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2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0" r:id="rId2"/>
    <p:sldMasterId id="2147483660" r:id="rId3"/>
  </p:sldMasterIdLst>
  <p:notesMasterIdLst>
    <p:notesMasterId r:id="rId225"/>
  </p:notesMasterIdLst>
  <p:handoutMasterIdLst>
    <p:handoutMasterId r:id="rId226"/>
  </p:handoutMasterIdLst>
  <p:sldIdLst>
    <p:sldId id="256" r:id="rId4"/>
    <p:sldId id="257" r:id="rId5"/>
    <p:sldId id="311" r:id="rId6"/>
    <p:sldId id="260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312" r:id="rId19"/>
    <p:sldId id="277" r:id="rId20"/>
    <p:sldId id="306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8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53" r:id="rId87"/>
    <p:sldId id="354" r:id="rId88"/>
    <p:sldId id="355" r:id="rId89"/>
    <p:sldId id="356" r:id="rId90"/>
    <p:sldId id="357" r:id="rId91"/>
    <p:sldId id="358" r:id="rId92"/>
    <p:sldId id="359" r:id="rId93"/>
    <p:sldId id="360" r:id="rId94"/>
    <p:sldId id="361" r:id="rId95"/>
    <p:sldId id="362" r:id="rId96"/>
    <p:sldId id="363" r:id="rId97"/>
    <p:sldId id="364" r:id="rId98"/>
    <p:sldId id="365" r:id="rId99"/>
    <p:sldId id="367" r:id="rId100"/>
    <p:sldId id="369" r:id="rId101"/>
    <p:sldId id="373" r:id="rId102"/>
    <p:sldId id="375" r:id="rId103"/>
    <p:sldId id="376" r:id="rId104"/>
    <p:sldId id="380" r:id="rId105"/>
    <p:sldId id="381" r:id="rId106"/>
    <p:sldId id="383" r:id="rId107"/>
    <p:sldId id="384" r:id="rId108"/>
    <p:sldId id="385" r:id="rId109"/>
    <p:sldId id="389" r:id="rId110"/>
    <p:sldId id="390" r:id="rId111"/>
    <p:sldId id="391" r:id="rId112"/>
    <p:sldId id="392" r:id="rId113"/>
    <p:sldId id="394" r:id="rId114"/>
    <p:sldId id="395" r:id="rId115"/>
    <p:sldId id="396" r:id="rId116"/>
    <p:sldId id="397" r:id="rId117"/>
    <p:sldId id="398" r:id="rId118"/>
    <p:sldId id="399" r:id="rId119"/>
    <p:sldId id="400" r:id="rId120"/>
    <p:sldId id="401" r:id="rId121"/>
    <p:sldId id="402" r:id="rId122"/>
    <p:sldId id="403" r:id="rId123"/>
    <p:sldId id="404" r:id="rId124"/>
    <p:sldId id="405" r:id="rId125"/>
    <p:sldId id="406" r:id="rId126"/>
    <p:sldId id="407" r:id="rId127"/>
    <p:sldId id="408" r:id="rId128"/>
    <p:sldId id="409" r:id="rId129"/>
    <p:sldId id="410" r:id="rId130"/>
    <p:sldId id="411" r:id="rId131"/>
    <p:sldId id="412" r:id="rId132"/>
    <p:sldId id="413" r:id="rId133"/>
    <p:sldId id="414" r:id="rId134"/>
    <p:sldId id="415" r:id="rId135"/>
    <p:sldId id="416" r:id="rId136"/>
    <p:sldId id="417" r:id="rId137"/>
    <p:sldId id="418" r:id="rId138"/>
    <p:sldId id="419" r:id="rId139"/>
    <p:sldId id="420" r:id="rId140"/>
    <p:sldId id="421" r:id="rId141"/>
    <p:sldId id="422" r:id="rId142"/>
    <p:sldId id="423" r:id="rId143"/>
    <p:sldId id="424" r:id="rId144"/>
    <p:sldId id="425" r:id="rId145"/>
    <p:sldId id="426" r:id="rId146"/>
    <p:sldId id="427" r:id="rId147"/>
    <p:sldId id="428" r:id="rId148"/>
    <p:sldId id="429" r:id="rId149"/>
    <p:sldId id="430" r:id="rId150"/>
    <p:sldId id="431" r:id="rId151"/>
    <p:sldId id="432" r:id="rId152"/>
    <p:sldId id="433" r:id="rId153"/>
    <p:sldId id="434" r:id="rId154"/>
    <p:sldId id="438" r:id="rId155"/>
    <p:sldId id="439" r:id="rId156"/>
    <p:sldId id="440" r:id="rId157"/>
    <p:sldId id="441" r:id="rId158"/>
    <p:sldId id="442" r:id="rId159"/>
    <p:sldId id="443" r:id="rId160"/>
    <p:sldId id="444" r:id="rId161"/>
    <p:sldId id="445" r:id="rId162"/>
    <p:sldId id="446" r:id="rId163"/>
    <p:sldId id="448" r:id="rId164"/>
    <p:sldId id="450" r:id="rId165"/>
    <p:sldId id="451" r:id="rId166"/>
    <p:sldId id="452" r:id="rId167"/>
    <p:sldId id="453" r:id="rId168"/>
    <p:sldId id="454" r:id="rId169"/>
    <p:sldId id="455" r:id="rId170"/>
    <p:sldId id="457" r:id="rId171"/>
    <p:sldId id="458" r:id="rId172"/>
    <p:sldId id="459" r:id="rId173"/>
    <p:sldId id="460" r:id="rId174"/>
    <p:sldId id="461" r:id="rId175"/>
    <p:sldId id="462" r:id="rId176"/>
    <p:sldId id="463" r:id="rId177"/>
    <p:sldId id="464" r:id="rId178"/>
    <p:sldId id="465" r:id="rId179"/>
    <p:sldId id="467" r:id="rId180"/>
    <p:sldId id="468" r:id="rId181"/>
    <p:sldId id="469" r:id="rId182"/>
    <p:sldId id="470" r:id="rId183"/>
    <p:sldId id="471" r:id="rId184"/>
    <p:sldId id="472" r:id="rId185"/>
    <p:sldId id="473" r:id="rId186"/>
    <p:sldId id="474" r:id="rId187"/>
    <p:sldId id="475" r:id="rId188"/>
    <p:sldId id="476" r:id="rId189"/>
    <p:sldId id="477" r:id="rId190"/>
    <p:sldId id="478" r:id="rId191"/>
    <p:sldId id="479" r:id="rId192"/>
    <p:sldId id="482" r:id="rId193"/>
    <p:sldId id="483" r:id="rId194"/>
    <p:sldId id="484" r:id="rId195"/>
    <p:sldId id="485" r:id="rId196"/>
    <p:sldId id="486" r:id="rId197"/>
    <p:sldId id="487" r:id="rId198"/>
    <p:sldId id="488" r:id="rId199"/>
    <p:sldId id="489" r:id="rId200"/>
    <p:sldId id="490" r:id="rId201"/>
    <p:sldId id="491" r:id="rId202"/>
    <p:sldId id="492" r:id="rId203"/>
    <p:sldId id="493" r:id="rId204"/>
    <p:sldId id="494" r:id="rId205"/>
    <p:sldId id="495" r:id="rId206"/>
    <p:sldId id="496" r:id="rId207"/>
    <p:sldId id="497" r:id="rId208"/>
    <p:sldId id="499" r:id="rId209"/>
    <p:sldId id="500" r:id="rId210"/>
    <p:sldId id="501" r:id="rId211"/>
    <p:sldId id="503" r:id="rId212"/>
    <p:sldId id="505" r:id="rId213"/>
    <p:sldId id="506" r:id="rId214"/>
    <p:sldId id="507" r:id="rId215"/>
    <p:sldId id="508" r:id="rId216"/>
    <p:sldId id="509" r:id="rId217"/>
    <p:sldId id="510" r:id="rId218"/>
    <p:sldId id="512" r:id="rId219"/>
    <p:sldId id="513" r:id="rId220"/>
    <p:sldId id="514" r:id="rId221"/>
    <p:sldId id="517" r:id="rId222"/>
    <p:sldId id="518" r:id="rId223"/>
    <p:sldId id="519" r:id="rId224"/>
  </p:sldIdLst>
  <p:sldSz cx="9144000" cy="6858000" type="screen4x3"/>
  <p:notesSz cx="7023100" cy="9309100"/>
  <p:custDataLst>
    <p:tags r:id="rId227"/>
  </p:custDataLst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DejaVu Sans"/>
        <a:cs typeface="DejaVu San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gate 2A" initials="A2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AD5700"/>
    <a:srgbClr val="2B8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3" autoAdjust="0"/>
    <p:restoredTop sz="94280" autoAdjust="0"/>
  </p:normalViewPr>
  <p:slideViewPr>
    <p:cSldViewPr>
      <p:cViewPr varScale="1">
        <p:scale>
          <a:sx n="86" d="100"/>
          <a:sy n="86" d="100"/>
        </p:scale>
        <p:origin x="1260" y="66"/>
      </p:cViewPr>
      <p:guideLst>
        <p:guide orient="horz" pos="2160"/>
        <p:guide pos="2880"/>
      </p:guideLst>
    </p:cSldViewPr>
  </p:slideViewPr>
  <p:outlineViewPr>
    <p:cViewPr varScale="1">
      <p:scale>
        <a:sx n="35" d="100"/>
        <a:sy n="35" d="100"/>
      </p:scale>
      <p:origin x="0" y="-241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490" y="90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26" Type="http://schemas.openxmlformats.org/officeDocument/2006/relationships/handoutMaster" Target="handoutMasters/handoutMaster1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16" Type="http://schemas.openxmlformats.org/officeDocument/2006/relationships/slide" Target="slides/slide213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27" Type="http://schemas.openxmlformats.org/officeDocument/2006/relationships/tags" Target="tags/tag1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217" Type="http://schemas.openxmlformats.org/officeDocument/2006/relationships/slide" Target="slides/slide214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28" Type="http://schemas.openxmlformats.org/officeDocument/2006/relationships/commentAuthors" Target="commentAuthors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slide" Target="slides/slide215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229" Type="http://schemas.openxmlformats.org/officeDocument/2006/relationships/presProps" Target="presProps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8" Type="http://schemas.openxmlformats.org/officeDocument/2006/relationships/slide" Target="slides/slide5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219" Type="http://schemas.openxmlformats.org/officeDocument/2006/relationships/slide" Target="slides/slide216.xml"/><Relationship Id="rId230" Type="http://schemas.openxmlformats.org/officeDocument/2006/relationships/viewProps" Target="viewProps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0" Type="http://schemas.openxmlformats.org/officeDocument/2006/relationships/slide" Target="slides/slide217.xml"/><Relationship Id="rId225" Type="http://schemas.openxmlformats.org/officeDocument/2006/relationships/notesMaster" Target="notesMasters/notesMaster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slide" Target="slides/slide207.xml"/><Relationship Id="rId215" Type="http://schemas.openxmlformats.org/officeDocument/2006/relationships/slide" Target="slides/slide212.xml"/><Relationship Id="rId26" Type="http://schemas.openxmlformats.org/officeDocument/2006/relationships/slide" Target="slides/slide23.xml"/><Relationship Id="rId231" Type="http://schemas.openxmlformats.org/officeDocument/2006/relationships/theme" Target="theme/theme1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tableStyles" Target="tableStyles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5" Type="http://schemas.microsoft.com/office/2015/10/relationships/revisionInfo" Target="revisionInfo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A5E2619-20C4-407B-B347-0D6B0F0F29C3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DD06B83-9463-4740-A087-05F56D4B1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53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1"/>
          <p:cNvSpPr>
            <a:spLocks noChangeArrowheads="1"/>
          </p:cNvSpPr>
          <p:nvPr/>
        </p:nvSpPr>
        <p:spPr bwMode="auto">
          <a:xfrm>
            <a:off x="0" y="0"/>
            <a:ext cx="7023100" cy="93091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3324" tIns="46662" rIns="93324" bIns="46662" anchor="ctr"/>
          <a:lstStyle/>
          <a:p>
            <a:endParaRPr lang="en-US" altLang="en-US" dirty="0"/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0" y="0"/>
            <a:ext cx="3043343" cy="4654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3324" tIns="46662" rIns="93324" bIns="46662" anchor="ctr"/>
          <a:lstStyle/>
          <a:p>
            <a:endParaRPr lang="en-US" altLang="en-US" dirty="0"/>
          </a:p>
        </p:txBody>
      </p: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3978132" y="0"/>
            <a:ext cx="3043343" cy="4654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3324" tIns="46662" rIns="93324" bIns="46662" anchor="ctr"/>
          <a:lstStyle/>
          <a:p>
            <a:endParaRPr lang="en-US" altLang="en-US" dirty="0"/>
          </a:p>
        </p:txBody>
      </p:sp>
      <p:sp>
        <p:nvSpPr>
          <p:cNvPr id="4710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698500"/>
            <a:ext cx="4652963" cy="348932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02310" y="4421823"/>
            <a:ext cx="5616855" cy="4187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47111" name="Text Box 6"/>
          <p:cNvSpPr txBox="1">
            <a:spLocks noChangeArrowheads="1"/>
          </p:cNvSpPr>
          <p:nvPr/>
        </p:nvSpPr>
        <p:spPr bwMode="auto">
          <a:xfrm>
            <a:off x="0" y="8842029"/>
            <a:ext cx="3043343" cy="4654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3324" tIns="46662" rIns="93324" bIns="46662" anchor="ctr"/>
          <a:lstStyle/>
          <a:p>
            <a:endParaRPr lang="en-US" alt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978132" y="8842030"/>
            <a:ext cx="3041717" cy="463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854" tIns="47764" rIns="91854" bIns="47764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  <a:defRPr sz="12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EC4848F5-A71C-45FA-9259-6AA15EFE4B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337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94A4E19-F6E0-4A19-A589-052F6E4E8377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1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3978132" y="8842029"/>
            <a:ext cx="3043343" cy="4654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854" tIns="47764" rIns="91854" bIns="47764" anchor="b"/>
          <a:lstStyle/>
          <a:p>
            <a:pPr algn="r">
              <a:buClrTx/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fld id="{5129ED46-CE23-4076-AE6F-609BF1073E2C}" type="slidenum">
              <a:rPr lang="en-US" altLang="en-US" sz="1200">
                <a:solidFill>
                  <a:srgbClr val="000000"/>
                </a:solidFill>
              </a:rPr>
              <a:pPr algn="r">
                <a:buClrTx/>
                <a:tabLst>
                  <a:tab pos="0" algn="l"/>
                  <a:tab pos="933237" algn="l"/>
                  <a:tab pos="1866473" algn="l"/>
                  <a:tab pos="2799710" algn="l"/>
                  <a:tab pos="3732947" algn="l"/>
                  <a:tab pos="4666183" algn="l"/>
                  <a:tab pos="5599420" algn="l"/>
                  <a:tab pos="6532656" algn="l"/>
                  <a:tab pos="7465893" algn="l"/>
                  <a:tab pos="8399130" algn="l"/>
                  <a:tab pos="9332366" algn="l"/>
                  <a:tab pos="10265603" algn="l"/>
                </a:tabLst>
              </a:pPr>
              <a:t>1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/>
        </p:spPr>
        <p:txBody>
          <a:bodyPr wrap="none" anchor="t"/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72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740A82E-5068-4296-908F-8616E4EF20A1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10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4234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8437FC-2A8A-4638-A2D2-8B91155AC96C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100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43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43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7973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A93763-7A93-49C3-808F-93497A517B3E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18490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0AE03A2-0D4C-478C-A69F-A9378FF603F5}" type="slidenum">
              <a:rPr lang="en-US" altLang="en-US" smtClean="0"/>
              <a:pPr/>
              <a:t>102</a:t>
            </a:fld>
            <a:endParaRPr lang="en-US" altLang="en-US" dirty="0"/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3978132" y="8842029"/>
            <a:ext cx="3043343" cy="4654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1854" tIns="47764" rIns="91854" bIns="47764" anchor="b"/>
          <a:lstStyle/>
          <a:p>
            <a:pPr algn="r">
              <a:buClrTx/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fld id="{5C2613FD-ADCA-4B9E-B163-3B9801D45CFF}" type="slidenum">
              <a:rPr lang="en-US" altLang="en-US" sz="1200">
                <a:solidFill>
                  <a:srgbClr val="000000"/>
                </a:solidFill>
              </a:rPr>
              <a:pPr algn="r">
                <a:buClrTx/>
                <a:tabLst>
                  <a:tab pos="0" algn="l"/>
                  <a:tab pos="933237" algn="l"/>
                  <a:tab pos="1866473" algn="l"/>
                  <a:tab pos="2799710" algn="l"/>
                  <a:tab pos="3732947" algn="l"/>
                  <a:tab pos="4666183" algn="l"/>
                  <a:tab pos="5599420" algn="l"/>
                  <a:tab pos="6532656" algn="l"/>
                  <a:tab pos="7465893" algn="l"/>
                  <a:tab pos="8399130" algn="l"/>
                  <a:tab pos="9332366" algn="l"/>
                  <a:tab pos="10265603" algn="l"/>
                </a:tabLst>
              </a:pPr>
              <a:t>102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</p:spPr>
        <p:txBody>
          <a:bodyPr wrap="none" anchor="t"/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73411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4E66D23-6513-455C-A5BE-470A1BD63D67}" type="slidenum">
              <a:rPr lang="en-US" altLang="en-US" smtClean="0"/>
              <a:pPr/>
              <a:t>103</a:t>
            </a:fld>
            <a:endParaRPr lang="en-US" altLang="en-US" dirty="0"/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31257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3B20B4B-298D-4CE1-917E-E64CEDF1E9CE}" type="slidenum">
              <a:rPr lang="en-US" altLang="en-US" smtClean="0"/>
              <a:pPr/>
              <a:t>104</a:t>
            </a:fld>
            <a:endParaRPr lang="en-US" altLang="en-US" dirty="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16415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00477FF-C17B-4D4D-9BA5-E1BCF7818C66}" type="slidenum">
              <a:rPr lang="en-US" altLang="en-US" smtClean="0"/>
              <a:pPr/>
              <a:t>105</a:t>
            </a:fld>
            <a:endParaRPr lang="en-US" altLang="en-US" dirty="0"/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06904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3B1FD07-9E7A-4E59-A264-DD66CA990BE2}" type="slidenum">
              <a:rPr lang="en-US" altLang="en-US" smtClean="0"/>
              <a:pPr/>
              <a:t>106</a:t>
            </a:fld>
            <a:endParaRPr lang="en-US" altLang="en-US" dirty="0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93744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16F8F5E-89CA-45AB-A613-8111C8B0B7E2}" type="slidenum">
              <a:rPr lang="en-US" altLang="en-US" smtClean="0"/>
              <a:pPr/>
              <a:t>107</a:t>
            </a:fld>
            <a:endParaRPr lang="en-US" altLang="en-US" dirty="0"/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1932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AADE0AB-3BA6-4742-B188-6A7C84A0F4A5}" type="slidenum">
              <a:rPr lang="en-US" altLang="en-US" smtClean="0"/>
              <a:pPr/>
              <a:t>108</a:t>
            </a:fld>
            <a:endParaRPr lang="en-US" altLang="en-US" dirty="0"/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85775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60CEFF4-BF3B-49EB-B0F5-8C13670AD7CC}" type="slidenum">
              <a:rPr lang="en-US" altLang="en-US" smtClean="0"/>
              <a:pPr/>
              <a:t>109</a:t>
            </a:fld>
            <a:endParaRPr lang="en-US" altLang="en-US" dirty="0"/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48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4760487-E492-4556-B295-78FFC2D9CCF7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11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29091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AC783DE-E4E7-4E9C-88B6-41DA3D655D5F}" type="slidenum">
              <a:rPr lang="en-US" altLang="en-US" smtClean="0"/>
              <a:pPr/>
              <a:t>110</a:t>
            </a:fld>
            <a:endParaRPr lang="en-US" altLang="en-US" dirty="0"/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71957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D4FFE3E-994B-4452-A799-82AB68E94F41}" type="slidenum">
              <a:rPr lang="en-US" altLang="en-US" smtClean="0"/>
              <a:pPr/>
              <a:t>111</a:t>
            </a:fld>
            <a:endParaRPr lang="en-US" altLang="en-US" dirty="0"/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7951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D53A634-6911-48B5-9635-EA1C6BE4B398}" type="slidenum">
              <a:rPr lang="en-US" altLang="en-US" smtClean="0"/>
              <a:pPr/>
              <a:t>112</a:t>
            </a:fld>
            <a:endParaRPr lang="en-US" altLang="en-US" dirty="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26706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264440C-9ED3-4851-BD96-04CB8B78F711}" type="slidenum">
              <a:rPr lang="en-US" altLang="en-US" smtClean="0"/>
              <a:pPr/>
              <a:t>113</a:t>
            </a:fld>
            <a:endParaRPr lang="en-US" altLang="en-US" dirty="0"/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1136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4B4E5D0-0D1B-4CA0-9B58-17311BDC6C3E}" type="slidenum">
              <a:rPr lang="en-US" altLang="en-US" smtClean="0"/>
              <a:pPr/>
              <a:t>114</a:t>
            </a:fld>
            <a:endParaRPr lang="en-US" altLang="en-US" dirty="0"/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13196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8ED1B92-CC78-432D-85DC-E152753930E6}" type="slidenum">
              <a:rPr lang="en-US" altLang="en-US" smtClean="0"/>
              <a:pPr/>
              <a:t>115</a:t>
            </a:fld>
            <a:endParaRPr lang="en-US" altLang="en-US" dirty="0"/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9151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4B20DFD-5F96-4482-AB37-3A23A66B5A37}" type="slidenum">
              <a:rPr lang="en-US" altLang="en-US" smtClean="0"/>
              <a:pPr/>
              <a:t>116</a:t>
            </a:fld>
            <a:endParaRPr lang="en-US" altLang="en-US" dirty="0"/>
          </a:p>
        </p:txBody>
      </p:sp>
      <p:sp>
        <p:nvSpPr>
          <p:cNvPr id="95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52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6271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B2E736D-99B6-4969-A708-EFEF36629980}" type="slidenum">
              <a:rPr lang="en-US" altLang="en-US" smtClean="0"/>
              <a:pPr/>
              <a:t>117</a:t>
            </a:fld>
            <a:endParaRPr lang="en-US" altLang="en-US" dirty="0"/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3834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015B49A-74B9-4C28-92DA-0D775BBC09B9}" type="slidenum">
              <a:rPr lang="en-US" altLang="en-US" smtClean="0"/>
              <a:pPr/>
              <a:t>118</a:t>
            </a:fld>
            <a:endParaRPr lang="en-US" altLang="en-US" dirty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1632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1D9C5D9-68C8-46C2-A37B-C06E70676519}" type="slidenum">
              <a:rPr lang="en-US" altLang="en-US" smtClean="0"/>
              <a:pPr/>
              <a:t>119</a:t>
            </a:fld>
            <a:endParaRPr lang="en-US" altLang="en-US" dirty="0"/>
          </a:p>
        </p:txBody>
      </p:sp>
      <p:sp>
        <p:nvSpPr>
          <p:cNvPr id="100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0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7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A00E050-B99A-4139-89B0-C8AB38D2D3E3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12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9154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414D3B0-D35E-4B12-81B8-694F75CDF461}" type="slidenum">
              <a:rPr lang="en-US" altLang="en-US" smtClean="0"/>
              <a:pPr/>
              <a:t>120</a:t>
            </a:fld>
            <a:endParaRPr lang="en-US" altLang="en-US" dirty="0"/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8884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B6F4097-CF40-4D74-92AB-20BB85DDCCDB}" type="slidenum">
              <a:rPr lang="en-US" altLang="en-US" smtClean="0"/>
              <a:pPr/>
              <a:t>121</a:t>
            </a:fld>
            <a:endParaRPr lang="en-US" altLang="en-US" dirty="0"/>
          </a:p>
        </p:txBody>
      </p:sp>
      <p:sp>
        <p:nvSpPr>
          <p:cNvPr id="1034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34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45822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AD98BFF-3C1E-42A5-B6D5-7C1F7020C4AE}" type="slidenum">
              <a:rPr lang="en-US" altLang="en-US" smtClean="0"/>
              <a:pPr/>
              <a:t>122</a:t>
            </a:fld>
            <a:endParaRPr lang="en-US" altLang="en-US" dirty="0"/>
          </a:p>
        </p:txBody>
      </p:sp>
      <p:sp>
        <p:nvSpPr>
          <p:cNvPr id="1054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54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56686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A5D3DA6-B321-495A-ACE7-1223F383093A}" type="slidenum">
              <a:rPr lang="en-US" altLang="en-US" smtClean="0"/>
              <a:pPr/>
              <a:t>123</a:t>
            </a:fld>
            <a:endParaRPr lang="en-US" altLang="en-US" dirty="0"/>
          </a:p>
        </p:txBody>
      </p:sp>
      <p:sp>
        <p:nvSpPr>
          <p:cNvPr id="1064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65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29812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25AE00A-2D26-4826-A947-38C1DBB65088}" type="slidenum">
              <a:rPr lang="en-US" altLang="en-US" smtClean="0"/>
              <a:pPr/>
              <a:t>124</a:t>
            </a:fld>
            <a:endParaRPr lang="en-US" altLang="en-US" dirty="0"/>
          </a:p>
        </p:txBody>
      </p:sp>
      <p:sp>
        <p:nvSpPr>
          <p:cNvPr id="1075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75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97936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E185B32-BF43-4A39-883F-A1E6C8C95216}" type="slidenum">
              <a:rPr lang="en-US" altLang="en-US" smtClean="0"/>
              <a:pPr/>
              <a:t>125</a:t>
            </a:fld>
            <a:endParaRPr lang="en-US" altLang="en-US" dirty="0"/>
          </a:p>
        </p:txBody>
      </p:sp>
      <p:sp>
        <p:nvSpPr>
          <p:cNvPr id="1085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85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1630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16B2C24-520D-45E2-B702-0724765223AC}" type="slidenum">
              <a:rPr lang="en-US" altLang="en-US" smtClean="0"/>
              <a:pPr/>
              <a:t>126</a:t>
            </a:fld>
            <a:endParaRPr lang="en-US" altLang="en-US" dirty="0"/>
          </a:p>
        </p:txBody>
      </p:sp>
      <p:sp>
        <p:nvSpPr>
          <p:cNvPr id="1105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05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6531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2FDBE9E-1B39-4713-A8C5-AE689A1EA731}" type="slidenum">
              <a:rPr lang="en-US" altLang="en-US" smtClean="0"/>
              <a:pPr/>
              <a:t>127</a:t>
            </a:fld>
            <a:endParaRPr lang="en-US" altLang="en-US" dirty="0"/>
          </a:p>
        </p:txBody>
      </p:sp>
      <p:sp>
        <p:nvSpPr>
          <p:cNvPr id="1126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26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93765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9E80AC8-E68C-443C-AC69-E7FF64A24BD3}" type="slidenum">
              <a:rPr lang="en-US" altLang="en-US" smtClean="0"/>
              <a:pPr/>
              <a:t>128</a:t>
            </a:fld>
            <a:endParaRPr lang="en-US" altLang="en-US" dirty="0"/>
          </a:p>
        </p:txBody>
      </p:sp>
      <p:sp>
        <p:nvSpPr>
          <p:cNvPr id="1136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36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71530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BB1EB5C-CF7D-4488-89DE-80092E075809}" type="slidenum">
              <a:rPr lang="en-US" altLang="en-US" smtClean="0"/>
              <a:pPr/>
              <a:t>129</a:t>
            </a:fld>
            <a:endParaRPr lang="en-US" altLang="en-US" dirty="0"/>
          </a:p>
        </p:txBody>
      </p:sp>
      <p:sp>
        <p:nvSpPr>
          <p:cNvPr id="1146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46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77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DDE3875-CF94-4268-99C7-5EA6129C076F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13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5380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EAA9114-4CDB-483D-A40D-1A208E31A6CA}" type="slidenum">
              <a:rPr lang="en-US" altLang="en-US" smtClean="0"/>
              <a:pPr/>
              <a:t>130</a:t>
            </a:fld>
            <a:endParaRPr lang="en-US" altLang="en-US" dirty="0"/>
          </a:p>
        </p:txBody>
      </p:sp>
      <p:sp>
        <p:nvSpPr>
          <p:cNvPr id="116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6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6138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9DAE2C8-EF8A-498A-9A4F-A980C00FA048}" type="slidenum">
              <a:rPr lang="en-US" altLang="en-US" smtClean="0"/>
              <a:pPr/>
              <a:t>131</a:t>
            </a:fld>
            <a:endParaRPr lang="en-US" altLang="en-US" dirty="0"/>
          </a:p>
        </p:txBody>
      </p:sp>
      <p:sp>
        <p:nvSpPr>
          <p:cNvPr id="1177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77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3148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63C3CA9-CD13-4846-80D0-414AF0FCA735}" type="slidenum">
              <a:rPr lang="en-US" altLang="en-US" smtClean="0"/>
              <a:pPr>
                <a:defRPr/>
              </a:pPr>
              <a:t>132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003585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1D6B26D-E6BC-4A37-9E2F-127552E495F6}" type="slidenum">
              <a:rPr lang="en-US" altLang="en-US" smtClean="0"/>
              <a:pPr/>
              <a:t>133</a:t>
            </a:fld>
            <a:endParaRPr lang="en-US" altLang="en-US" dirty="0"/>
          </a:p>
        </p:txBody>
      </p:sp>
      <p:sp>
        <p:nvSpPr>
          <p:cNvPr id="119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9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31220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CC6C95D-25D3-4784-BA83-54B193054612}" type="slidenum">
              <a:rPr lang="en-US" altLang="en-US" smtClean="0"/>
              <a:pPr/>
              <a:t>134</a:t>
            </a:fld>
            <a:endParaRPr lang="en-US" altLang="en-US" dirty="0"/>
          </a:p>
        </p:txBody>
      </p:sp>
      <p:sp>
        <p:nvSpPr>
          <p:cNvPr id="1218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218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77343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63C3CA9-CD13-4846-80D0-414AF0FCA735}" type="slidenum">
              <a:rPr lang="en-US" altLang="en-US" smtClean="0"/>
              <a:pPr>
                <a:defRPr/>
              </a:pPr>
              <a:t>135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938764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0E7E08C-356B-48BB-9588-04F54DB90D3B}" type="slidenum">
              <a:rPr lang="en-US" altLang="en-US" smtClean="0"/>
              <a:pPr/>
              <a:t>136</a:t>
            </a:fld>
            <a:endParaRPr lang="en-US" altLang="en-US" dirty="0"/>
          </a:p>
        </p:txBody>
      </p:sp>
      <p:sp>
        <p:nvSpPr>
          <p:cNvPr id="1280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280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2696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7D4F70A-341B-4C0E-ABB0-7F9EA35B4A65}" type="slidenum">
              <a:rPr lang="en-US" altLang="en-US" smtClean="0"/>
              <a:pPr/>
              <a:t>137</a:t>
            </a:fld>
            <a:endParaRPr lang="en-US" altLang="en-US" dirty="0"/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86995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4FA09C8-C6B4-41C4-9E35-B72455203FFD}" type="slidenum">
              <a:rPr lang="en-US" altLang="en-US" smtClean="0"/>
              <a:pPr/>
              <a:t>138</a:t>
            </a:fld>
            <a:endParaRPr lang="en-US" altLang="en-US" dirty="0"/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83948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230BA08-17B3-41D4-8299-36C6A2A28FC0}" type="slidenum">
              <a:rPr lang="en-US" altLang="en-US" smtClean="0"/>
              <a:pPr/>
              <a:t>139</a:t>
            </a:fld>
            <a:endParaRPr lang="en-US" altLang="en-US" dirty="0"/>
          </a:p>
        </p:txBody>
      </p:sp>
      <p:sp>
        <p:nvSpPr>
          <p:cNvPr id="132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2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10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49A3EC9-DF39-4024-BEFF-EA42225CA3E3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14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3256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65B0448-ADF7-4F9A-9469-66286E920C3A}" type="slidenum">
              <a:rPr lang="en-US" altLang="en-US" smtClean="0"/>
              <a:pPr/>
              <a:t>140</a:t>
            </a:fld>
            <a:endParaRPr lang="en-US" altLang="en-US" dirty="0"/>
          </a:p>
        </p:txBody>
      </p:sp>
      <p:sp>
        <p:nvSpPr>
          <p:cNvPr id="134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4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6305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72BC0E0-2384-457A-B6DF-FC5DD7F2C270}" type="slidenum">
              <a:rPr lang="en-US" altLang="en-US" smtClean="0"/>
              <a:pPr/>
              <a:t>141</a:t>
            </a:fld>
            <a:endParaRPr lang="en-US" altLang="en-US" dirty="0"/>
          </a:p>
        </p:txBody>
      </p:sp>
      <p:sp>
        <p:nvSpPr>
          <p:cNvPr id="135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5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56000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C7EB0D4-6CF0-470E-9076-0AC655A302F4}" type="slidenum">
              <a:rPr lang="en-US" altLang="en-US" smtClean="0"/>
              <a:pPr/>
              <a:t>142</a:t>
            </a:fld>
            <a:endParaRPr lang="en-US" altLang="en-US" dirty="0"/>
          </a:p>
        </p:txBody>
      </p:sp>
      <p:sp>
        <p:nvSpPr>
          <p:cNvPr id="137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7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4356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7AB3511-AE60-4E40-9393-34F7DB86FEBF}" type="slidenum">
              <a:rPr lang="en-US" altLang="en-US" smtClean="0"/>
              <a:pPr/>
              <a:t>143</a:t>
            </a:fld>
            <a:endParaRPr lang="en-US" altLang="en-US" dirty="0"/>
          </a:p>
        </p:txBody>
      </p:sp>
      <p:sp>
        <p:nvSpPr>
          <p:cNvPr id="138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8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1918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B66BD71-D2C7-49CD-8C74-96B374220BEE}" type="slidenum">
              <a:rPr lang="en-US" altLang="en-US" smtClean="0"/>
              <a:pPr/>
              <a:t>144</a:t>
            </a:fld>
            <a:endParaRPr lang="en-US" altLang="en-US" dirty="0"/>
          </a:p>
        </p:txBody>
      </p:sp>
      <p:sp>
        <p:nvSpPr>
          <p:cNvPr id="1392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92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34527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646F826-6614-4B56-A579-613633AC1470}" type="slidenum">
              <a:rPr lang="en-US" altLang="en-US" smtClean="0"/>
              <a:pPr/>
              <a:t>145</a:t>
            </a:fld>
            <a:endParaRPr lang="en-US" altLang="en-US" dirty="0"/>
          </a:p>
        </p:txBody>
      </p:sp>
      <p:sp>
        <p:nvSpPr>
          <p:cNvPr id="1402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402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4383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DBEB3D3-BAA5-4157-B83C-401B69EEF08F}" type="slidenum">
              <a:rPr lang="en-US" altLang="en-US" smtClean="0"/>
              <a:pPr/>
              <a:t>146</a:t>
            </a:fld>
            <a:endParaRPr lang="en-US" altLang="en-US" dirty="0"/>
          </a:p>
        </p:txBody>
      </p:sp>
      <p:sp>
        <p:nvSpPr>
          <p:cNvPr id="141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413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03476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E31A801-B2CA-4904-B671-DE52B2C79C3C}" type="slidenum">
              <a:rPr lang="en-US" altLang="en-US" smtClean="0"/>
              <a:pPr/>
              <a:t>147</a:t>
            </a:fld>
            <a:endParaRPr lang="en-US" altLang="en-US" dirty="0"/>
          </a:p>
        </p:txBody>
      </p:sp>
      <p:sp>
        <p:nvSpPr>
          <p:cNvPr id="142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42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144775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63C3CA9-CD13-4846-80D0-414AF0FCA735}" type="slidenum">
              <a:rPr lang="en-US" altLang="en-US" smtClean="0"/>
              <a:pPr>
                <a:defRPr/>
              </a:pPr>
              <a:t>148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7621489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66B7E95-C001-425C-9845-2E29D51598DC}" type="slidenum">
              <a:rPr lang="en-US" altLang="en-US"/>
              <a:pPr/>
              <a:t>149</a:t>
            </a:fld>
            <a:endParaRPr lang="en-US" altLang="en-US" dirty="0"/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3978132" y="8842029"/>
            <a:ext cx="3043343" cy="4654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1854" tIns="47764" rIns="91854" bIns="47764" anchor="b"/>
          <a:lstStyle/>
          <a:p>
            <a:pPr algn="r"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fld id="{C512A591-4AE0-4A99-BCFA-1464FE3A4A22}" type="slidenum">
              <a:rPr lang="en-US" alt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66618" algn="l"/>
                  <a:tab pos="933237" algn="l"/>
                  <a:tab pos="1399855" algn="l"/>
                  <a:tab pos="1866473" algn="l"/>
                  <a:tab pos="2333092" algn="l"/>
                  <a:tab pos="2799710" algn="l"/>
                  <a:tab pos="3266328" algn="l"/>
                  <a:tab pos="3732947" algn="l"/>
                  <a:tab pos="4199565" algn="l"/>
                  <a:tab pos="4666183" algn="l"/>
                  <a:tab pos="5132802" algn="l"/>
                  <a:tab pos="5599420" algn="l"/>
                  <a:tab pos="6066038" algn="l"/>
                  <a:tab pos="6532656" algn="l"/>
                  <a:tab pos="6999275" algn="l"/>
                  <a:tab pos="7465893" algn="l"/>
                  <a:tab pos="7932511" algn="l"/>
                  <a:tab pos="8399130" algn="l"/>
                  <a:tab pos="8865748" algn="l"/>
                  <a:tab pos="9332366" algn="l"/>
                </a:tabLst>
              </a:pPr>
              <a:t>149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4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</p:spPr>
        <p:txBody>
          <a:bodyPr wrap="none" anchor="t"/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84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A134D79-002E-47DF-A9BF-DD27EBD5FFAE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15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23417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EA43B7B-22BB-4B2E-ADE0-EBCEF7A67CB2}" type="slidenum">
              <a:rPr lang="en-US" altLang="en-US"/>
              <a:pPr/>
              <a:t>150</a:t>
            </a:fld>
            <a:endParaRPr lang="en-US" altLang="en-US" dirty="0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9194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30FB6D6-659D-4236-B3FF-D2C34A075244}" type="slidenum">
              <a:rPr lang="en-US" altLang="en-US" smtClean="0"/>
              <a:pPr/>
              <a:t>151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818425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B6CC4BD-2F2A-4B36-BDE3-287AA03DA543}" type="slidenum">
              <a:rPr lang="en-US" altLang="en-US"/>
              <a:pPr/>
              <a:t>152</a:t>
            </a:fld>
            <a:endParaRPr lang="en-US" altLang="en-US" dirty="0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67257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1CE85BB-85C4-41A2-8B68-DAEDF6D22601}" type="slidenum">
              <a:rPr lang="en-US" altLang="en-US"/>
              <a:pPr/>
              <a:t>153</a:t>
            </a:fld>
            <a:endParaRPr lang="en-US" altLang="en-US" dirty="0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00826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92205A8-0B02-4043-805F-37605E40695D}" type="slidenum">
              <a:rPr lang="en-US" altLang="en-US"/>
              <a:pPr/>
              <a:t>154</a:t>
            </a:fld>
            <a:endParaRPr lang="en-US" altLang="en-US" dirty="0"/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92068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6E1D0C5-3A09-4861-889C-A07ABEA92A0E}" type="slidenum">
              <a:rPr lang="en-US" altLang="en-US"/>
              <a:pPr/>
              <a:t>155</a:t>
            </a:fld>
            <a:endParaRPr lang="en-US" altLang="en-US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28576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12FB654-631E-42FD-86F4-FA61B4DF0BCE}" type="slidenum">
              <a:rPr lang="en-US" altLang="en-US"/>
              <a:pPr/>
              <a:t>156</a:t>
            </a:fld>
            <a:endParaRPr lang="en-US" altLang="en-US" dirty="0"/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64987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97C7E74-F2FA-44FB-968C-2CD7C07C2FF9}" type="slidenum">
              <a:rPr lang="en-US" altLang="en-US"/>
              <a:pPr/>
              <a:t>157</a:t>
            </a:fld>
            <a:endParaRPr lang="en-US" altLang="en-US" dirty="0"/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45577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6620C05-79E8-4A88-9C3B-4EDAE286DD5C}" type="slidenum">
              <a:rPr lang="en-US" altLang="en-US"/>
              <a:pPr/>
              <a:t>158</a:t>
            </a:fld>
            <a:endParaRPr lang="en-US" altLang="en-US" dirty="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43405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72D0C34-2ED6-4414-9958-CF08D397EFEE}" type="slidenum">
              <a:rPr lang="en-US" altLang="en-US"/>
              <a:pPr/>
              <a:t>159</a:t>
            </a:fld>
            <a:endParaRPr lang="en-US" altLang="en-US" dirty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885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366F77E-4050-49B2-8E08-BD4A826531A4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16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99664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C171421-F16F-42A8-BFCD-17878FA845DD}" type="slidenum">
              <a:rPr lang="en-US" altLang="en-US"/>
              <a:pPr/>
              <a:t>160</a:t>
            </a:fld>
            <a:endParaRPr lang="en-US" altLang="en-US" dirty="0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3147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C426A1D-AFEB-43B6-8326-D2B8598D805B}" type="slidenum">
              <a:rPr lang="en-US" altLang="en-US"/>
              <a:pPr/>
              <a:t>161</a:t>
            </a:fld>
            <a:endParaRPr lang="en-US" altLang="en-US" dirty="0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312766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6BBD92E-54BB-4F78-9B35-3EFE49D6420F}" type="slidenum">
              <a:rPr lang="en-US" altLang="en-US"/>
              <a:pPr/>
              <a:t>162</a:t>
            </a:fld>
            <a:endParaRPr lang="en-US" altLang="en-US" dirty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96194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2CF350F-C8E1-4E07-A089-4E3FA1083E08}" type="slidenum">
              <a:rPr lang="en-US" altLang="en-US"/>
              <a:pPr/>
              <a:t>163</a:t>
            </a:fld>
            <a:endParaRPr lang="en-US" altLang="en-US" dirty="0"/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31676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BCA7B34-5114-4910-803B-D2F875876815}" type="slidenum">
              <a:rPr lang="en-US" altLang="en-US"/>
              <a:pPr/>
              <a:t>164</a:t>
            </a:fld>
            <a:endParaRPr lang="en-US" altLang="en-US" dirty="0"/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60943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287AC1C-6864-48A6-B340-12C4C28EC7A4}" type="slidenum">
              <a:rPr lang="en-US" altLang="en-US"/>
              <a:pPr/>
              <a:t>165</a:t>
            </a:fld>
            <a:endParaRPr lang="en-US" altLang="en-US" dirty="0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97074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35249AF-C7C6-4C89-BAAD-BECEAEF2AEAD}" type="slidenum">
              <a:rPr lang="en-US" altLang="en-US"/>
              <a:pPr/>
              <a:t>166</a:t>
            </a:fld>
            <a:endParaRPr lang="en-US" altLang="en-US" dirty="0"/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09410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22CA353-6758-45FF-A418-3A6398724A63}" type="slidenum">
              <a:rPr lang="en-US" altLang="en-US"/>
              <a:pPr/>
              <a:t>167</a:t>
            </a:fld>
            <a:endParaRPr lang="en-US" altLang="en-US" dirty="0"/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02635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9B9B115-F58E-4134-BA77-1313228C57C8}" type="slidenum">
              <a:rPr lang="en-US" altLang="en-US"/>
              <a:pPr/>
              <a:t>168</a:t>
            </a:fld>
            <a:endParaRPr lang="en-US" altLang="en-US" dirty="0"/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91388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51335D9-F6D9-43D6-8D6D-0BB5C2949108}" type="slidenum">
              <a:rPr lang="en-US" altLang="en-US"/>
              <a:pPr/>
              <a:t>169</a:t>
            </a:fld>
            <a:endParaRPr lang="en-US" altLang="en-US" dirty="0"/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25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60765FB-D11A-4427-8133-AB7B4A1EEC72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17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93543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72D235E-9D9C-448D-9FD9-C38285861472}" type="slidenum">
              <a:rPr lang="en-US" altLang="en-US"/>
              <a:pPr/>
              <a:t>170</a:t>
            </a:fld>
            <a:endParaRPr lang="en-US" altLang="en-US" dirty="0"/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85326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0D84CFA-D269-4ABD-80C7-E0AA40D3E46B}" type="slidenum">
              <a:rPr lang="en-US" altLang="en-US"/>
              <a:pPr/>
              <a:t>171</a:t>
            </a:fld>
            <a:endParaRPr lang="en-US" altLang="en-US" dirty="0"/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18482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CCDF5FA-C439-4574-A362-882C72C02CD2}" type="slidenum">
              <a:rPr lang="en-US" altLang="en-US"/>
              <a:pPr/>
              <a:t>172</a:t>
            </a:fld>
            <a:endParaRPr lang="en-US" altLang="en-US" dirty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35346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6271C27-116F-42C7-99F0-34FC4AD8C7DF}" type="slidenum">
              <a:rPr lang="en-US" altLang="en-US"/>
              <a:pPr/>
              <a:t>173</a:t>
            </a:fld>
            <a:endParaRPr lang="en-US" altLang="en-US" dirty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607102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492E619-172B-44EE-BBB3-5AE89842AD1F}" type="slidenum">
              <a:rPr lang="en-US" altLang="en-US"/>
              <a:pPr/>
              <a:t>174</a:t>
            </a:fld>
            <a:endParaRPr lang="en-US" altLang="en-US" dirty="0"/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984947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ACBC7BF-D0AE-416A-BB25-2AB00CD9847D}" type="slidenum">
              <a:rPr lang="en-US" altLang="en-US"/>
              <a:pPr/>
              <a:t>175</a:t>
            </a:fld>
            <a:endParaRPr lang="en-US" altLang="en-US" dirty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41312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2FBA442-BAC8-4AEC-BA18-177AD8551FFD}" type="slidenum">
              <a:rPr lang="en-US" altLang="en-US"/>
              <a:pPr/>
              <a:t>176</a:t>
            </a:fld>
            <a:endParaRPr lang="en-US" altLang="en-US" dirty="0"/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7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56279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18DD162-0A3F-4C39-A6DA-6F8649E47BD6}" type="slidenum">
              <a:rPr lang="en-US" altLang="en-US"/>
              <a:pPr/>
              <a:t>177</a:t>
            </a:fld>
            <a:endParaRPr lang="en-US" altLang="en-US" dirty="0"/>
          </a:p>
        </p:txBody>
      </p:sp>
      <p:sp>
        <p:nvSpPr>
          <p:cNvPr id="1013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13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2725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E2C6816-3D8E-401D-BAF4-C80E5E5D78DC}" type="slidenum">
              <a:rPr lang="en-US" altLang="en-US"/>
              <a:pPr/>
              <a:t>178</a:t>
            </a:fld>
            <a:endParaRPr lang="en-US" altLang="en-US" dirty="0"/>
          </a:p>
        </p:txBody>
      </p:sp>
      <p:sp>
        <p:nvSpPr>
          <p:cNvPr id="1034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34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551452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5FA6BB-8D02-4C99-A23D-5114AB24B2FC}" type="slidenum">
              <a:rPr lang="en-US" altLang="en-US"/>
              <a:pPr/>
              <a:t>179</a:t>
            </a:fld>
            <a:endParaRPr lang="en-US" altLang="en-US" dirty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</p:spPr>
        <p:txBody>
          <a:bodyPr lIns="93324" tIns="46662" rIns="93324" bIns="46662"/>
          <a:lstStyle/>
          <a:p>
            <a:pPr defTabSz="933237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5577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C4848F5-A71C-45FA-9259-6AA15EFE4BF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96821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1BFFC90-57CA-4EA6-BC81-0F6BB0B471AA}" type="slidenum">
              <a:rPr lang="en-US" altLang="en-US"/>
              <a:pPr/>
              <a:t>180</a:t>
            </a:fld>
            <a:endParaRPr lang="en-US" altLang="en-US" dirty="0"/>
          </a:p>
        </p:txBody>
      </p:sp>
      <p:sp>
        <p:nvSpPr>
          <p:cNvPr id="1075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75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488679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30FB6D6-659D-4236-B3FF-D2C34A075244}" type="slidenum">
              <a:rPr lang="en-US" altLang="en-US" smtClean="0"/>
              <a:pPr/>
              <a:t>181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1819264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30FB6D6-659D-4236-B3FF-D2C34A075244}" type="slidenum">
              <a:rPr lang="en-US" altLang="en-US" smtClean="0"/>
              <a:pPr/>
              <a:t>182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3932442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CA1AFB8-F7F8-4765-B6D3-DF0296668187}" type="slidenum">
              <a:rPr lang="en-US" altLang="en-US"/>
              <a:pPr/>
              <a:t>183</a:t>
            </a:fld>
            <a:endParaRPr lang="en-US" altLang="en-US" dirty="0"/>
          </a:p>
        </p:txBody>
      </p:sp>
      <p:sp>
        <p:nvSpPr>
          <p:cNvPr id="1105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05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52358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30FB6D6-659D-4236-B3FF-D2C34A075244}" type="slidenum">
              <a:rPr lang="en-US" altLang="en-US" smtClean="0"/>
              <a:pPr/>
              <a:t>184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514661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4F90B04-0D1C-488D-AA01-D090351FBBE1}" type="slidenum">
              <a:rPr lang="en-US" altLang="en-US"/>
              <a:pPr/>
              <a:t>185</a:t>
            </a:fld>
            <a:endParaRPr lang="en-US" altLang="en-US" dirty="0"/>
          </a:p>
        </p:txBody>
      </p:sp>
      <p:sp>
        <p:nvSpPr>
          <p:cNvPr id="1187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87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488293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D642096-D252-4650-9398-813350D9A54B}" type="slidenum">
              <a:rPr lang="en-US" altLang="en-US"/>
              <a:pPr/>
              <a:t>186</a:t>
            </a:fld>
            <a:endParaRPr lang="en-US" altLang="en-US" dirty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</p:spPr>
        <p:txBody>
          <a:bodyPr lIns="93324" tIns="46662" rIns="93324" bIns="46662"/>
          <a:lstStyle/>
          <a:p>
            <a:pPr defTabSz="933237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58955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BF0435B-D173-4F98-9A17-8D08CF4E9667}" type="slidenum">
              <a:rPr lang="en-US" altLang="en-US"/>
              <a:pPr/>
              <a:t>187</a:t>
            </a:fld>
            <a:endParaRPr lang="en-US" altLang="en-US" dirty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</p:spPr>
        <p:txBody>
          <a:bodyPr lIns="93324" tIns="46662" rIns="93324" bIns="46662"/>
          <a:lstStyle/>
          <a:p>
            <a:pPr defTabSz="933237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0464595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1759520-5F7A-4870-8A0B-E26D1254BF0C}" type="slidenum">
              <a:rPr lang="en-US" altLang="en-US"/>
              <a:pPr/>
              <a:t>188</a:t>
            </a:fld>
            <a:endParaRPr lang="en-US" altLang="en-US" dirty="0"/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28262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39AFE73-E12B-467D-8319-56ABDCA8B4ED}" type="slidenum">
              <a:rPr lang="en-US" altLang="en-US"/>
              <a:pPr/>
              <a:t>189</a:t>
            </a:fld>
            <a:endParaRPr lang="en-US" altLang="en-US" dirty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</p:spPr>
        <p:txBody>
          <a:bodyPr lIns="93324" tIns="46662" rIns="93324" bIns="46662"/>
          <a:lstStyle/>
          <a:p>
            <a:pPr defTabSz="933237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7850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DAC005A-3FA4-49EF-B392-FEE4DFC1BACF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19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42469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EBE15E3-C7C7-4BD0-8208-6A3A5CC6A020}" type="slidenum">
              <a:rPr lang="en-US" altLang="en-US"/>
              <a:pPr/>
              <a:t>190</a:t>
            </a:fld>
            <a:endParaRPr lang="en-US" altLang="en-US" dirty="0"/>
          </a:p>
        </p:txBody>
      </p:sp>
      <p:sp>
        <p:nvSpPr>
          <p:cNvPr id="133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3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327707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C6C9520-3D0E-4241-BA7D-F076FA6C6ED6}" type="slidenum">
              <a:rPr lang="en-US" altLang="en-US"/>
              <a:pPr/>
              <a:t>191</a:t>
            </a:fld>
            <a:endParaRPr lang="en-US" altLang="en-US" dirty="0"/>
          </a:p>
        </p:txBody>
      </p:sp>
      <p:sp>
        <p:nvSpPr>
          <p:cNvPr id="135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5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9980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BEFDB9D-3145-4E3A-B1D3-6F79745049A0}" type="slidenum">
              <a:rPr lang="en-US" altLang="en-US"/>
              <a:pPr/>
              <a:t>192</a:t>
            </a:fld>
            <a:endParaRPr lang="en-US" altLang="en-US" dirty="0"/>
          </a:p>
        </p:txBody>
      </p:sp>
      <p:sp>
        <p:nvSpPr>
          <p:cNvPr id="137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7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952797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878AC69-EA77-4F85-8761-2F5FBD674CBF}" type="slidenum">
              <a:rPr lang="en-US" altLang="en-US"/>
              <a:pPr/>
              <a:t>193</a:t>
            </a:fld>
            <a:endParaRPr lang="en-US" altLang="en-US" dirty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</p:spPr>
        <p:txBody>
          <a:bodyPr lIns="93324" tIns="46662" rIns="93324" bIns="46662"/>
          <a:lstStyle/>
          <a:p>
            <a:pPr defTabSz="933237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1727992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E01BBDA-043B-4DE4-8515-43A842A066E9}" type="slidenum">
              <a:rPr lang="en-US" altLang="en-US"/>
              <a:pPr/>
              <a:t>194</a:t>
            </a:fld>
            <a:endParaRPr lang="en-US" altLang="en-US" dirty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</p:spPr>
        <p:txBody>
          <a:bodyPr lIns="93324" tIns="46662" rIns="93324" bIns="46662"/>
          <a:lstStyle/>
          <a:p>
            <a:pPr defTabSz="933237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1441357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30FB6D6-659D-4236-B3FF-D2C34A075244}" type="slidenum">
              <a:rPr lang="en-US" altLang="en-US" smtClean="0"/>
              <a:pPr/>
              <a:t>195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3927527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9851584-4294-4B99-9D33-67FD1D130F83}" type="slidenum">
              <a:rPr lang="en-US" altLang="en-US"/>
              <a:pPr/>
              <a:t>196</a:t>
            </a:fld>
            <a:endParaRPr lang="en-US" altLang="en-US" dirty="0"/>
          </a:p>
        </p:txBody>
      </p:sp>
      <p:sp>
        <p:nvSpPr>
          <p:cNvPr id="149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49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290767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30FB6D6-659D-4236-B3FF-D2C34A075244}" type="slidenum">
              <a:rPr lang="en-US" altLang="en-US" smtClean="0"/>
              <a:pPr/>
              <a:t>197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8250206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E2F8F14-27A8-488A-B446-5A77604334DF}" type="slidenum">
              <a:rPr lang="en-US" altLang="en-US"/>
              <a:pPr/>
              <a:t>198</a:t>
            </a:fld>
            <a:endParaRPr lang="en-US" altLang="en-US" dirty="0"/>
          </a:p>
        </p:txBody>
      </p:sp>
      <p:sp>
        <p:nvSpPr>
          <p:cNvPr id="151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51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07741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8976BFD-2FDD-49CD-B5FB-CBF6AD10A6C9}" type="slidenum">
              <a:rPr lang="en-US" altLang="en-US"/>
              <a:pPr/>
              <a:t>199</a:t>
            </a:fld>
            <a:endParaRPr lang="en-US" altLang="en-US" dirty="0"/>
          </a:p>
        </p:txBody>
      </p:sp>
      <p:sp>
        <p:nvSpPr>
          <p:cNvPr id="153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53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8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0D035B5-89E4-4908-A784-2A01A5B8A891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2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39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96B0FFB-FF57-4D8C-8C88-9BE075F1E007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20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713157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53CBE08-E4CB-4349-8BB4-E370516B516A}" type="slidenum">
              <a:rPr lang="en-US" altLang="en-US"/>
              <a:pPr/>
              <a:t>200</a:t>
            </a:fld>
            <a:endParaRPr lang="en-US" altLang="en-US" dirty="0"/>
          </a:p>
        </p:txBody>
      </p:sp>
      <p:sp>
        <p:nvSpPr>
          <p:cNvPr id="155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55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56097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E3078B6-E3BA-4D67-8809-CF078C021C7B}" type="slidenum">
              <a:rPr lang="en-US" altLang="en-US"/>
              <a:pPr/>
              <a:t>201</a:t>
            </a:fld>
            <a:endParaRPr lang="en-US" altLang="en-US" dirty="0"/>
          </a:p>
        </p:txBody>
      </p:sp>
      <p:sp>
        <p:nvSpPr>
          <p:cNvPr id="159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59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34728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6279E78-3273-4083-9931-06755C227B1D}" type="slidenum">
              <a:rPr lang="en-US" altLang="en-US"/>
              <a:pPr/>
              <a:t>202</a:t>
            </a:fld>
            <a:endParaRPr lang="en-US" altLang="en-US" dirty="0"/>
          </a:p>
        </p:txBody>
      </p:sp>
      <p:sp>
        <p:nvSpPr>
          <p:cNvPr id="161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61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03056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30FB6D6-659D-4236-B3FF-D2C34A075244}" type="slidenum">
              <a:rPr lang="en-US" altLang="en-US" smtClean="0"/>
              <a:pPr/>
              <a:t>203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5030907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F2C25D5-3880-4CEC-BA2F-432075B9165C}" type="slidenum">
              <a:rPr lang="en-US" altLang="en-US"/>
              <a:pPr/>
              <a:t>204</a:t>
            </a:fld>
            <a:endParaRPr lang="en-US" altLang="en-US" dirty="0"/>
          </a:p>
        </p:txBody>
      </p:sp>
      <p:sp>
        <p:nvSpPr>
          <p:cNvPr id="165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65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827817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55C07A6-7D5B-42F6-9B41-2D9A766BC56B}" type="slidenum">
              <a:rPr lang="en-US" altLang="en-US"/>
              <a:pPr/>
              <a:t>205</a:t>
            </a:fld>
            <a:endParaRPr lang="en-US" altLang="en-US" dirty="0"/>
          </a:p>
        </p:txBody>
      </p:sp>
      <p:sp>
        <p:nvSpPr>
          <p:cNvPr id="169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69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3743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F9344BE-704F-4333-8CED-F7CA62F7531E}" type="slidenum">
              <a:rPr lang="en-US" altLang="en-US"/>
              <a:pPr/>
              <a:t>206</a:t>
            </a:fld>
            <a:endParaRPr lang="en-US" altLang="en-US" dirty="0"/>
          </a:p>
        </p:txBody>
      </p:sp>
      <p:sp>
        <p:nvSpPr>
          <p:cNvPr id="174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74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298278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E4220DC-0D6A-455B-AF3F-6C4A811B92C9}" type="slidenum">
              <a:rPr lang="en-US" altLang="en-US"/>
              <a:pPr/>
              <a:t>207</a:t>
            </a:fld>
            <a:endParaRPr lang="en-US" altLang="en-US" dirty="0"/>
          </a:p>
        </p:txBody>
      </p:sp>
      <p:sp>
        <p:nvSpPr>
          <p:cNvPr id="176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76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45955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7D8C0C7-B5BE-4B40-9598-3AAC928F77C1}" type="slidenum">
              <a:rPr lang="en-US" altLang="en-US"/>
              <a:pPr/>
              <a:t>208</a:t>
            </a:fld>
            <a:endParaRPr lang="en-US" altLang="en-US" dirty="0"/>
          </a:p>
        </p:txBody>
      </p:sp>
      <p:sp>
        <p:nvSpPr>
          <p:cNvPr id="180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80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505264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2D00844-E924-4DB1-8BA2-F65B44113D21}" type="slidenum">
              <a:rPr lang="en-US" altLang="en-US"/>
              <a:pPr/>
              <a:t>209</a:t>
            </a:fld>
            <a:endParaRPr lang="en-US" altLang="en-US" dirty="0"/>
          </a:p>
        </p:txBody>
      </p:sp>
      <p:sp>
        <p:nvSpPr>
          <p:cNvPr id="182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82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60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52C7819-D2A6-47EE-B70C-08E6D95CC344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21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47823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EB6DC25-92A4-45FA-AF0F-BA59B1DF3956}" type="slidenum">
              <a:rPr lang="en-US" altLang="en-US"/>
              <a:pPr/>
              <a:t>210</a:t>
            </a:fld>
            <a:endParaRPr lang="en-US" altLang="en-US" dirty="0"/>
          </a:p>
        </p:txBody>
      </p:sp>
      <p:sp>
        <p:nvSpPr>
          <p:cNvPr id="186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86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62262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1B8C0FF-7C52-4513-9853-7D7AE0E5A95B}" type="slidenum">
              <a:rPr lang="en-US" altLang="en-US"/>
              <a:pPr/>
              <a:t>211</a:t>
            </a:fld>
            <a:endParaRPr lang="en-US" altLang="en-US" dirty="0"/>
          </a:p>
        </p:txBody>
      </p:sp>
      <p:sp>
        <p:nvSpPr>
          <p:cNvPr id="188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88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56086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681D1F4-969E-4FE2-ADB5-B68D4168BD1E}" type="slidenum">
              <a:rPr lang="en-US" altLang="en-US"/>
              <a:pPr/>
              <a:t>212</a:t>
            </a:fld>
            <a:endParaRPr lang="en-US" altLang="en-US" dirty="0"/>
          </a:p>
        </p:txBody>
      </p:sp>
      <p:sp>
        <p:nvSpPr>
          <p:cNvPr id="190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90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621950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DC6FF98-845A-49BC-BAC1-81067D249FE5}" type="slidenum">
              <a:rPr lang="en-US" altLang="en-US"/>
              <a:pPr/>
              <a:t>213</a:t>
            </a:fld>
            <a:endParaRPr lang="en-US" altLang="en-US" dirty="0"/>
          </a:p>
        </p:txBody>
      </p:sp>
      <p:sp>
        <p:nvSpPr>
          <p:cNvPr id="192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92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96430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30FB6D6-659D-4236-B3FF-D2C34A075244}" type="slidenum">
              <a:rPr lang="en-US" altLang="en-US" smtClean="0"/>
              <a:pPr/>
              <a:t>214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8709123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DC7C206-9754-4460-8083-C79391481861}" type="slidenum">
              <a:rPr lang="en-US" altLang="en-US"/>
              <a:pPr/>
              <a:t>215</a:t>
            </a:fld>
            <a:endParaRPr lang="en-US" altLang="en-US" dirty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</p:spPr>
        <p:txBody>
          <a:bodyPr lIns="93324" tIns="46662" rIns="93324" bIns="46662"/>
          <a:lstStyle/>
          <a:p>
            <a:pPr defTabSz="933237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122610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28D6934-7548-45FB-9F73-8070AF16DB47}" type="slidenum">
              <a:rPr lang="en-US" altLang="en-US"/>
              <a:pPr/>
              <a:t>216</a:t>
            </a:fld>
            <a:endParaRPr lang="en-US" altLang="en-US" dirty="0"/>
          </a:p>
        </p:txBody>
      </p:sp>
      <p:sp>
        <p:nvSpPr>
          <p:cNvPr id="196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96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60754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6DC71A9-A2E0-4724-9A1A-E10D83151620}" type="slidenum">
              <a:rPr lang="en-US" altLang="en-US"/>
              <a:pPr/>
              <a:t>217</a:t>
            </a:fld>
            <a:endParaRPr lang="en-US" altLang="en-US" dirty="0"/>
          </a:p>
        </p:txBody>
      </p:sp>
      <p:sp>
        <p:nvSpPr>
          <p:cNvPr id="198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98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345615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B3CC565-2062-47A4-B570-5E073A1FB254}" type="slidenum">
              <a:rPr lang="en-US" altLang="en-US"/>
              <a:pPr/>
              <a:t>218</a:t>
            </a:fld>
            <a:endParaRPr lang="en-US" altLang="en-US" dirty="0"/>
          </a:p>
        </p:txBody>
      </p:sp>
      <p:sp>
        <p:nvSpPr>
          <p:cNvPr id="200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200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03382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1AEFAF0-80BA-4CC7-91D5-2511CA8B70D7}" type="slidenum">
              <a:rPr lang="en-US" altLang="en-US"/>
              <a:pPr/>
              <a:t>219</a:t>
            </a:fld>
            <a:endParaRPr lang="en-US" altLang="en-US" dirty="0"/>
          </a:p>
        </p:txBody>
      </p:sp>
      <p:sp>
        <p:nvSpPr>
          <p:cNvPr id="203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203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3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87E9A25-F8C3-4081-822E-DCF2D0BCBE6C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22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838106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730C61F-8181-4E12-9CDD-CE8C24E9C1AB}" type="slidenum">
              <a:rPr lang="en-US" altLang="en-US"/>
              <a:pPr/>
              <a:t>220</a:t>
            </a:fld>
            <a:endParaRPr lang="en-US" altLang="en-US" dirty="0"/>
          </a:p>
        </p:txBody>
      </p:sp>
      <p:sp>
        <p:nvSpPr>
          <p:cNvPr id="205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205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6855" cy="418909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buClrTx/>
              <a:tabLst>
                <a:tab pos="0" algn="l"/>
                <a:tab pos="466618" algn="l"/>
                <a:tab pos="933237" algn="l"/>
                <a:tab pos="1399855" algn="l"/>
                <a:tab pos="1866473" algn="l"/>
                <a:tab pos="2333092" algn="l"/>
                <a:tab pos="2799710" algn="l"/>
                <a:tab pos="3266328" algn="l"/>
                <a:tab pos="3732947" algn="l"/>
                <a:tab pos="4199565" algn="l"/>
                <a:tab pos="4666183" algn="l"/>
                <a:tab pos="5132802" algn="l"/>
                <a:tab pos="5599420" algn="l"/>
                <a:tab pos="6066038" algn="l"/>
                <a:tab pos="6532656" algn="l"/>
                <a:tab pos="6999275" algn="l"/>
                <a:tab pos="7465893" algn="l"/>
                <a:tab pos="7932511" algn="l"/>
                <a:tab pos="8399130" algn="l"/>
                <a:tab pos="8865748" algn="l"/>
                <a:tab pos="9332366" algn="l"/>
              </a:tabLst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485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D1B2DD4-FF1A-4D32-B60E-823563BAED78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23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420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704B57A-A7DE-4839-97B9-001CAA05CE9E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24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91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6E690E1-470B-4712-9C62-393117265CC5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25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753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9FD69FF-651A-4CF0-9F93-D95ECC912067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26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399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5A321E-501A-4519-889E-FEF6587337E8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27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29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A3A24C0-714C-4F6D-B996-93534F8F333B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28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630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8153532-9880-4C0D-88DD-BA280B257E25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29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857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52C7684-3E62-47F6-9C8D-112A9C0658AF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3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6524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24ECAC7-CE95-4F2E-B29A-645561A633F3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30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3624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CE9D118-8FA0-43F9-AA55-246D7A0FBEBE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31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541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E2AB04D-E093-44C4-B6B0-50F9F09E887D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32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118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B52CE87-EA27-44E7-BE4A-ACA295B48CC9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33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461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75F6820-C6DD-46F2-972C-4F7074113BFA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34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425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AF9558E-8A88-4722-9425-4B4C30F8EBBF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35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540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D92E525-6CF8-464E-9496-48E8FAA33E46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36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574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34C384E-5DE2-48A3-AD49-2EE88F7789B3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37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48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A6BC410-D5EB-4BDA-8ED8-8DEE51650930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38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0752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728B83E-236C-493F-B2C4-24D6A0143F8A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39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0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1D6397F-83BC-4829-9EF1-3DA604C5BCA7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4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445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2A3B039-4FFD-4E43-8893-0B504467E6B5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40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3207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A11C486-F153-4E76-90F1-E686BC326F0A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41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795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6708CE0-2A11-4DC0-A863-4EC39BFEAE15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42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327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C4848F5-A71C-45FA-9259-6AA15EFE4BF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150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74EE0CC-A9A4-4B62-BF4A-94B63842C3D7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44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3978132" y="8842029"/>
            <a:ext cx="3043343" cy="4654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854" tIns="47764" rIns="91854" bIns="47764" anchor="b"/>
          <a:lstStyle/>
          <a:p>
            <a:pPr algn="r">
              <a:buClrTx/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fld id="{F0805812-79D4-4F1D-A7B3-11677B33FC87}" type="slidenum">
              <a:rPr lang="en-US" altLang="en-US" sz="1200">
                <a:solidFill>
                  <a:srgbClr val="000000"/>
                </a:solidFill>
              </a:rPr>
              <a:pPr algn="r">
                <a:buClrTx/>
                <a:tabLst>
                  <a:tab pos="0" algn="l"/>
                  <a:tab pos="933237" algn="l"/>
                  <a:tab pos="1866473" algn="l"/>
                  <a:tab pos="2799710" algn="l"/>
                  <a:tab pos="3732947" algn="l"/>
                  <a:tab pos="4666183" algn="l"/>
                  <a:tab pos="5599420" algn="l"/>
                  <a:tab pos="6532656" algn="l"/>
                  <a:tab pos="7465893" algn="l"/>
                  <a:tab pos="8399130" algn="l"/>
                  <a:tab pos="9332366" algn="l"/>
                  <a:tab pos="10265603" algn="l"/>
                </a:tabLst>
              </a:pPr>
              <a:t>44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/>
        </p:spPr>
        <p:txBody>
          <a:bodyPr wrap="none" anchor="t"/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3677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7BEEBCC-FEB7-433C-9F5F-040C0947031C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45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687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A93763-7A93-49C3-808F-93497A517B3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891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EF805C4-03DB-4EE6-B7C1-744FD0890DD6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47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872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3EF3F85-326E-4990-8C58-66D10BD8FB44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48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942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4E9C3B6-F52F-4D25-B4E7-6E598B825BD9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49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8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DDF2009-155B-46CB-8C1C-9BF9F8666DF5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5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8646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1971BC5-E532-4A4A-9D6A-D8AF26933384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50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0174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9BBD7C1-6F75-4260-8141-1551BE9ABD83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51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110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0FC7C12-83A6-4F48-82E5-886B911DFD34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52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834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7ED995-D9C1-46C9-99B6-F51C1CD72AF8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53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9254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2EC2914-A005-419C-8EBF-8A810D1D41FD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54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8086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C3149C5-A86F-474D-B9EF-5CCC4C4C4437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55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31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86A9345-AEB1-4388-86B9-61BED56CF887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56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014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A6F9640-EB8C-4B98-B5AD-330E967D4D7C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57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8514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7124EE3-0FA7-46C1-8D96-DB0008FD400E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58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386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ED7400-F102-413D-98E4-E40443450508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59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0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A5B935E-41FD-4DC0-B85E-D38034205CD5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6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7224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A93763-7A93-49C3-808F-93497A517B3E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04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052CA09-9E3E-4992-9F1D-3188D8EE021B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61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993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993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5851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FEBEA9B-E262-40A7-8EEA-AADFF0A3179A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62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00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0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738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A93763-7A93-49C3-808F-93497A517B3E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706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00BC5F9-9C64-4168-A848-6F47430BC627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64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013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13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46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FE219B1-08D8-413A-820A-C007957FF108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65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02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2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178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6191592-3EC7-482E-BDA1-9F1E4A926543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66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034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34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5403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FA93763-7A93-49C3-808F-93497A517B3E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9556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D274C99-6C3E-420C-B958-204B16F0EB9E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68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044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44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693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E0A51D6-C9DB-4BB7-9962-921A2FA7BF7F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69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054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54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776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791A46C-3BF8-440C-87B9-22D088B621CE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7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276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8870D87-F6AE-472F-AE39-2555B82F9EA5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70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064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65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666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D23AA55-9052-42A2-9020-5552AFA8E8BA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71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075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75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4644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56EDBAD-922E-4B65-A81B-3AEDF216C0EF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72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085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85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5781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4BB77FC-A369-48A8-BAA9-4D6412154598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73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09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095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194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45A937B-8008-4113-89E0-37DFF9BC4878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74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105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05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0938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2748DA7-5D80-435C-B76D-3E6E5043FCC3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75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116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16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037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AA2D22A-8027-4905-8F4B-5024099A03D9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76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126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26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218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51A1FC-B5C2-4B43-AA43-6B8B8E772C12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77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136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36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7920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E2DB30A-1B59-4968-A47A-4CE38FD6134B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78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146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46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3203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E7CADFE-A277-4D0F-A677-8EAC8177F33C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79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157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57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92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13BC722-B36D-4BCA-B444-CAC7D2EECB4E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8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0948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F0E3B0C-87A2-44A8-8674-F7A61830AE7D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80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16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6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11425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A95C84B-29B6-4556-A0F2-19572E9AE6F2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81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177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77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56068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3F29C25-0E19-4348-897F-90F43589C02E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82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187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87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8314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B6FB840-EDFD-4633-B086-767F016E0D7D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83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198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198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80628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56A3009-DA6C-4F78-B98F-609AAF686365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84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208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208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737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54D7C10-D07D-4048-B161-C2875A89B169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85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228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228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36997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93898EE-1A45-4F1B-BF4A-C61F91BD8AA5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86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239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239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1910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CC3B579-07F6-448F-BC1F-A2EF22A44B36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87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4538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90F4588-8A2D-4D04-8255-7390ED56EC40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88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259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259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91728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FC33D4C-216F-49AA-8F45-BAB025EA7C19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89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269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269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582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F53A19C-90D8-485E-BC99-5B8206F89F91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9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9542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177F623-E73D-4D40-BC4D-28DB9F14E17C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90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280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280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36538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A5EC743-4AB6-4702-A618-57599944F055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91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290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290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4351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71EB7B2-CBC6-4BFE-B097-5F50A8873E81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92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14796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66618">
              <a:defRPr/>
            </a:pPr>
            <a:fld id="{E4CE2A75-6F02-4A2C-A204-5D278A2B062B}" type="slidenum">
              <a:rPr lang="en-US" altLang="en-US">
                <a:latin typeface="Arial" pitchFamily="34" charset="0"/>
                <a:ea typeface="DejaVu Sans"/>
                <a:cs typeface="DejaVu Sans"/>
              </a:rPr>
              <a:pPr defTabSz="466618">
                <a:defRPr/>
              </a:pPr>
              <a:t>93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31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10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2687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978132" y="8842030"/>
            <a:ext cx="3041717" cy="463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854" tIns="47764" rIns="91854" bIns="47764" anchor="b"/>
          <a:lstStyle/>
          <a:p>
            <a:pPr algn="r" defTabSz="466618">
              <a:buClrTx/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  <a:defRPr/>
            </a:pPr>
            <a:fld id="{D89FE0B8-6CBF-4683-8127-6A31531609BE}" type="slidenum">
              <a:rPr lang="en-US" altLang="en-US" sz="1200">
                <a:solidFill>
                  <a:srgbClr val="000000"/>
                </a:solidFill>
              </a:rPr>
              <a:pPr algn="r" defTabSz="466618">
                <a:buClrTx/>
                <a:tabLst>
                  <a:tab pos="0" algn="l"/>
                  <a:tab pos="933237" algn="l"/>
                  <a:tab pos="1866473" algn="l"/>
                  <a:tab pos="2799710" algn="l"/>
                  <a:tab pos="3732947" algn="l"/>
                  <a:tab pos="4666183" algn="l"/>
                  <a:tab pos="5599420" algn="l"/>
                  <a:tab pos="6532656" algn="l"/>
                  <a:tab pos="7465893" algn="l"/>
                  <a:tab pos="8399130" algn="l"/>
                  <a:tab pos="9332366" algn="l"/>
                  <a:tab pos="10265603" algn="l"/>
                </a:tabLst>
                <a:defRPr/>
              </a:pPr>
              <a:t>94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132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2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94768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66618">
              <a:defRPr/>
            </a:pPr>
            <a:fld id="{CA4D6525-9509-4B72-AF8B-FA927719955D}" type="slidenum">
              <a:rPr lang="en-US" altLang="en-US">
                <a:latin typeface="Arial" pitchFamily="34" charset="0"/>
                <a:ea typeface="DejaVu Sans"/>
                <a:cs typeface="DejaVu Sans"/>
              </a:rPr>
              <a:pPr defTabSz="466618">
                <a:defRPr/>
              </a:pPr>
              <a:t>95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33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3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11417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0A41079-DBA0-4B75-9209-61B216889A0C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96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34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4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3406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2A822EF-0C5D-4359-8E19-5B12AF35CAAE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97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402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402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301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6E0DE69-6BBE-4778-9B40-97490DE41B00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98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37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37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02923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661F6FE-DBEE-4B79-B214-225C03C8EE92}" type="slidenum">
              <a:rPr lang="en-US" altLang="en-US" smtClean="0">
                <a:latin typeface="Arial" pitchFamily="34" charset="0"/>
                <a:ea typeface="DejaVu Sans"/>
                <a:cs typeface="DejaVu Sans"/>
              </a:rPr>
              <a:pPr/>
              <a:t>99</a:t>
            </a:fld>
            <a:endParaRPr lang="en-US" altLang="en-US" dirty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141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solidFill>
            <a:srgbClr val="FFFFFF"/>
          </a:solidFill>
          <a:ln/>
        </p:spPr>
      </p:sp>
      <p:sp>
        <p:nvSpPr>
          <p:cNvPr id="1413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noFill/>
          <a:ln w="9525">
            <a:noFill/>
            <a:round/>
            <a:headEnd/>
            <a:tailEnd/>
          </a:ln>
          <a:effectLst/>
        </p:spPr>
        <p:txBody>
          <a:bodyPr vert="horz" wrap="none" lIns="91854" tIns="47764" rIns="91854" bIns="4776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59"/>
              </a:spcBef>
              <a:tabLst>
                <a:tab pos="0" algn="l"/>
                <a:tab pos="933237" algn="l"/>
                <a:tab pos="1866473" algn="l"/>
                <a:tab pos="2799710" algn="l"/>
                <a:tab pos="3732947" algn="l"/>
                <a:tab pos="4666183" algn="l"/>
                <a:tab pos="5599420" algn="l"/>
                <a:tab pos="6532656" algn="l"/>
                <a:tab pos="7465893" algn="l"/>
                <a:tab pos="8399130" algn="l"/>
                <a:tab pos="9332366" algn="l"/>
                <a:tab pos="10265603" algn="l"/>
              </a:tabLst>
            </a:pP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43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D420A-CC1C-475B-8165-DD985F2BC7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03350" y="1633686"/>
            <a:ext cx="6121400" cy="211138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403350" y="5666134"/>
            <a:ext cx="6121400" cy="211138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3663" y="4868863"/>
            <a:ext cx="2520950" cy="215900"/>
          </a:xfrm>
        </p:spPr>
        <p:txBody>
          <a:bodyPr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38133099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3894963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8602634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008322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1389922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40725386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6777307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41857628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4157438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1944466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3505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01F42-F843-4901-8082-E8738502F1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9718381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9189839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855735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7147879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5735850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7407806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7737427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4693642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3967632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412433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30AA6-7632-4636-9F35-2EE6CCAA4D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42648587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7100209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9050905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8372382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7629637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43107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2343943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8979653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3903891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97905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C98CE-83FA-4E17-B4D5-B3E8E88A83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9351346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0587580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0264546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40337129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2580512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7113607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4263494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3149276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63474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201810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DB3B5-D03A-46C5-B5AC-70F80FFA5B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8640902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7568402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1543739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4694683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9597373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D420A-CC1C-475B-8165-DD985F2BC7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3321" y="1844675"/>
            <a:ext cx="8893175" cy="2592388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787900" y="4868863"/>
            <a:ext cx="4248150" cy="312737"/>
          </a:xfrm>
        </p:spPr>
        <p:txBody>
          <a:bodyPr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5587266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6040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08175" y="1562100"/>
            <a:ext cx="5976938" cy="282575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916832"/>
            <a:ext cx="5976938" cy="282575"/>
          </a:xfrm>
        </p:spPr>
        <p:txBody>
          <a:bodyPr/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2420938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588" y="2925192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187624" y="2442307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187624" y="2995612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187624" y="3546475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187624" y="4041776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187624" y="4537077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232248" y="5032378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238772" y="5583241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2373660" y="2250359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5988224" y="2283980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749180" y="2296818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3559696" y="2266235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2373660" y="2682903"/>
            <a:ext cx="5366692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2376314" y="3068960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2376314" y="3501008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3528442" y="3068960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3528442" y="3474991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4824586" y="3068960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4824586" y="3501008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2343522" y="3933056"/>
            <a:ext cx="5366692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2411760" y="4293096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2411760" y="4653136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3563888" y="4293096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3563888" y="4699127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860032" y="4339087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4860032" y="4725144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40"/>
          </p:nvPr>
        </p:nvSpPr>
        <p:spPr>
          <a:xfrm>
            <a:off x="2252514" y="5059167"/>
            <a:ext cx="5366692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41"/>
          </p:nvPr>
        </p:nvSpPr>
        <p:spPr>
          <a:xfrm>
            <a:off x="2411413" y="5464175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9" name="Text Placeholder 37"/>
          <p:cNvSpPr>
            <a:spLocks noGrp="1"/>
          </p:cNvSpPr>
          <p:nvPr>
            <p:ph type="body" sz="quarter" idx="42"/>
          </p:nvPr>
        </p:nvSpPr>
        <p:spPr>
          <a:xfrm>
            <a:off x="2411413" y="5907806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0" name="Text Placeholder 37"/>
          <p:cNvSpPr>
            <a:spLocks noGrp="1"/>
          </p:cNvSpPr>
          <p:nvPr>
            <p:ph type="body" sz="quarter" idx="43"/>
          </p:nvPr>
        </p:nvSpPr>
        <p:spPr>
          <a:xfrm>
            <a:off x="2493392" y="6313837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1" name="Text Placeholder 37"/>
          <p:cNvSpPr>
            <a:spLocks noGrp="1"/>
          </p:cNvSpPr>
          <p:nvPr>
            <p:ph type="body" sz="quarter" idx="44"/>
          </p:nvPr>
        </p:nvSpPr>
        <p:spPr>
          <a:xfrm>
            <a:off x="1200498" y="6146355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2" name="Text Placeholder 37"/>
          <p:cNvSpPr>
            <a:spLocks noGrp="1"/>
          </p:cNvSpPr>
          <p:nvPr>
            <p:ph type="body" sz="quarter" idx="45"/>
          </p:nvPr>
        </p:nvSpPr>
        <p:spPr>
          <a:xfrm>
            <a:off x="-9723" y="4642678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3" name="Text Placeholder 37"/>
          <p:cNvSpPr>
            <a:spLocks noGrp="1"/>
          </p:cNvSpPr>
          <p:nvPr>
            <p:ph type="body" sz="quarter" idx="46"/>
          </p:nvPr>
        </p:nvSpPr>
        <p:spPr>
          <a:xfrm>
            <a:off x="-31750" y="5113594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4" name="Text Placeholder 37"/>
          <p:cNvSpPr>
            <a:spLocks noGrp="1"/>
          </p:cNvSpPr>
          <p:nvPr>
            <p:ph type="body" sz="quarter" idx="47"/>
          </p:nvPr>
        </p:nvSpPr>
        <p:spPr>
          <a:xfrm>
            <a:off x="2631" y="5572843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5" name="Text Placeholder 37"/>
          <p:cNvSpPr>
            <a:spLocks noGrp="1"/>
          </p:cNvSpPr>
          <p:nvPr>
            <p:ph type="body" sz="quarter" idx="48"/>
          </p:nvPr>
        </p:nvSpPr>
        <p:spPr>
          <a:xfrm>
            <a:off x="-60325" y="5983782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6" name="Text Placeholder 37"/>
          <p:cNvSpPr>
            <a:spLocks noGrp="1"/>
          </p:cNvSpPr>
          <p:nvPr>
            <p:ph type="body" sz="quarter" idx="49"/>
          </p:nvPr>
        </p:nvSpPr>
        <p:spPr>
          <a:xfrm>
            <a:off x="2563813" y="5616575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7" name="Text Placeholder 37"/>
          <p:cNvSpPr>
            <a:spLocks noGrp="1"/>
          </p:cNvSpPr>
          <p:nvPr>
            <p:ph type="body" sz="quarter" idx="50"/>
          </p:nvPr>
        </p:nvSpPr>
        <p:spPr>
          <a:xfrm>
            <a:off x="2563813" y="6060206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8" name="Text Placeholder 37"/>
          <p:cNvSpPr>
            <a:spLocks noGrp="1"/>
          </p:cNvSpPr>
          <p:nvPr>
            <p:ph type="body" sz="quarter" idx="51"/>
          </p:nvPr>
        </p:nvSpPr>
        <p:spPr>
          <a:xfrm>
            <a:off x="2645792" y="6466237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9" name="Text Placeholder 37"/>
          <p:cNvSpPr>
            <a:spLocks noGrp="1"/>
          </p:cNvSpPr>
          <p:nvPr>
            <p:ph type="body" sz="quarter" idx="52"/>
          </p:nvPr>
        </p:nvSpPr>
        <p:spPr>
          <a:xfrm>
            <a:off x="142677" y="4795078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0" name="Text Placeholder 37"/>
          <p:cNvSpPr>
            <a:spLocks noGrp="1"/>
          </p:cNvSpPr>
          <p:nvPr>
            <p:ph type="body" sz="quarter" idx="53"/>
          </p:nvPr>
        </p:nvSpPr>
        <p:spPr>
          <a:xfrm>
            <a:off x="120650" y="5265994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1" name="Text Placeholder 37"/>
          <p:cNvSpPr>
            <a:spLocks noGrp="1"/>
          </p:cNvSpPr>
          <p:nvPr>
            <p:ph type="body" sz="quarter" idx="54"/>
          </p:nvPr>
        </p:nvSpPr>
        <p:spPr>
          <a:xfrm>
            <a:off x="155031" y="5725243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2" name="Text Placeholder 37"/>
          <p:cNvSpPr>
            <a:spLocks noGrp="1"/>
          </p:cNvSpPr>
          <p:nvPr>
            <p:ph type="body" sz="quarter" idx="55"/>
          </p:nvPr>
        </p:nvSpPr>
        <p:spPr>
          <a:xfrm>
            <a:off x="92075" y="6136182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56"/>
          </p:nvPr>
        </p:nvSpPr>
        <p:spPr>
          <a:xfrm>
            <a:off x="6589340" y="3356992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6624786" y="4195071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5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6624786" y="4581128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21502335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76375" y="1700213"/>
            <a:ext cx="6264275" cy="215900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2054226"/>
            <a:ext cx="6264275" cy="215900"/>
          </a:xfrm>
        </p:spPr>
        <p:txBody>
          <a:bodyPr/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79388" y="2781301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79388" y="3344470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475532" y="2780928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475532" y="3344097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475532" y="3893827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475532" y="4443557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843684" y="2781301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139828" y="2780928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507980" y="2781301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804124" y="2780928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2957668" y="3299815"/>
            <a:ext cx="4998707" cy="35158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067820" y="3815746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4067820" y="4365476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5508104" y="3815746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508104" y="4365476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6948140" y="3789040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6948140" y="4338770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2792726" y="4819896"/>
            <a:ext cx="4998707" cy="35158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4067944" y="5373588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5508228" y="5373588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6948264" y="5346882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1739247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619250" y="1562100"/>
            <a:ext cx="6265863" cy="211138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27584" y="1916832"/>
            <a:ext cx="6265863" cy="211138"/>
          </a:xfrm>
        </p:spPr>
        <p:txBody>
          <a:bodyPr/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79389" y="2420938"/>
            <a:ext cx="1152252" cy="28798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79388" y="3063081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475656" y="2366913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504982" y="2840831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497142" y="3358865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497142" y="3820678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497142" y="4282491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465058" y="4744304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462662" y="5206117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462662" y="5736256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2769167" y="2343001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2769167" y="2898124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4114522" y="2348675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117554" y="2835334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400946" y="2349066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381739" y="2845879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6694457" y="2342119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6716023" y="2870505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2808261" y="3350773"/>
            <a:ext cx="5060016" cy="37401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2795226" y="3786181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2808261" y="4239475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2769167" y="4695736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2795226" y="5110223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2781362" y="5524710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2808261" y="5993940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038490" y="3772998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4051525" y="4226292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40"/>
          </p:nvPr>
        </p:nvSpPr>
        <p:spPr>
          <a:xfrm>
            <a:off x="4012431" y="4682553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41"/>
          </p:nvPr>
        </p:nvSpPr>
        <p:spPr>
          <a:xfrm>
            <a:off x="4038490" y="5097040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8" name="Text Placeholder 8"/>
          <p:cNvSpPr>
            <a:spLocks noGrp="1"/>
          </p:cNvSpPr>
          <p:nvPr>
            <p:ph type="body" sz="quarter" idx="42"/>
          </p:nvPr>
        </p:nvSpPr>
        <p:spPr>
          <a:xfrm>
            <a:off x="4024626" y="5511527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43"/>
          </p:nvPr>
        </p:nvSpPr>
        <p:spPr>
          <a:xfrm>
            <a:off x="4051525" y="5980757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44"/>
          </p:nvPr>
        </p:nvSpPr>
        <p:spPr>
          <a:xfrm>
            <a:off x="5281751" y="3781020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45"/>
          </p:nvPr>
        </p:nvSpPr>
        <p:spPr>
          <a:xfrm>
            <a:off x="5294786" y="4234314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46"/>
          </p:nvPr>
        </p:nvSpPr>
        <p:spPr>
          <a:xfrm>
            <a:off x="5255692" y="4690575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47"/>
          </p:nvPr>
        </p:nvSpPr>
        <p:spPr>
          <a:xfrm>
            <a:off x="5281751" y="5105062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48"/>
          </p:nvPr>
        </p:nvSpPr>
        <p:spPr>
          <a:xfrm>
            <a:off x="5267887" y="5519549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49"/>
          </p:nvPr>
        </p:nvSpPr>
        <p:spPr>
          <a:xfrm>
            <a:off x="5294786" y="5988779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50"/>
          </p:nvPr>
        </p:nvSpPr>
        <p:spPr>
          <a:xfrm>
            <a:off x="6575063" y="3789040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6588098" y="4242334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6549004" y="4698595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53"/>
          </p:nvPr>
        </p:nvSpPr>
        <p:spPr>
          <a:xfrm>
            <a:off x="6575063" y="5113082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54"/>
          </p:nvPr>
        </p:nvSpPr>
        <p:spPr>
          <a:xfrm>
            <a:off x="6561199" y="5527569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1" name="Text Placeholder 8"/>
          <p:cNvSpPr>
            <a:spLocks noGrp="1"/>
          </p:cNvSpPr>
          <p:nvPr>
            <p:ph type="body" sz="quarter" idx="55"/>
          </p:nvPr>
        </p:nvSpPr>
        <p:spPr>
          <a:xfrm>
            <a:off x="6588098" y="5996799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56"/>
          </p:nvPr>
        </p:nvSpPr>
        <p:spPr>
          <a:xfrm>
            <a:off x="6802929" y="5893488"/>
            <a:ext cx="2087563" cy="211137"/>
          </a:xfrm>
        </p:spPr>
        <p:txBody>
          <a:bodyPr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2820756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D11A8-3E68-4DF4-BDB9-07A03D6DE7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714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39975" y="1562100"/>
            <a:ext cx="5184775" cy="211138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2276475"/>
            <a:ext cx="2170113" cy="79216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95935" y="3217068"/>
            <a:ext cx="2170113" cy="79216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95935" y="4157661"/>
            <a:ext cx="2170113" cy="79216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86149" y="2414587"/>
            <a:ext cx="2170113" cy="79216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502525" y="3507581"/>
            <a:ext cx="2170113" cy="79216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847305" y="4600575"/>
            <a:ext cx="2170113" cy="79216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20502534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71775" y="1700213"/>
            <a:ext cx="4824413" cy="215900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619250" y="2349500"/>
            <a:ext cx="2520950" cy="28733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1206" y="2349500"/>
            <a:ext cx="2520950" cy="28733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187624" y="2782887"/>
            <a:ext cx="2520950" cy="28733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923506" y="2782887"/>
            <a:ext cx="2520950" cy="28733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594842" y="2782887"/>
            <a:ext cx="2520950" cy="28733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250825" y="3216274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221913" y="5227190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2201515" y="3216274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201515" y="3795710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230353" y="4509120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319537" y="3758628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343905" y="4509120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6444456" y="3417299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6520476" y="4055891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6512133" y="4711542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3445409" y="5623595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34186377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8013" cy="1756792"/>
          </a:xfrm>
        </p:spPr>
        <p:txBody>
          <a:bodyPr/>
          <a:lstStyle/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4438" y="3357563"/>
            <a:ext cx="4895850" cy="287337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484438" y="4657440"/>
            <a:ext cx="4895850" cy="287337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971600" y="5451333"/>
            <a:ext cx="1944216" cy="209916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096595" y="5438083"/>
            <a:ext cx="1944216" cy="209916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436072" y="5451333"/>
            <a:ext cx="1944216" cy="209916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4785121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03350" y="1633686"/>
            <a:ext cx="6121400" cy="211138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403350" y="5666134"/>
            <a:ext cx="6121400" cy="211138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3663" y="4868863"/>
            <a:ext cx="2520950" cy="215900"/>
          </a:xfrm>
        </p:spPr>
        <p:txBody>
          <a:bodyPr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122647469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01F42-F843-4901-8082-E8738502F1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51505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30AA6-7632-4636-9F35-2EE6CCAA4D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996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C98CE-83FA-4E17-B4D5-B3E8E88A83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685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DB3B5-D03A-46C5-B5AC-70F80FFA5B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810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D11A8-3E68-4DF4-BDB9-07A03D6DE7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91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B188-FC37-4797-90B0-92553FD34F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B188-FC37-4797-90B0-92553FD34F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314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6A809-FAE3-44A4-8C72-4D34B1B513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433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51082-87CC-431F-B8DF-687B404A71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222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B7832-76F4-4200-B4CE-E6190001D0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8514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3109" y="548680"/>
            <a:ext cx="3022104" cy="93853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D420A-CC1C-475B-8165-DD985F2BC7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859338" y="1844675"/>
            <a:ext cx="3960812" cy="8636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328444" y="2823890"/>
            <a:ext cx="3022600" cy="86360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363868" y="3997950"/>
            <a:ext cx="2304476" cy="511170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Edit Master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643438" y="4508500"/>
            <a:ext cx="4176712" cy="122396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39750" y="5949950"/>
            <a:ext cx="8145463" cy="359395"/>
          </a:xfrm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5620093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8174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01F42-F843-4901-8082-E8738502F1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034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30AA6-7632-4636-9F35-2EE6CCAA4D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9301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C98CE-83FA-4E17-B4D5-B3E8E88A83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3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DB3B5-D03A-46C5-B5AC-70F80FFA5B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710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6A809-FAE3-44A4-8C72-4D34B1B513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D11A8-3E68-4DF4-BDB9-07A03D6DE7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6484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B188-FC37-4797-90B0-92553FD34F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112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6A809-FAE3-44A4-8C72-4D34B1B513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416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51082-87CC-431F-B8DF-687B404A71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301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B7832-76F4-4200-B4CE-E6190001D0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11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51082-87CC-431F-B8DF-687B404A71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B7832-76F4-4200-B4CE-E6190001D0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45824" y="1752601"/>
            <a:ext cx="8228013" cy="1100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45824" y="2886378"/>
            <a:ext cx="8228013" cy="1100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45823" y="4020155"/>
            <a:ext cx="8228013" cy="1100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59526" y="4976113"/>
            <a:ext cx="8228013" cy="1100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17-</a:t>
            </a:r>
            <a:fld id="{25CAEBE8-7F86-49A8-AC61-5DC49466CC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5800" y="609600"/>
            <a:ext cx="2133600" cy="1295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352800" y="457200"/>
            <a:ext cx="1828800" cy="1600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38200" y="4495800"/>
            <a:ext cx="1676400" cy="1143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3962400" y="4191000"/>
            <a:ext cx="1905000" cy="1524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6553200" y="3962400"/>
            <a:ext cx="1981200" cy="1447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37154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5800" y="3048000"/>
            <a:ext cx="5486400" cy="2362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419600" y="2133600"/>
            <a:ext cx="2133600" cy="914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749800" y="3352800"/>
            <a:ext cx="3200400" cy="609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2229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62000" y="3962400"/>
            <a:ext cx="7923213" cy="1828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E64B9F-202A-4BBF-BE5A-AA65D8070BF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086600" y="4572000"/>
            <a:ext cx="114300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60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62000" y="3733800"/>
            <a:ext cx="7848600" cy="2209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69092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85800" y="4114800"/>
            <a:ext cx="3124200" cy="1143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0354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62000" y="3733800"/>
            <a:ext cx="7923213" cy="2286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8704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62000" y="3581400"/>
            <a:ext cx="3429000" cy="1676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ECEB95-9662-4F1E-AC12-4802871155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15200" y="3581400"/>
            <a:ext cx="609600" cy="83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326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295400" y="3276600"/>
            <a:ext cx="3886200" cy="1981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715000" y="3276600"/>
            <a:ext cx="2970213" cy="1905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928079-8CDB-4A77-8C74-046A781CE77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905000"/>
            <a:ext cx="1219200" cy="762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0D8369-4576-497A-9E0B-102777E165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43200" y="1752600"/>
            <a:ext cx="1143000" cy="30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1504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3200400"/>
            <a:ext cx="3048000" cy="1676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29200" y="2286000"/>
            <a:ext cx="3048000" cy="1371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3886200" y="4495800"/>
            <a:ext cx="2286000" cy="1628775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EF712-B855-4EFC-8FA0-C703470561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286000"/>
            <a:ext cx="990600" cy="4572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2935E3E-0B07-4C60-ADDE-0D98F72300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38400" y="1981200"/>
            <a:ext cx="10668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7C3A717-1612-4639-A663-49D1F3A39D2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14800" y="1676400"/>
            <a:ext cx="1295400" cy="30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3054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2514600"/>
            <a:ext cx="1676400" cy="1600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0" y="2133600"/>
            <a:ext cx="2743200" cy="1143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971800" y="3962400"/>
            <a:ext cx="1600200" cy="1066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086600" y="3276600"/>
            <a:ext cx="1371600" cy="1752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09600" y="4267200"/>
            <a:ext cx="1066800" cy="990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5257800" y="3810000"/>
            <a:ext cx="1371600" cy="914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7315200" y="1828800"/>
            <a:ext cx="990600" cy="685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2209800" y="5029200"/>
            <a:ext cx="1676400" cy="1095375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499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08175" y="1562100"/>
            <a:ext cx="5976938" cy="282575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916832"/>
            <a:ext cx="5976938" cy="282575"/>
          </a:xfrm>
        </p:spPr>
        <p:txBody>
          <a:bodyPr/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0" y="2420938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588" y="2925192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187624" y="2442307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187624" y="2995612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187624" y="3546475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187624" y="4041776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187624" y="4537077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232248" y="5032378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238772" y="5583241"/>
            <a:ext cx="971550" cy="431800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2373660" y="2250359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5988224" y="2283980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749180" y="2296818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3559696" y="2266235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2373660" y="2682903"/>
            <a:ext cx="5366692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2376314" y="3068960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2376314" y="3501008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3528442" y="3068960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3528442" y="3474991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4824586" y="3068960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4824586" y="3501008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2343522" y="3933056"/>
            <a:ext cx="5366692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2411760" y="4293096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2411760" y="4653136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3563888" y="4293096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3563888" y="4699127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860032" y="4339087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4860032" y="4725144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40"/>
          </p:nvPr>
        </p:nvSpPr>
        <p:spPr>
          <a:xfrm>
            <a:off x="2252514" y="5059167"/>
            <a:ext cx="5366692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41"/>
          </p:nvPr>
        </p:nvSpPr>
        <p:spPr>
          <a:xfrm>
            <a:off x="2411413" y="5464175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9" name="Text Placeholder 37"/>
          <p:cNvSpPr>
            <a:spLocks noGrp="1"/>
          </p:cNvSpPr>
          <p:nvPr>
            <p:ph type="body" sz="quarter" idx="42"/>
          </p:nvPr>
        </p:nvSpPr>
        <p:spPr>
          <a:xfrm>
            <a:off x="2411413" y="5907806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0" name="Text Placeholder 37"/>
          <p:cNvSpPr>
            <a:spLocks noGrp="1"/>
          </p:cNvSpPr>
          <p:nvPr>
            <p:ph type="body" sz="quarter" idx="43"/>
          </p:nvPr>
        </p:nvSpPr>
        <p:spPr>
          <a:xfrm>
            <a:off x="2493392" y="6313837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1" name="Text Placeholder 37"/>
          <p:cNvSpPr>
            <a:spLocks noGrp="1"/>
          </p:cNvSpPr>
          <p:nvPr>
            <p:ph type="body" sz="quarter" idx="44"/>
          </p:nvPr>
        </p:nvSpPr>
        <p:spPr>
          <a:xfrm>
            <a:off x="1200498" y="6146355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2" name="Text Placeholder 37"/>
          <p:cNvSpPr>
            <a:spLocks noGrp="1"/>
          </p:cNvSpPr>
          <p:nvPr>
            <p:ph type="body" sz="quarter" idx="45"/>
          </p:nvPr>
        </p:nvSpPr>
        <p:spPr>
          <a:xfrm>
            <a:off x="-9723" y="4642678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3" name="Text Placeholder 37"/>
          <p:cNvSpPr>
            <a:spLocks noGrp="1"/>
          </p:cNvSpPr>
          <p:nvPr>
            <p:ph type="body" sz="quarter" idx="46"/>
          </p:nvPr>
        </p:nvSpPr>
        <p:spPr>
          <a:xfrm>
            <a:off x="-31750" y="5113594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4" name="Text Placeholder 37"/>
          <p:cNvSpPr>
            <a:spLocks noGrp="1"/>
          </p:cNvSpPr>
          <p:nvPr>
            <p:ph type="body" sz="quarter" idx="47"/>
          </p:nvPr>
        </p:nvSpPr>
        <p:spPr>
          <a:xfrm>
            <a:off x="2631" y="5572843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5" name="Text Placeholder 37"/>
          <p:cNvSpPr>
            <a:spLocks noGrp="1"/>
          </p:cNvSpPr>
          <p:nvPr>
            <p:ph type="body" sz="quarter" idx="48"/>
          </p:nvPr>
        </p:nvSpPr>
        <p:spPr>
          <a:xfrm>
            <a:off x="-60325" y="5983782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6" name="Text Placeholder 37"/>
          <p:cNvSpPr>
            <a:spLocks noGrp="1"/>
          </p:cNvSpPr>
          <p:nvPr>
            <p:ph type="body" sz="quarter" idx="49"/>
          </p:nvPr>
        </p:nvSpPr>
        <p:spPr>
          <a:xfrm>
            <a:off x="2563813" y="5616575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7" name="Text Placeholder 37"/>
          <p:cNvSpPr>
            <a:spLocks noGrp="1"/>
          </p:cNvSpPr>
          <p:nvPr>
            <p:ph type="body" sz="quarter" idx="50"/>
          </p:nvPr>
        </p:nvSpPr>
        <p:spPr>
          <a:xfrm>
            <a:off x="2563813" y="6060206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8" name="Text Placeholder 37"/>
          <p:cNvSpPr>
            <a:spLocks noGrp="1"/>
          </p:cNvSpPr>
          <p:nvPr>
            <p:ph type="body" sz="quarter" idx="51"/>
          </p:nvPr>
        </p:nvSpPr>
        <p:spPr>
          <a:xfrm>
            <a:off x="2645792" y="6466237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9" name="Text Placeholder 37"/>
          <p:cNvSpPr>
            <a:spLocks noGrp="1"/>
          </p:cNvSpPr>
          <p:nvPr>
            <p:ph type="body" sz="quarter" idx="52"/>
          </p:nvPr>
        </p:nvSpPr>
        <p:spPr>
          <a:xfrm>
            <a:off x="142677" y="4795078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0" name="Text Placeholder 37"/>
          <p:cNvSpPr>
            <a:spLocks noGrp="1"/>
          </p:cNvSpPr>
          <p:nvPr>
            <p:ph type="body" sz="quarter" idx="53"/>
          </p:nvPr>
        </p:nvSpPr>
        <p:spPr>
          <a:xfrm>
            <a:off x="120650" y="5265994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1" name="Text Placeholder 37"/>
          <p:cNvSpPr>
            <a:spLocks noGrp="1"/>
          </p:cNvSpPr>
          <p:nvPr>
            <p:ph type="body" sz="quarter" idx="54"/>
          </p:nvPr>
        </p:nvSpPr>
        <p:spPr>
          <a:xfrm>
            <a:off x="155031" y="5725243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2" name="Text Placeholder 37"/>
          <p:cNvSpPr>
            <a:spLocks noGrp="1"/>
          </p:cNvSpPr>
          <p:nvPr>
            <p:ph type="body" sz="quarter" idx="55"/>
          </p:nvPr>
        </p:nvSpPr>
        <p:spPr>
          <a:xfrm>
            <a:off x="92075" y="6136182"/>
            <a:ext cx="1035050" cy="33496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56"/>
          </p:nvPr>
        </p:nvSpPr>
        <p:spPr>
          <a:xfrm>
            <a:off x="6589340" y="3356992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6624786" y="4195071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5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6624786" y="4581128"/>
            <a:ext cx="971550" cy="314049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1602069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85800" y="1828800"/>
            <a:ext cx="1981200" cy="1981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886200" y="2209800"/>
            <a:ext cx="1371600" cy="1295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5638800" y="1981200"/>
            <a:ext cx="2286000" cy="1600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667000" y="4114800"/>
            <a:ext cx="1219200" cy="1219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257800" y="4724400"/>
            <a:ext cx="1219200" cy="1219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1219200" y="4114800"/>
            <a:ext cx="1752600" cy="914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2667000" y="1447800"/>
            <a:ext cx="1828800" cy="1676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5257800" y="3657600"/>
            <a:ext cx="2971800" cy="1143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5562600" y="1447800"/>
            <a:ext cx="1828800" cy="1219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9"/>
          </p:nvPr>
        </p:nvSpPr>
        <p:spPr>
          <a:xfrm>
            <a:off x="685800" y="3352800"/>
            <a:ext cx="1752600" cy="1371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14272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2514600"/>
            <a:ext cx="1968500" cy="24511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495800" y="1905000"/>
            <a:ext cx="2209800" cy="1219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6553200" y="3733800"/>
            <a:ext cx="1905000" cy="1447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3429000" y="3886200"/>
            <a:ext cx="1371600" cy="1676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2667000" y="1828800"/>
            <a:ext cx="1295400" cy="990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1295400" y="4800600"/>
            <a:ext cx="1828800" cy="1447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6781800" y="1828800"/>
            <a:ext cx="1143000" cy="1143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5334000" y="3733800"/>
            <a:ext cx="1219200" cy="914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>
          <a:xfrm>
            <a:off x="5029200" y="4800600"/>
            <a:ext cx="1295400" cy="838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5648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676400" y="4038600"/>
            <a:ext cx="4267200" cy="1600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17738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0" y="2971800"/>
            <a:ext cx="1600200" cy="1600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810000" y="2057400"/>
            <a:ext cx="2819400" cy="1219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743200" y="4038600"/>
            <a:ext cx="1905000" cy="1066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172200" y="3429000"/>
            <a:ext cx="1981200" cy="1295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2286000" y="1752600"/>
            <a:ext cx="990600" cy="685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6858000" y="1752600"/>
            <a:ext cx="1143000" cy="914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1371600" y="4876800"/>
            <a:ext cx="1143000" cy="914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7"/>
          </p:nvPr>
        </p:nvSpPr>
        <p:spPr>
          <a:xfrm>
            <a:off x="4953000" y="4572000"/>
            <a:ext cx="762000" cy="914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8"/>
          </p:nvPr>
        </p:nvSpPr>
        <p:spPr>
          <a:xfrm>
            <a:off x="5029200" y="3505200"/>
            <a:ext cx="762000" cy="609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09894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143000" y="2895600"/>
            <a:ext cx="3124200" cy="1676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29200" y="1905000"/>
            <a:ext cx="2133600" cy="1447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648200" y="3733800"/>
            <a:ext cx="2209800" cy="1447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362200" y="1905000"/>
            <a:ext cx="1905000" cy="762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7543800" y="1905000"/>
            <a:ext cx="838200" cy="1143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762000" y="4876800"/>
            <a:ext cx="1905000" cy="838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4876800" y="5334000"/>
            <a:ext cx="2133600" cy="790575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93892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85800" y="1676400"/>
            <a:ext cx="2438400" cy="1295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429000" y="1600200"/>
            <a:ext cx="1752600" cy="1219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5715000" y="1676400"/>
            <a:ext cx="1905000" cy="1295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3429000"/>
            <a:ext cx="1905000" cy="1447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2819400" y="3414215"/>
            <a:ext cx="914400" cy="1143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5181600" y="3429000"/>
            <a:ext cx="1219200" cy="1295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7467600" y="3276600"/>
            <a:ext cx="1217613" cy="1447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7"/>
          </p:nvPr>
        </p:nvSpPr>
        <p:spPr>
          <a:xfrm>
            <a:off x="3581400" y="4724400"/>
            <a:ext cx="1600200" cy="1295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914400" y="2286000"/>
            <a:ext cx="1371600" cy="990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429000" y="2209800"/>
            <a:ext cx="838200" cy="838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0"/>
          </p:nvPr>
        </p:nvSpPr>
        <p:spPr>
          <a:xfrm>
            <a:off x="7772400" y="1828800"/>
            <a:ext cx="381000" cy="990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1"/>
          </p:nvPr>
        </p:nvSpPr>
        <p:spPr>
          <a:xfrm>
            <a:off x="6400800" y="3276600"/>
            <a:ext cx="914400" cy="1066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22"/>
          </p:nvPr>
        </p:nvSpPr>
        <p:spPr>
          <a:xfrm>
            <a:off x="5410200" y="4876800"/>
            <a:ext cx="1676400" cy="914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23"/>
          </p:nvPr>
        </p:nvSpPr>
        <p:spPr>
          <a:xfrm>
            <a:off x="838200" y="5029200"/>
            <a:ext cx="1676400" cy="914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4"/>
          </p:nvPr>
        </p:nvSpPr>
        <p:spPr>
          <a:xfrm>
            <a:off x="2819400" y="4724400"/>
            <a:ext cx="762000" cy="990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27" name="Content Placeholder 26"/>
          <p:cNvSpPr>
            <a:spLocks noGrp="1"/>
          </p:cNvSpPr>
          <p:nvPr>
            <p:ph sz="quarter" idx="25"/>
          </p:nvPr>
        </p:nvSpPr>
        <p:spPr>
          <a:xfrm>
            <a:off x="3886200" y="3048000"/>
            <a:ext cx="1143000" cy="1295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26"/>
          </p:nvPr>
        </p:nvSpPr>
        <p:spPr>
          <a:xfrm>
            <a:off x="5410200" y="2133600"/>
            <a:ext cx="1143000" cy="1143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55702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85800" y="3276600"/>
            <a:ext cx="4267200" cy="2438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105400" y="3276600"/>
            <a:ext cx="3048000" cy="2514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56996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90600" y="3581400"/>
            <a:ext cx="3276600" cy="914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05668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90600" y="3048000"/>
            <a:ext cx="3810000" cy="2133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181600" y="2971800"/>
            <a:ext cx="3200400" cy="2286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27977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85800" y="2819400"/>
            <a:ext cx="2971800" cy="2362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724400" y="2743200"/>
            <a:ext cx="2819400" cy="2362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4514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76375" y="1700213"/>
            <a:ext cx="6264275" cy="215900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2054226"/>
            <a:ext cx="6264275" cy="215900"/>
          </a:xfrm>
        </p:spPr>
        <p:txBody>
          <a:bodyPr/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79388" y="2781301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79388" y="3344470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475532" y="2780928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475532" y="3344097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475532" y="3893827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475532" y="4443557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843684" y="2781301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139828" y="2780928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507980" y="2781301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804124" y="2780928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2957668" y="3299815"/>
            <a:ext cx="4998707" cy="35158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067820" y="3815746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4067820" y="4365476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5508104" y="3815746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508104" y="4365476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6948140" y="3789040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6948140" y="4338770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2792726" y="4819896"/>
            <a:ext cx="4998707" cy="35158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4067944" y="5373588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5508228" y="5373588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6948264" y="5346882"/>
            <a:ext cx="1152252" cy="35966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4130188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62000" y="3352800"/>
            <a:ext cx="5867400" cy="2771775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054006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62000" y="2667000"/>
            <a:ext cx="2209800" cy="2209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0600" y="2743200"/>
            <a:ext cx="2590800" cy="2362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6E9D8E-D6CB-4F4D-AB55-18BB7A2F68A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581400" y="1905000"/>
            <a:ext cx="609600" cy="381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4162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09600" y="3505200"/>
            <a:ext cx="3276600" cy="1447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97716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762000" y="3352800"/>
            <a:ext cx="2514600" cy="1752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334000" y="3276600"/>
            <a:ext cx="2895600" cy="1828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79671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447800" y="3886200"/>
            <a:ext cx="4800600" cy="1447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968056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17-</a:t>
            </a:r>
            <a:fld id="{143D2E41-79F4-4FD9-AC08-05CFF68B01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838200" y="3962400"/>
            <a:ext cx="3124200" cy="1828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250005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17-</a:t>
            </a:r>
            <a:fld id="{143D2E41-79F4-4FD9-AC08-05CFF68B01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85800" y="3962400"/>
            <a:ext cx="2667000" cy="1447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40613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17-</a:t>
            </a:r>
            <a:fld id="{143D2E41-79F4-4FD9-AC08-05CFF68B01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09600" y="4419600"/>
            <a:ext cx="3657600" cy="1524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217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FFFD0D-36B1-4E72-BCA3-310F42DA9C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0600" y="4191000"/>
            <a:ext cx="2438400" cy="914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237681-D27A-4DCE-8637-757C4CBE521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00" y="4648200"/>
            <a:ext cx="281940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9BCC8C-20A5-4221-A659-481F75E6595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705600" y="3733800"/>
            <a:ext cx="137160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73816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FFFD0D-36B1-4E72-BCA3-310F42DA9C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0600" y="4191000"/>
            <a:ext cx="2438400" cy="914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237681-D27A-4DCE-8637-757C4CBE521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00" y="4648200"/>
            <a:ext cx="281940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9BCC8C-20A5-4221-A659-481F75E6595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705600" y="3733800"/>
            <a:ext cx="137160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628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619250" y="1562100"/>
            <a:ext cx="6265863" cy="211138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27584" y="1916832"/>
            <a:ext cx="6265863" cy="211138"/>
          </a:xfrm>
        </p:spPr>
        <p:txBody>
          <a:bodyPr/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79389" y="2420938"/>
            <a:ext cx="1152252" cy="28798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79388" y="3063081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475656" y="2366913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504982" y="2840831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497142" y="3358865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497142" y="3820678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497142" y="4282491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465058" y="4744304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462662" y="5206117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462662" y="5736256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2769167" y="2343001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2769167" y="2898124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4114522" y="2348675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117554" y="2835334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400946" y="2349066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381739" y="2845879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6694457" y="2342119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6716023" y="2870505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2808261" y="3350773"/>
            <a:ext cx="5060016" cy="37401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2795226" y="3786181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2808261" y="4239475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2769167" y="4695736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2795226" y="5110223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2781362" y="5524710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2808261" y="5993940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038490" y="3772998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4051525" y="4226292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40"/>
          </p:nvPr>
        </p:nvSpPr>
        <p:spPr>
          <a:xfrm>
            <a:off x="4012431" y="4682553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41"/>
          </p:nvPr>
        </p:nvSpPr>
        <p:spPr>
          <a:xfrm>
            <a:off x="4038490" y="5097040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8" name="Text Placeholder 8"/>
          <p:cNvSpPr>
            <a:spLocks noGrp="1"/>
          </p:cNvSpPr>
          <p:nvPr>
            <p:ph type="body" sz="quarter" idx="42"/>
          </p:nvPr>
        </p:nvSpPr>
        <p:spPr>
          <a:xfrm>
            <a:off x="4024626" y="5511527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43"/>
          </p:nvPr>
        </p:nvSpPr>
        <p:spPr>
          <a:xfrm>
            <a:off x="4051525" y="5980757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44"/>
          </p:nvPr>
        </p:nvSpPr>
        <p:spPr>
          <a:xfrm>
            <a:off x="5281751" y="3781020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45"/>
          </p:nvPr>
        </p:nvSpPr>
        <p:spPr>
          <a:xfrm>
            <a:off x="5294786" y="4234314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46"/>
          </p:nvPr>
        </p:nvSpPr>
        <p:spPr>
          <a:xfrm>
            <a:off x="5255692" y="4690575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47"/>
          </p:nvPr>
        </p:nvSpPr>
        <p:spPr>
          <a:xfrm>
            <a:off x="5281751" y="5105062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48"/>
          </p:nvPr>
        </p:nvSpPr>
        <p:spPr>
          <a:xfrm>
            <a:off x="5267887" y="5519549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49"/>
          </p:nvPr>
        </p:nvSpPr>
        <p:spPr>
          <a:xfrm>
            <a:off x="5294786" y="5988779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50"/>
          </p:nvPr>
        </p:nvSpPr>
        <p:spPr>
          <a:xfrm>
            <a:off x="6575063" y="3789040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6588098" y="4242334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6549004" y="4698595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53"/>
          </p:nvPr>
        </p:nvSpPr>
        <p:spPr>
          <a:xfrm>
            <a:off x="6575063" y="5113082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54"/>
          </p:nvPr>
        </p:nvSpPr>
        <p:spPr>
          <a:xfrm>
            <a:off x="6561199" y="5527569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1" name="Text Placeholder 8"/>
          <p:cNvSpPr>
            <a:spLocks noGrp="1"/>
          </p:cNvSpPr>
          <p:nvPr>
            <p:ph type="body" sz="quarter" idx="55"/>
          </p:nvPr>
        </p:nvSpPr>
        <p:spPr>
          <a:xfrm>
            <a:off x="6588098" y="5996799"/>
            <a:ext cx="1152254" cy="36591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56"/>
          </p:nvPr>
        </p:nvSpPr>
        <p:spPr>
          <a:xfrm>
            <a:off x="6802929" y="5893488"/>
            <a:ext cx="2087563" cy="211137"/>
          </a:xfrm>
        </p:spPr>
        <p:txBody>
          <a:bodyPr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2781147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FFFD0D-36B1-4E72-BCA3-310F42DA9C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0600" y="4191000"/>
            <a:ext cx="2438400" cy="914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237681-D27A-4DCE-8637-757C4CBE521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00" y="4648200"/>
            <a:ext cx="281940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9BCC8C-20A5-4221-A659-481F75E6595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705600" y="3733800"/>
            <a:ext cx="137160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4066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0" y="2133600"/>
            <a:ext cx="2133600" cy="1600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114800" y="2133600"/>
            <a:ext cx="2286000" cy="1447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6705600" y="2133600"/>
            <a:ext cx="1752600" cy="1828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667000" y="3886200"/>
            <a:ext cx="1828800" cy="1905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4151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3200400"/>
            <a:ext cx="5257800" cy="1828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916271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4114800"/>
            <a:ext cx="6096000" cy="1676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16571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2600" y="152400"/>
            <a:ext cx="3352800" cy="14478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18-</a:t>
            </a:r>
            <a:fld id="{79CAFED3-60E6-4B1F-95FD-8B9720D4895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562600" y="1676400"/>
            <a:ext cx="3352800" cy="762000"/>
          </a:xfr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Click to</a:t>
            </a:r>
            <a:endParaRPr lang="en-IN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5562600" y="2590800"/>
            <a:ext cx="3352800" cy="914400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Click to</a:t>
            </a:r>
            <a:endParaRPr lang="en-IN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5562600" y="3657600"/>
            <a:ext cx="3352800" cy="914400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</a:t>
            </a:r>
            <a:endParaRPr lang="en-IN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5562600" y="4724400"/>
            <a:ext cx="3352800" cy="914400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Click to</a:t>
            </a:r>
            <a:endParaRPr lang="en-IN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606188" y="6092825"/>
            <a:ext cx="8075613" cy="304800"/>
          </a:xfrm>
        </p:spPr>
        <p:txBody>
          <a:bodyPr/>
          <a:lstStyle>
            <a:lvl1pPr marL="0" indent="0" algn="ctr">
              <a:buNone/>
              <a:defRPr sz="900"/>
            </a:lvl1pPr>
          </a:lstStyle>
          <a:p>
            <a:pPr lvl="0"/>
            <a:r>
              <a:rPr lang="en-US" dirty="0"/>
              <a:t>Click to edit Master text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2886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219200" y="3810000"/>
            <a:ext cx="5715000" cy="1905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75197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914400" y="4419600"/>
            <a:ext cx="5713413" cy="1371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34178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 flipH="1">
            <a:off x="884238" y="3962400"/>
            <a:ext cx="6888162" cy="533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038600" y="2057400"/>
            <a:ext cx="1828800" cy="914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6781800" y="2057400"/>
            <a:ext cx="1143000" cy="1676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90600" y="4724400"/>
            <a:ext cx="2438400" cy="1219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07740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066800" y="3733800"/>
            <a:ext cx="5181600" cy="1828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019799" y="2138149"/>
            <a:ext cx="2665413" cy="914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47733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066800" y="3657600"/>
            <a:ext cx="5410200" cy="1905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71848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2063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066800" y="3352800"/>
            <a:ext cx="5105400" cy="1676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352839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066800" y="3581400"/>
            <a:ext cx="5791200" cy="2209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851611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990600" y="3200400"/>
            <a:ext cx="3276600" cy="1752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5029200" y="3200400"/>
            <a:ext cx="1828800" cy="1600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573001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143000" y="3886200"/>
            <a:ext cx="5029200" cy="1752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05104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838200" y="3733800"/>
            <a:ext cx="7696200" cy="2133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086095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371600" y="3429000"/>
            <a:ext cx="5562600" cy="2209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42705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219200" y="3733800"/>
            <a:ext cx="7010400" cy="2133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669312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066800" y="4191000"/>
            <a:ext cx="6096000" cy="1600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91929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09600" y="2971800"/>
            <a:ext cx="4114800" cy="22098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1"/>
          </p:nvPr>
        </p:nvSpPr>
        <p:spPr>
          <a:xfrm>
            <a:off x="5330930" y="2743200"/>
            <a:ext cx="2060469" cy="9144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914400" y="5410200"/>
            <a:ext cx="6477000" cy="457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14400" y="1828800"/>
            <a:ext cx="1143000" cy="838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2819400" y="1752600"/>
            <a:ext cx="1219200" cy="914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5"/>
          </p:nvPr>
        </p:nvSpPr>
        <p:spPr>
          <a:xfrm>
            <a:off x="4419600" y="1676400"/>
            <a:ext cx="1219200" cy="990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6"/>
          </p:nvPr>
        </p:nvSpPr>
        <p:spPr>
          <a:xfrm>
            <a:off x="6096000" y="1752600"/>
            <a:ext cx="1295400" cy="914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7"/>
          </p:nvPr>
        </p:nvSpPr>
        <p:spPr>
          <a:xfrm>
            <a:off x="6248400" y="3886200"/>
            <a:ext cx="1676400" cy="1219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876800" y="4038600"/>
            <a:ext cx="1219200" cy="990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9"/>
          </p:nvPr>
        </p:nvSpPr>
        <p:spPr>
          <a:xfrm>
            <a:off x="7696200" y="1981200"/>
            <a:ext cx="989013" cy="1676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874411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371600" y="3581400"/>
            <a:ext cx="5943600" cy="2133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8201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339975" y="1562100"/>
            <a:ext cx="5184775" cy="211138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2276475"/>
            <a:ext cx="2170113" cy="79216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95935" y="3217068"/>
            <a:ext cx="2170113" cy="79216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95935" y="4157661"/>
            <a:ext cx="2170113" cy="79216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486149" y="2414587"/>
            <a:ext cx="2170113" cy="79216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502525" y="3507581"/>
            <a:ext cx="2170113" cy="79216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847305" y="4600575"/>
            <a:ext cx="2170113" cy="792163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5067064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85800" y="3581400"/>
            <a:ext cx="7391400" cy="2209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74115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3810000"/>
            <a:ext cx="8228013" cy="19812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14094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09600" y="2362200"/>
            <a:ext cx="1828800" cy="19812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3048000" y="2438400"/>
            <a:ext cx="1752600" cy="1676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5410200" y="2362200"/>
            <a:ext cx="1828800" cy="2133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971800" y="4343400"/>
            <a:ext cx="2209800" cy="14478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08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199" y="4191000"/>
            <a:ext cx="8228013" cy="15240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990600" y="2667000"/>
            <a:ext cx="2514600" cy="1295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3886200" y="1905000"/>
            <a:ext cx="2286000" cy="12954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477000" y="2133600"/>
            <a:ext cx="1447800" cy="1295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731250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4038600"/>
            <a:ext cx="8228013" cy="15240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994608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914400" y="3200400"/>
            <a:ext cx="6934200" cy="1371600"/>
          </a:xfrm>
        </p:spPr>
        <p:txBody>
          <a:bodyPr/>
          <a:lstStyle/>
          <a:p>
            <a:pPr lvl="0"/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914400" y="4953000"/>
            <a:ext cx="7239000" cy="9144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451808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85800" y="3810000"/>
            <a:ext cx="7848600" cy="2133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8192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627813" y="6245225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18-</a:t>
            </a:r>
            <a:fld id="{6FA6B170-2DD4-4136-8BD6-6F29E678B51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838200" y="2819400"/>
            <a:ext cx="7847013" cy="2895600"/>
          </a:xfrm>
        </p:spPr>
        <p:txBody>
          <a:bodyPr/>
          <a:lstStyle/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222797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7025" y="147002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52400" y="3222625"/>
            <a:ext cx="3276600" cy="815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/>
          </p:nvPr>
        </p:nvSpPr>
        <p:spPr>
          <a:xfrm>
            <a:off x="291548" y="3931616"/>
            <a:ext cx="3276600" cy="815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2"/>
          </p:nvPr>
        </p:nvSpPr>
        <p:spPr>
          <a:xfrm>
            <a:off x="3710610" y="3375025"/>
            <a:ext cx="3276600" cy="815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304800" y="5058051"/>
            <a:ext cx="3276600" cy="815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3843134" y="4262920"/>
            <a:ext cx="3276600" cy="815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6492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27577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71775" y="1700213"/>
            <a:ext cx="4824413" cy="215900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619250" y="2349500"/>
            <a:ext cx="2520950" cy="28733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1206" y="2349500"/>
            <a:ext cx="2520950" cy="28733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187624" y="2782887"/>
            <a:ext cx="2520950" cy="28733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923506" y="2782887"/>
            <a:ext cx="2520950" cy="28733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594842" y="2782887"/>
            <a:ext cx="2520950" cy="28733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250825" y="3216274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221913" y="5227190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2201515" y="3216274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201515" y="3795710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230353" y="4509120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319537" y="3758628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343905" y="4509120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6444456" y="3417299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6520476" y="4055891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6512133" y="4711542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3445409" y="5623595"/>
            <a:ext cx="1728887" cy="35674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25930998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5945733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4655906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8121882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7879762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0172794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1470875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4441885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8483992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6520005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33226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8013" cy="1756792"/>
          </a:xfrm>
        </p:spPr>
        <p:txBody>
          <a:bodyPr/>
          <a:lstStyle/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5225"/>
            <a:ext cx="2132013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EE91D-A659-473A-A89A-ACFA0E42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4438" y="3357563"/>
            <a:ext cx="4895850" cy="287337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484438" y="4657440"/>
            <a:ext cx="4895850" cy="287337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971600" y="5451333"/>
            <a:ext cx="1944216" cy="209916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096595" y="5438083"/>
            <a:ext cx="1944216" cy="209916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436072" y="5451333"/>
            <a:ext cx="1944216" cy="209916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419063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4895144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7190461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9835285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30963520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8524333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42416667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42766073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808488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6333024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685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437628" y="6520656"/>
            <a:ext cx="8229600" cy="31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latin typeface="Arial" charset="0"/>
              </a:rPr>
              <a:t>Copyright</a:t>
            </a:r>
            <a:r>
              <a:rPr lang="en-US" sz="900" kern="1200" dirty="0">
                <a:latin typeface="Arial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57200" y="2362200"/>
            <a:ext cx="821055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437628" y="2627242"/>
            <a:ext cx="588697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31242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32766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429000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038600" y="3253409"/>
            <a:ext cx="144780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78FD738-D7A3-4BDB-9286-65DE2F722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200" y="3962400"/>
            <a:ext cx="2362200" cy="838200"/>
          </a:xfrm>
        </p:spPr>
        <p:txBody>
          <a:bodyPr/>
          <a:lstStyle/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117992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 Rounded MT Bold" pitchFamily="34" charset="0"/>
              <a:buChar char="•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dirty="0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16-</a:t>
            </a:r>
            <a:fld id="{7E76C3D5-B2B1-4E69-B3BB-C82AC034971F}" type="slidenum"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 userDrawn="1"/>
        </p:nvSpPr>
        <p:spPr bwMode="auto">
          <a:xfrm>
            <a:off x="457200" y="6520656"/>
            <a:ext cx="82296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"/>
                <a:cs typeface=""/>
              </a:rPr>
              <a:t>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10" name="Rectangle 6"/>
          <p:cNvSpPr txBox="1">
            <a:spLocks noChangeArrowheads="1"/>
          </p:cNvSpPr>
          <p:nvPr userDrawn="1"/>
        </p:nvSpPr>
        <p:spPr bwMode="auto">
          <a:xfrm>
            <a:off x="6553200" y="6241504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kern="0">
                <a:solidFill>
                  <a:sysClr val="windowText" lastClr="000000"/>
                </a:solidFill>
              </a:rPr>
              <a:t>16-</a:t>
            </a:r>
            <a:fld id="{7E76C3D5-B2B1-4E69-B3BB-C82AC034971F}" type="slidenum">
              <a:rPr lang="en-US" altLang="en-US" kern="0" smtClean="0">
                <a:solidFill>
                  <a:sysClr val="windowText" lastClr="000000"/>
                </a:solidFill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altLang="en-US" kern="0" dirty="0">
              <a:solidFill>
                <a:sysClr val="windowText" lastClr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78" r:id="rId4"/>
    <p:sldLayoutId id="2147483677" r:id="rId5"/>
    <p:sldLayoutId id="2147483676" r:id="rId6"/>
    <p:sldLayoutId id="2147483675" r:id="rId7"/>
    <p:sldLayoutId id="2147483674" r:id="rId8"/>
    <p:sldLayoutId id="2147483673" r:id="rId9"/>
    <p:sldLayoutId id="2147483672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7" r:id="rId37"/>
    <p:sldLayoutId id="2147483718" r:id="rId38"/>
    <p:sldLayoutId id="2147483719" r:id="rId39"/>
    <p:sldLayoutId id="2147483720" r:id="rId40"/>
    <p:sldLayoutId id="2147483721" r:id="rId41"/>
    <p:sldLayoutId id="2147483722" r:id="rId42"/>
    <p:sldLayoutId id="2147483723" r:id="rId43"/>
    <p:sldLayoutId id="2147483724" r:id="rId44"/>
    <p:sldLayoutId id="2147483725" r:id="rId45"/>
    <p:sldLayoutId id="2147483726" r:id="rId46"/>
    <p:sldLayoutId id="2147483727" r:id="rId47"/>
    <p:sldLayoutId id="2147483728" r:id="rId48"/>
    <p:sldLayoutId id="2147483729" r:id="rId49"/>
    <p:sldLayoutId id="2147483730" r:id="rId50"/>
    <p:sldLayoutId id="2147483732" r:id="rId51"/>
    <p:sldLayoutId id="2147483735" r:id="rId52"/>
    <p:sldLayoutId id="2147483736" r:id="rId53"/>
    <p:sldLayoutId id="2147483738" r:id="rId54"/>
    <p:sldLayoutId id="2147483739" r:id="rId55"/>
    <p:sldLayoutId id="2147483741" r:id="rId56"/>
    <p:sldLayoutId id="2147483743" r:id="rId57"/>
    <p:sldLayoutId id="2147483744" r:id="rId58"/>
    <p:sldLayoutId id="2147483745" r:id="rId59"/>
    <p:sldLayoutId id="2147483746" r:id="rId60"/>
    <p:sldLayoutId id="2147483747" r:id="rId61"/>
    <p:sldLayoutId id="2147483748" r:id="rId62"/>
    <p:sldLayoutId id="2147483749" r:id="rId63"/>
    <p:sldLayoutId id="2147483750" r:id="rId64"/>
    <p:sldLayoutId id="2147483751" r:id="rId65"/>
    <p:sldLayoutId id="2147483752" r:id="rId66"/>
    <p:sldLayoutId id="2147483753" r:id="rId67"/>
    <p:sldLayoutId id="2147483754" r:id="rId68"/>
    <p:sldLayoutId id="2147483755" r:id="rId69"/>
    <p:sldLayoutId id="2147483756" r:id="rId70"/>
    <p:sldLayoutId id="2147483757" r:id="rId71"/>
    <p:sldLayoutId id="2147483758" r:id="rId72"/>
    <p:sldLayoutId id="2147483759" r:id="rId73"/>
    <p:sldLayoutId id="2147483760" r:id="rId74"/>
    <p:sldLayoutId id="2147483761" r:id="rId75"/>
    <p:sldLayoutId id="2147483762" r:id="rId76"/>
    <p:sldLayoutId id="2147483763" r:id="rId77"/>
    <p:sldLayoutId id="2147483764" r:id="rId78"/>
    <p:sldLayoutId id="2147483765" r:id="rId79"/>
    <p:sldLayoutId id="2147483766" r:id="rId80"/>
    <p:sldLayoutId id="2147483769" r:id="rId81"/>
    <p:sldLayoutId id="2147483770" r:id="rId82"/>
    <p:sldLayoutId id="2147483771" r:id="rId83"/>
    <p:sldLayoutId id="2147483772" r:id="rId84"/>
    <p:sldLayoutId id="2147483773" r:id="rId85"/>
    <p:sldLayoutId id="2147483774" r:id="rId86"/>
    <p:sldLayoutId id="2147483775" r:id="rId87"/>
    <p:sldLayoutId id="2147483776" r:id="rId88"/>
    <p:sldLayoutId id="2147483777" r:id="rId89"/>
    <p:sldLayoutId id="2147483779" r:id="rId90"/>
    <p:sldLayoutId id="2147483781" r:id="rId91"/>
    <p:sldLayoutId id="2147483782" r:id="rId92"/>
    <p:sldLayoutId id="2147483783" r:id="rId93"/>
    <p:sldLayoutId id="2147483784" r:id="rId94"/>
    <p:sldLayoutId id="2147483785" r:id="rId95"/>
    <p:sldLayoutId id="2147483786" r:id="rId96"/>
    <p:sldLayoutId id="2147483788" r:id="rId97"/>
    <p:sldLayoutId id="2147483789" r:id="rId98"/>
    <p:sldLayoutId id="2147483790" r:id="rId99"/>
    <p:sldLayoutId id="2147483791" r:id="rId100"/>
    <p:sldLayoutId id="2147483792" r:id="rId101"/>
    <p:sldLayoutId id="2147483793" r:id="rId102"/>
    <p:sldLayoutId id="2147483794" r:id="rId103"/>
    <p:sldLayoutId id="2147483796" r:id="rId104"/>
    <p:sldLayoutId id="2147483797" r:id="rId105"/>
    <p:sldLayoutId id="2147483798" r:id="rId106"/>
    <p:sldLayoutId id="2147483799" r:id="rId107"/>
    <p:sldLayoutId id="2147483800" r:id="rId108"/>
    <p:sldLayoutId id="2147483801" r:id="rId109"/>
    <p:sldLayoutId id="2147483802" r:id="rId110"/>
    <p:sldLayoutId id="2147483803" r:id="rId111"/>
    <p:sldLayoutId id="2147483804" r:id="rId112"/>
    <p:sldLayoutId id="2147483805" r:id="rId113"/>
    <p:sldLayoutId id="2147483806" r:id="rId114"/>
    <p:sldLayoutId id="2147483808" r:id="rId115"/>
    <p:sldLayoutId id="2147483809" r:id="rId116"/>
    <p:sldLayoutId id="2147483810" r:id="rId117"/>
    <p:sldLayoutId id="2147483811" r:id="rId118"/>
    <p:sldLayoutId id="2147483812" r:id="rId119"/>
    <p:sldLayoutId id="2147483813" r:id="rId120"/>
    <p:sldLayoutId id="2147483814" r:id="rId121"/>
    <p:sldLayoutId id="2147483815" r:id="rId122"/>
    <p:sldLayoutId id="2147483816" r:id="rId123"/>
    <p:sldLayoutId id="2147483817" r:id="rId124"/>
    <p:sldLayoutId id="2147483818" r:id="rId125"/>
    <p:sldLayoutId id="2147483819" r:id="rId126"/>
    <p:sldLayoutId id="2147483820" r:id="rId127"/>
    <p:sldLayoutId id="2147483821" r:id="rId128"/>
    <p:sldLayoutId id="2147483822" r:id="rId129"/>
    <p:sldLayoutId id="2147483823" r:id="rId130"/>
    <p:sldLayoutId id="2147483825" r:id="rId131"/>
    <p:sldLayoutId id="2147483826" r:id="rId132"/>
    <p:sldLayoutId id="2147483828" r:id="rId133"/>
    <p:sldLayoutId id="2147483830" r:id="rId134"/>
    <p:sldLayoutId id="2147483831" r:id="rId135"/>
    <p:sldLayoutId id="2147483832" r:id="rId136"/>
    <p:sldLayoutId id="2147483833" r:id="rId137"/>
    <p:sldLayoutId id="2147483834" r:id="rId138"/>
    <p:sldLayoutId id="2147483835" r:id="rId139"/>
    <p:sldLayoutId id="2147483837" r:id="rId140"/>
    <p:sldLayoutId id="2147483838" r:id="rId141"/>
    <p:sldLayoutId id="2147483839" r:id="rId142"/>
    <p:sldLayoutId id="2147483842" r:id="rId143"/>
    <p:sldLayoutId id="2147483843" r:id="rId14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6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marR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000000"/>
        </a:buClr>
        <a:buSzTx/>
        <a:buFont typeface="Arial Rounded MT Bold" pitchFamily="34" charset="0"/>
        <a:buChar char="•"/>
        <a:tabLst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339933"/>
        </a:buClr>
        <a:buSzTx/>
        <a:buFont typeface="Wingdings" pitchFamily="2" charset="2"/>
        <a:buChar char="§"/>
        <a:tabLst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000066"/>
        </a:buClr>
        <a:buSzTx/>
        <a:buFontTx/>
        <a:buChar char="•"/>
        <a:tabLst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CC3300"/>
        </a:buClr>
        <a:buSzTx/>
        <a:buFont typeface="Wingdings" pitchFamily="2" charset="2"/>
        <a:buChar char="§"/>
        <a:tabLst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charset="0"/>
        <a:buChar char="•"/>
        <a:tabLst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 Rounded MT Bold" pitchFamily="34" charset="0"/>
              <a:buChar char="•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dirty="0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117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6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marR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000000"/>
        </a:buClr>
        <a:buSzTx/>
        <a:buFont typeface="Arial Rounded MT Bold" pitchFamily="34" charset="0"/>
        <a:buChar char="•"/>
        <a:tabLst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339933"/>
        </a:buClr>
        <a:buSzTx/>
        <a:buFont typeface="Wingdings" pitchFamily="2" charset="2"/>
        <a:buChar char="§"/>
        <a:tabLst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000066"/>
        </a:buClr>
        <a:buSzTx/>
        <a:buFontTx/>
        <a:buChar char="•"/>
        <a:tabLst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CC3300"/>
        </a:buClr>
        <a:buSzTx/>
        <a:buFont typeface="Wingdings" pitchFamily="2" charset="2"/>
        <a:buChar char="§"/>
        <a:tabLst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charset="0"/>
        <a:buChar char="•"/>
        <a:tabLst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Arial Rounded MT Bold" pitchFamily="34" charset="0"/>
              <a:buChar char="•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993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dirty="0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16-</a:t>
            </a:r>
            <a:fld id="{7E76C3D5-B2B1-4E69-B3BB-C82AC034971F}" type="slidenum"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553552" y="625255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kern="0">
                <a:solidFill>
                  <a:sysClr val="windowText" lastClr="000000"/>
                </a:solidFill>
              </a:rPr>
              <a:t>16-</a:t>
            </a:r>
            <a:fld id="{7E76C3D5-B2B1-4E69-B3BB-C82AC034971F}" type="slidenum">
              <a:rPr lang="en-US" altLang="en-US" kern="0" smtClean="0">
                <a:solidFill>
                  <a:sysClr val="windowText" lastClr="000000"/>
                </a:solidFill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alt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1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6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000066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342900" marR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000000"/>
        </a:buClr>
        <a:buSzTx/>
        <a:buFont typeface="Arial Rounded MT Bold" pitchFamily="34" charset="0"/>
        <a:buChar char="•"/>
        <a:tabLst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339933"/>
        </a:buClr>
        <a:buSzTx/>
        <a:buFont typeface="Wingdings" pitchFamily="2" charset="2"/>
        <a:buChar char="§"/>
        <a:tabLst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000066"/>
        </a:buClr>
        <a:buSzTx/>
        <a:buFontTx/>
        <a:buChar char="•"/>
        <a:tabLst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>
          <a:srgbClr val="CC3300"/>
        </a:buClr>
        <a:buSzTx/>
        <a:buFont typeface="Wingdings" pitchFamily="2" charset="2"/>
        <a:buChar char="§"/>
        <a:tabLst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charset="0"/>
        <a:buChar char="•"/>
        <a:tabLst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5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5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5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5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7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0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40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4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9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80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8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8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8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8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8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8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8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8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89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9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9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9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9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94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9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9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9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9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slide" Target="slide4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99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00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0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0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0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04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05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0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08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09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10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1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1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1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15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1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1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118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119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20.png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12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12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123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1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125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12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12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128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129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130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1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13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13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1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134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135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136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13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138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139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140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14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14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1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144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4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8432" y="880008"/>
            <a:ext cx="3776612" cy="1208136"/>
          </a:xfrm>
        </p:spPr>
        <p:txBody>
          <a:bodyPr/>
          <a:lstStyle/>
          <a:p>
            <a:r>
              <a:rPr lang="en-US" altLang="en-US" i="1" dirty="0">
                <a:solidFill>
                  <a:srgbClr val="AD5700"/>
                </a:solidFill>
              </a:rPr>
              <a:t>Essentials of Biology</a:t>
            </a:r>
            <a:endParaRPr lang="en-US" dirty="0">
              <a:solidFill>
                <a:srgbClr val="AD57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75300" y="3190440"/>
            <a:ext cx="3022600" cy="1211560"/>
          </a:xfrm>
        </p:spPr>
        <p:txBody>
          <a:bodyPr/>
          <a:lstStyle/>
          <a:p>
            <a:pPr algn="ctr">
              <a:lnSpc>
                <a:spcPct val="80000"/>
              </a:lnSpc>
              <a:spcBef>
                <a:spcPts val="700"/>
              </a:spcBef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b="1" dirty="0"/>
              <a:t>Chapter 16 </a:t>
            </a:r>
          </a:p>
          <a:p>
            <a:pPr algn="ctr">
              <a:lnSpc>
                <a:spcPct val="80000"/>
              </a:lnSpc>
              <a:spcBef>
                <a:spcPts val="700"/>
              </a:spcBef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b="1" dirty="0"/>
              <a:t>Evolution on a Large Scale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4554537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Models of Speciation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8013" cy="1956487"/>
          </a:xfrm>
        </p:spPr>
        <p:txBody>
          <a:bodyPr/>
          <a:lstStyle/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Allopatric—speciation model based on geographic isolation</a:t>
            </a:r>
          </a:p>
          <a:p>
            <a:pPr marL="401638" lvl="1" indent="-401638">
              <a:spcBef>
                <a:spcPts val="600"/>
              </a:spcBef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i="1" dirty="0"/>
              <a:t>Ensatina</a:t>
            </a:r>
            <a:r>
              <a:rPr lang="en-US" altLang="en-US" dirty="0"/>
              <a:t> salamanders in California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57199" y="3556687"/>
            <a:ext cx="7859217" cy="3084388"/>
          </a:xfrm>
        </p:spPr>
        <p:txBody>
          <a:bodyPr/>
          <a:lstStyle/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Sympatric—population develops into two or more reproductively isolated groups without prior geographic isolation</a:t>
            </a:r>
          </a:p>
          <a:p>
            <a:pPr marL="336550" lvl="1" indent="-336550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Found among plants due to polyploidy</a:t>
            </a:r>
          </a:p>
          <a:p>
            <a:pPr marL="336550" lvl="1" indent="-336550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Formation of bread wheat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17.27 Examples of Excavata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371600"/>
            <a:ext cx="4073524" cy="2971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a. </a:t>
            </a:r>
            <a:r>
              <a:rPr lang="en-US" sz="2400" dirty="0"/>
              <a:t>Euglena has both animal- and plant-like characteristics. </a:t>
            </a:r>
          </a:p>
          <a:p>
            <a:pPr marL="0" indent="0">
              <a:buNone/>
            </a:pPr>
            <a:r>
              <a:rPr lang="en-US" sz="2400" b="1" dirty="0"/>
              <a:t>b. </a:t>
            </a:r>
            <a:r>
              <a:rPr lang="en-US" sz="2400" dirty="0"/>
              <a:t>Giardia is an intestinal parasite of a number of mammals, including humans.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727" b="1656"/>
          <a:stretch/>
        </p:blipFill>
        <p:spPr bwMode="auto">
          <a:xfrm>
            <a:off x="4530724" y="1381124"/>
            <a:ext cx="3317876" cy="4913905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999629" y="6239865"/>
            <a:ext cx="2971800" cy="228600"/>
          </a:xfrm>
        </p:spPr>
        <p:txBody>
          <a:bodyPr/>
          <a:lstStyle/>
          <a:p>
            <a:pPr marL="0" indent="0">
              <a:buNone/>
            </a:pPr>
            <a:r>
              <a:rPr lang="en-US" sz="650" dirty="0"/>
              <a:t>a: © Kage Mikrofotograffie/Phototake; b: © Cultura RM/Alamy</a:t>
            </a:r>
            <a:endParaRPr lang="en-IN" sz="650" dirty="0"/>
          </a:p>
        </p:txBody>
      </p:sp>
    </p:spTree>
    <p:extLst>
      <p:ext uri="{BB962C8B-B14F-4D97-AF65-F5344CB8AC3E}">
        <p14:creationId xmlns:p14="http://schemas.microsoft.com/office/powerpoint/2010/main" val="37293602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17.28 An Amoeba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872"/>
          <a:stretch/>
        </p:blipFill>
        <p:spPr bwMode="auto">
          <a:xfrm>
            <a:off x="1371600" y="1463039"/>
            <a:ext cx="6400800" cy="4877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95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5508008" y="552976"/>
            <a:ext cx="3352800" cy="1447800"/>
          </a:xfrm>
        </p:spPr>
        <p:txBody>
          <a:bodyPr/>
          <a:lstStyle/>
          <a:p>
            <a:r>
              <a:rPr lang="en-US" altLang="en-US" sz="4000" i="1" kern="1200" dirty="0">
                <a:solidFill>
                  <a:srgbClr val="AD5700"/>
                </a:solidFill>
                <a:latin typeface="Arial" charset="0"/>
              </a:rPr>
              <a:t>Essentials of Biology</a:t>
            </a:r>
            <a:endParaRPr lang="en-IN" dirty="0">
              <a:solidFill>
                <a:srgbClr val="AD57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4"/>
          </p:nvPr>
        </p:nvSpPr>
        <p:spPr>
          <a:xfrm>
            <a:off x="5360037" y="3218602"/>
            <a:ext cx="3603775" cy="1200998"/>
          </a:xfrm>
        </p:spPr>
        <p:txBody>
          <a:bodyPr/>
          <a:lstStyle/>
          <a:p>
            <a:pPr marL="0" lvl="0" indent="0" algn="ctr">
              <a:lnSpc>
                <a:spcPct val="80000"/>
              </a:lnSpc>
              <a:spcBef>
                <a:spcPts val="700"/>
              </a:spcBef>
              <a:spcAft>
                <a:spcPts val="2000"/>
              </a:spcAft>
              <a:buClr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2800" b="1" dirty="0"/>
              <a:t>Chapter 18</a:t>
            </a:r>
            <a:br>
              <a:rPr lang="en-US" altLang="en-US" sz="2800" b="1" dirty="0"/>
            </a:br>
            <a:r>
              <a:rPr lang="en-US" altLang="en-US" sz="2800" b="1" dirty="0"/>
              <a:t>The Plants and Fungi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87" y="1066800"/>
            <a:ext cx="4693563" cy="531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82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5117" y="276505"/>
            <a:ext cx="8228013" cy="1166812"/>
          </a:xfrm>
        </p:spPr>
        <p:txBody>
          <a:bodyPr/>
          <a:lstStyle/>
          <a:p>
            <a:r>
              <a:rPr lang="en-US" dirty="0"/>
              <a:t>18.1 Overview of The Plants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8013" cy="22860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Kingdom Plantae—multicellular, photosynthetic eukaryotes that have become adapted to a land existence</a:t>
            </a:r>
          </a:p>
          <a:p>
            <a:pPr marL="285750" lvl="1">
              <a:spcAft>
                <a:spcPts val="10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0488" algn="l"/>
              </a:tabLst>
            </a:pPr>
            <a:r>
              <a:rPr lang="en-US" altLang="en-US" sz="2400" dirty="0"/>
              <a:t>Gametes, zygote, and embryo must be protected from drying out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3931021"/>
            <a:ext cx="7696200" cy="2590801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Most likely plants evolved from a form of freshwater algae 500 MYA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Share chlorophylls a and b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Store excess carbohydrates as starch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Have cellulose in cell walls</a:t>
            </a:r>
          </a:p>
        </p:txBody>
      </p:sp>
    </p:spTree>
    <p:extLst>
      <p:ext uri="{BB962C8B-B14F-4D97-AF65-F5344CB8AC3E}">
        <p14:creationId xmlns:p14="http://schemas.microsoft.com/office/powerpoint/2010/main" val="3362430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Evolutionary Events Characterizing Plants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0"/>
            <a:ext cx="8001000" cy="5029200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en-US" altLang="en-US" sz="2400" dirty="0"/>
              <a:t>Five evolutionary events characterize the plants</a:t>
            </a:r>
          </a:p>
          <a:p>
            <a:pPr marL="379413" lvl="1" indent="-379413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en-US" altLang="en-US" sz="2000" dirty="0"/>
              <a:t>Embryo protection—all plants protect their embryos</a:t>
            </a:r>
          </a:p>
          <a:p>
            <a:pPr marL="719138" lvl="2" indent="-285750">
              <a:spcBef>
                <a:spcPts val="550"/>
              </a:spcBef>
              <a:buFont typeface="Arial" panose="020B0604020202020204" pitchFamily="34" charset="0"/>
              <a:buChar char="•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en-US" altLang="en-US" sz="1800" dirty="0"/>
              <a:t>Algae do not</a:t>
            </a:r>
          </a:p>
          <a:p>
            <a:pPr marL="719138" lvl="2" indent="-285750">
              <a:spcBef>
                <a:spcPts val="550"/>
              </a:spcBef>
              <a:buFont typeface="Arial" panose="020B0604020202020204" pitchFamily="34" charset="0"/>
              <a:buChar char="•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en-US" altLang="en-US" sz="1800" dirty="0"/>
              <a:t>Mosses—lack vascular tissue but do protect their embryos</a:t>
            </a:r>
          </a:p>
          <a:p>
            <a:pPr marL="457200" lvl="1" indent="-457200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en-US" altLang="en-US" sz="2000" dirty="0"/>
              <a:t>Vascular tissue—Lycophytes</a:t>
            </a:r>
          </a:p>
          <a:p>
            <a:pPr marL="809625" lvl="2" indent="-341313">
              <a:spcBef>
                <a:spcPts val="550"/>
              </a:spcBef>
              <a:buFont typeface="Arial" panose="020B0604020202020204" pitchFamily="34" charset="0"/>
              <a:buChar char="•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en-US" altLang="en-US" sz="1800" dirty="0"/>
              <a:t>For water transport, have true roots, stems, and leaves</a:t>
            </a:r>
          </a:p>
          <a:p>
            <a:pPr marL="379413" lvl="1" indent="-379413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en-US" altLang="en-US" sz="2000" dirty="0"/>
              <a:t>Megaphylls—Ferns</a:t>
            </a:r>
          </a:p>
          <a:p>
            <a:pPr marL="809625" lvl="2" indent="-341313">
              <a:spcBef>
                <a:spcPts val="550"/>
              </a:spcBef>
              <a:buFont typeface="Arial" panose="020B0604020202020204" pitchFamily="34" charset="0"/>
              <a:buChar char="•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en-US" altLang="en-US" sz="1800" dirty="0"/>
              <a:t>Increases amount of photosynthesis and carbohydrates produced</a:t>
            </a:r>
          </a:p>
          <a:p>
            <a:pPr marL="379413" lvl="1" indent="-379413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en-US" altLang="en-US" sz="2000" dirty="0"/>
              <a:t>Seeds—Gymnosperms</a:t>
            </a:r>
          </a:p>
          <a:p>
            <a:pPr marL="809625" lvl="2" indent="-341313">
              <a:spcBef>
                <a:spcPts val="550"/>
              </a:spcBef>
              <a:buFont typeface="Arial" panose="020B0604020202020204" pitchFamily="34" charset="0"/>
              <a:buChar char="•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en-US" altLang="en-US" sz="1800" dirty="0"/>
              <a:t>Contains embryo and stored organic nutrients inside a protective coat</a:t>
            </a:r>
          </a:p>
          <a:p>
            <a:pPr marL="379413" lvl="1" indent="-379413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en-US" altLang="en-US" sz="2000" dirty="0"/>
              <a:t>Flowers—Angiosperms</a:t>
            </a:r>
          </a:p>
          <a:p>
            <a:pPr marL="719138" lvl="2" indent="-250825">
              <a:spcBef>
                <a:spcPts val="550"/>
              </a:spcBef>
              <a:buFont typeface="Arial" panose="020B0604020202020204" pitchFamily="34" charset="0"/>
              <a:buChar char="•"/>
              <a:tabLst>
                <a:tab pos="949325" algn="l"/>
                <a:tab pos="1863725" algn="l"/>
                <a:tab pos="2778125" algn="l"/>
                <a:tab pos="3692525" algn="l"/>
                <a:tab pos="4606925" algn="l"/>
                <a:tab pos="5521325" algn="l"/>
                <a:tab pos="6435725" algn="l"/>
                <a:tab pos="7350125" algn="l"/>
                <a:tab pos="8264525" algn="l"/>
                <a:tab pos="9178925" algn="l"/>
                <a:tab pos="10093325" algn="l"/>
              </a:tabLst>
            </a:pPr>
            <a:r>
              <a:rPr lang="en-US" altLang="en-US" sz="1800" dirty="0"/>
              <a:t>Reproductive structure to attract pollinators and give rise to fruits</a:t>
            </a:r>
          </a:p>
        </p:txBody>
      </p:sp>
    </p:spTree>
    <p:extLst>
      <p:ext uri="{BB962C8B-B14F-4D97-AF65-F5344CB8AC3E}">
        <p14:creationId xmlns:p14="http://schemas.microsoft.com/office/powerpoint/2010/main" val="3795283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9745"/>
            <a:ext cx="8228013" cy="724498"/>
          </a:xfrm>
        </p:spPr>
        <p:txBody>
          <a:bodyPr/>
          <a:lstStyle/>
          <a:p>
            <a:r>
              <a:rPr lang="en-US" altLang="en-US" dirty="0"/>
              <a:t>Figure 18.2 Evolution of Land Plants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716"/>
          <a:stretch/>
        </p:blipFill>
        <p:spPr bwMode="auto">
          <a:xfrm>
            <a:off x="2057400" y="1099226"/>
            <a:ext cx="5029200" cy="5393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7034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0893" y="272281"/>
            <a:ext cx="8228013" cy="1166812"/>
          </a:xfrm>
        </p:spPr>
        <p:txBody>
          <a:bodyPr/>
          <a:lstStyle/>
          <a:p>
            <a:r>
              <a:rPr lang="en-US" dirty="0"/>
              <a:t>Alternation of Generations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1"/>
            <a:ext cx="7848600" cy="310515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/>
              <a:t>Each type of plant exists in two forms.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sz="2800" dirty="0"/>
              <a:t>Sporophyte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Diploid (2n)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Produces haploid (n) spores by meiosis</a:t>
            </a:r>
          </a:p>
          <a:p>
            <a:pPr marL="531813" lvl="2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en-US" sz="2200" dirty="0"/>
              <a:t>Spore—reproductive cell that develops into new organism without the need to fuse with another reproductive cell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61556" y="4514850"/>
            <a:ext cx="8077200" cy="1938202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altLang="en-US" sz="2800" dirty="0"/>
              <a:t>Gametophyte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Haploid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Produces gametes by mitosis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Gametes fuse to form diploid sporophyte</a:t>
            </a:r>
          </a:p>
        </p:txBody>
      </p:sp>
    </p:spTree>
    <p:extLst>
      <p:ext uri="{BB962C8B-B14F-4D97-AF65-F5344CB8AC3E}">
        <p14:creationId xmlns:p14="http://schemas.microsoft.com/office/powerpoint/2010/main" val="189203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0893" y="272281"/>
            <a:ext cx="8228013" cy="1166812"/>
          </a:xfrm>
        </p:spPr>
        <p:txBody>
          <a:bodyPr/>
          <a:lstStyle/>
          <a:p>
            <a:r>
              <a:rPr lang="en-US" dirty="0"/>
              <a:t>18.2 Diversity of Land Plants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Nonvascular plants</a:t>
            </a:r>
          </a:p>
          <a:p>
            <a:pPr marL="285750" lvl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Bryophytes</a:t>
            </a:r>
          </a:p>
          <a:p>
            <a:pPr marL="285750" lvl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Do not have true roots, stems, and leaves</a:t>
            </a:r>
          </a:p>
          <a:p>
            <a:pPr marL="531813" lvl="2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No vascular tissue</a:t>
            </a:r>
          </a:p>
          <a:p>
            <a:pPr marL="285750" lvl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Gametophyte dominant generation</a:t>
            </a:r>
          </a:p>
          <a:p>
            <a:pPr marL="531813" lvl="2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5318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Sporophyte dependent on gametophyte</a:t>
            </a:r>
          </a:p>
          <a:p>
            <a:pPr marL="285750" lvl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Most familiar are liverworts and mosses</a:t>
            </a:r>
          </a:p>
        </p:txBody>
      </p:sp>
    </p:spTree>
    <p:extLst>
      <p:ext uri="{BB962C8B-B14F-4D97-AF65-F5344CB8AC3E}">
        <p14:creationId xmlns:p14="http://schemas.microsoft.com/office/powerpoint/2010/main" val="30298484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Nonvascular Plants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47801"/>
            <a:ext cx="8228013" cy="32004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Nonvascular plants, continued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Flagellated sperm must swim in film of water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Sporophyte produces spores in sporangium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Not every plant named “moss” is a bryophyte</a:t>
            </a:r>
          </a:p>
          <a:p>
            <a:pPr marL="531813" lvl="2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Irish moss is an alga; Spanish moss is an angiosperm</a:t>
            </a:r>
          </a:p>
        </p:txBody>
      </p:sp>
      <p:pic>
        <p:nvPicPr>
          <p:cNvPr id="10" name="Picture 9" descr="Bryophytes are common with varied habitats; the gametophyte is the dominate generation.">
            <a:extLst>
              <a:ext uri="{FF2B5EF4-FFF2-40B4-BE49-F238E27FC236}">
                <a16:creationId xmlns:a16="http://schemas.microsoft.com/office/drawing/2014/main" id="{00F6ACD7-4A3D-4A6E-9065-A8C7F636A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22" y="4170771"/>
            <a:ext cx="4904154" cy="2163536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4793" y="6018226"/>
            <a:ext cx="606207" cy="153974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Hornwort</a:t>
            </a:r>
            <a:endParaRPr lang="en-IN" sz="7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5213786" y="5991849"/>
            <a:ext cx="1187014" cy="180351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Liverwort gametophyte</a:t>
            </a:r>
            <a:endParaRPr lang="en-IN" sz="7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830894" y="6010275"/>
            <a:ext cx="469085" cy="161925"/>
          </a:xfrm>
        </p:spPr>
        <p:txBody>
          <a:bodyPr/>
          <a:lstStyle/>
          <a:p>
            <a:pPr marL="0" indent="0">
              <a:buNone/>
            </a:pPr>
            <a:r>
              <a:rPr lang="en-US" sz="600" dirty="0"/>
              <a:t>Moss</a:t>
            </a:r>
            <a:endParaRPr lang="en-IN" sz="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 flipH="1">
            <a:off x="4074994" y="6157752"/>
            <a:ext cx="3327400" cy="250019"/>
          </a:xfrm>
        </p:spPr>
        <p:txBody>
          <a:bodyPr/>
          <a:lstStyle/>
          <a:p>
            <a:pPr marL="0" indent="0">
              <a:buNone/>
            </a:pPr>
            <a:r>
              <a:rPr lang="en-US" sz="600" dirty="0"/>
              <a:t>(hornwort): © Steven P. Lynch; (liverwort): © Hal Horwitz/Corbis; (moss): © Steven P. Lynch</a:t>
            </a:r>
            <a:endParaRPr lang="en-IN" sz="600" dirty="0"/>
          </a:p>
        </p:txBody>
      </p:sp>
    </p:spTree>
    <p:extLst>
      <p:ext uri="{BB962C8B-B14F-4D97-AF65-F5344CB8AC3E}">
        <p14:creationId xmlns:p14="http://schemas.microsoft.com/office/powerpoint/2010/main" val="924178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0893" y="298407"/>
            <a:ext cx="8228013" cy="1166812"/>
          </a:xfrm>
        </p:spPr>
        <p:txBody>
          <a:bodyPr/>
          <a:lstStyle/>
          <a:p>
            <a:r>
              <a:rPr lang="en-US" dirty="0"/>
              <a:t>Vascular Plants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3824" y="1454428"/>
            <a:ext cx="8228013" cy="5098772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Vascular plants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35242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All other land plants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35242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Usually have true roots, stems, and leaves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35242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Vascular tissue consists of xylem (conducts water and minerals) and phloem (conducts organic nutrients)</a:t>
            </a:r>
          </a:p>
          <a:p>
            <a:pPr marL="53181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Xylem reinforced by lignin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525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Seedless vascular plants</a:t>
            </a:r>
          </a:p>
          <a:p>
            <a:pPr marL="53181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Lycophytes and ferns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Seed plants</a:t>
            </a:r>
          </a:p>
        </p:txBody>
      </p:sp>
    </p:spTree>
    <p:extLst>
      <p:ext uri="{BB962C8B-B14F-4D97-AF65-F5344CB8AC3E}">
        <p14:creationId xmlns:p14="http://schemas.microsoft.com/office/powerpoint/2010/main" val="2491209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16.7 Allopatric Speciation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835" b="-1"/>
          <a:stretch/>
        </p:blipFill>
        <p:spPr bwMode="auto">
          <a:xfrm>
            <a:off x="2214548" y="1295400"/>
            <a:ext cx="4714906" cy="510069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0893" y="259218"/>
            <a:ext cx="8228013" cy="1166812"/>
          </a:xfrm>
        </p:spPr>
        <p:txBody>
          <a:bodyPr/>
          <a:lstStyle/>
          <a:p>
            <a:r>
              <a:rPr lang="en-US" dirty="0"/>
              <a:t>Seedless Vascular Plants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1351" y="1455013"/>
            <a:ext cx="7930650" cy="4676775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Seedless vascular plants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Dominant sporophyte, independent gametophyte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Lycophytes—club mosses</a:t>
            </a:r>
          </a:p>
          <a:p>
            <a:pPr marL="53181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Among first land plants to have vascular tissue</a:t>
            </a:r>
          </a:p>
          <a:p>
            <a:pPr marL="53181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Small leaves called microphylls</a:t>
            </a:r>
          </a:p>
        </p:txBody>
      </p:sp>
    </p:spTree>
    <p:extLst>
      <p:ext uri="{BB962C8B-B14F-4D97-AF65-F5344CB8AC3E}">
        <p14:creationId xmlns:p14="http://schemas.microsoft.com/office/powerpoint/2010/main" val="2137235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328" y="278716"/>
            <a:ext cx="8228013" cy="1166812"/>
          </a:xfrm>
        </p:spPr>
        <p:txBody>
          <a:bodyPr/>
          <a:lstStyle/>
          <a:p>
            <a:r>
              <a:rPr lang="en-US" dirty="0"/>
              <a:t>Ferns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1"/>
            <a:ext cx="8228013" cy="11430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Have megaphylls or fronds</a:t>
            </a:r>
          </a:p>
          <a:p>
            <a:pPr marL="285750" lvl="1"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Large leaves with branched veins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2647666"/>
            <a:ext cx="7848600" cy="3829334"/>
          </a:xfrm>
        </p:spPr>
        <p:txBody>
          <a:bodyPr/>
          <a:lstStyle/>
          <a:p>
            <a:pPr marL="0" lvl="0" indent="0">
              <a:spcAft>
                <a:spcPts val="1500"/>
              </a:spcAft>
              <a:buNone/>
            </a:pPr>
            <a:r>
              <a:rPr lang="en-US" altLang="en-US" sz="2800" dirty="0"/>
              <a:t>Larger surface area for photosynthesis</a:t>
            </a:r>
          </a:p>
          <a:p>
            <a:pPr marL="0" lvl="0" indent="0">
              <a:spcAft>
                <a:spcPts val="1500"/>
              </a:spcAft>
              <a:buNone/>
            </a:pPr>
            <a:r>
              <a:rPr lang="en-US" altLang="en-US" sz="2800" dirty="0"/>
              <a:t>Better able to make food, grow, and reproduce</a:t>
            </a:r>
          </a:p>
          <a:p>
            <a:pPr marL="0" lvl="0" indent="0">
              <a:spcAft>
                <a:spcPts val="1500"/>
              </a:spcAft>
              <a:buNone/>
            </a:pPr>
            <a:r>
              <a:rPr lang="en-US" altLang="en-US" sz="2800" dirty="0"/>
              <a:t>Sporangia located in sori on the underside of fronds</a:t>
            </a:r>
          </a:p>
          <a:p>
            <a:pPr marL="0" lvl="0" indent="0">
              <a:spcAft>
                <a:spcPts val="1500"/>
              </a:spcAft>
              <a:buNone/>
            </a:pPr>
            <a:r>
              <a:rPr lang="en-US" altLang="en-US" sz="2800" dirty="0"/>
              <a:t>Small independent gametophyte</a:t>
            </a:r>
          </a:p>
          <a:p>
            <a:pPr marL="0" lvl="0" indent="0">
              <a:spcAft>
                <a:spcPts val="1500"/>
              </a:spcAft>
              <a:buNone/>
            </a:pPr>
            <a:r>
              <a:rPr lang="en-US" altLang="en-US" sz="2800" dirty="0"/>
              <a:t>Flagellated sperm</a:t>
            </a:r>
          </a:p>
        </p:txBody>
      </p:sp>
    </p:spTree>
    <p:extLst>
      <p:ext uri="{BB962C8B-B14F-4D97-AF65-F5344CB8AC3E}">
        <p14:creationId xmlns:p14="http://schemas.microsoft.com/office/powerpoint/2010/main" val="2738439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18.7 Diversity of Ferns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160" b="4008"/>
          <a:stretch/>
        </p:blipFill>
        <p:spPr bwMode="auto">
          <a:xfrm>
            <a:off x="2613819" y="1160584"/>
            <a:ext cx="3916363" cy="5113695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8781" y="6204643"/>
            <a:ext cx="3669902" cy="274968"/>
          </a:xfrm>
        </p:spPr>
        <p:txBody>
          <a:bodyPr/>
          <a:lstStyle/>
          <a:p>
            <a:pPr marL="0" indent="0" algn="ctr">
              <a:buNone/>
            </a:pPr>
            <a:r>
              <a:rPr lang="en-US" sz="700" dirty="0">
                <a:solidFill>
                  <a:schemeClr val="tx2"/>
                </a:solidFill>
              </a:rPr>
              <a:t>(leatherleaf fern): © Gregory Preest/Alamy; (tree fern):© Danita Delimont/Getty Images; (hart’s tongue fern): © Organics image library/Alamy RF</a:t>
            </a:r>
            <a:endParaRPr lang="en-IN" sz="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73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18.9 The Carboniferous Period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2593" b="2481"/>
          <a:stretch/>
        </p:blipFill>
        <p:spPr bwMode="auto">
          <a:xfrm>
            <a:off x="533400" y="1521661"/>
            <a:ext cx="8077200" cy="4539364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49540" y="6008514"/>
            <a:ext cx="3579812" cy="211717"/>
          </a:xfrm>
        </p:spPr>
        <p:txBody>
          <a:bodyPr/>
          <a:lstStyle/>
          <a:p>
            <a:pPr marL="0" indent="0">
              <a:buNone/>
            </a:pPr>
            <a:r>
              <a:rPr lang="en-IN" sz="900" dirty="0">
                <a:latin typeface="Arial" panose="020B0604020202020204" pitchFamily="34" charset="0"/>
                <a:cs typeface="Arial" panose="020B0604020202020204" pitchFamily="34" charset="0"/>
              </a:rPr>
              <a:t>© Field Museum Library/Contributor/Archive Photos/Getty Images</a:t>
            </a:r>
          </a:p>
        </p:txBody>
      </p:sp>
    </p:spTree>
    <p:extLst>
      <p:ext uri="{BB962C8B-B14F-4D97-AF65-F5344CB8AC3E}">
        <p14:creationId xmlns:p14="http://schemas.microsoft.com/office/powerpoint/2010/main" val="2516656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 Plants, 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Most plentiful land plants today</a:t>
            </a:r>
          </a:p>
          <a:p>
            <a:r>
              <a:rPr lang="en-US" altLang="en-US" dirty="0"/>
              <a:t>Seed coat and stored food protect sporophyte embryo and allow it to survive until environmental conditions become favorable</a:t>
            </a:r>
          </a:p>
          <a:p>
            <a:r>
              <a:rPr lang="en-US" altLang="en-US" dirty="0"/>
              <a:t>Survival advantage of seeds accounts for the dominance of seed plants</a:t>
            </a:r>
          </a:p>
        </p:txBody>
      </p:sp>
    </p:spTree>
    <p:extLst>
      <p:ext uri="{BB962C8B-B14F-4D97-AF65-F5344CB8AC3E}">
        <p14:creationId xmlns:p14="http://schemas.microsoft.com/office/powerpoint/2010/main" val="1968450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18.10 Seed Anatomy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451" b="3313"/>
          <a:stretch/>
        </p:blipFill>
        <p:spPr bwMode="auto">
          <a:xfrm>
            <a:off x="685802" y="1295400"/>
            <a:ext cx="7772398" cy="4747591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020408" y="5997048"/>
            <a:ext cx="1143000" cy="265376"/>
          </a:xfrm>
        </p:spPr>
        <p:txBody>
          <a:bodyPr/>
          <a:lstStyle/>
          <a:p>
            <a:pPr marL="0" indent="0">
              <a:buNone/>
            </a:pPr>
            <a:r>
              <a:rPr lang="en-IN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David Moyer</a:t>
            </a:r>
          </a:p>
        </p:txBody>
      </p:sp>
    </p:spTree>
    <p:extLst>
      <p:ext uri="{BB962C8B-B14F-4D97-AF65-F5344CB8AC3E}">
        <p14:creationId xmlns:p14="http://schemas.microsoft.com/office/powerpoint/2010/main" val="939800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 Plants, 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0"/>
            <a:ext cx="7772400" cy="4676775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Seed plants have: 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Two types of spores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Two kinds of gametophytes</a:t>
            </a:r>
          </a:p>
          <a:p>
            <a:pPr marL="53181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Pollen grains are drought-resistant male gametophytes.</a:t>
            </a:r>
          </a:p>
          <a:p>
            <a:pPr marL="53181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Female gametophyte develops inside ovule</a:t>
            </a:r>
          </a:p>
          <a:p>
            <a:pPr marL="804863" lvl="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dirty="0"/>
              <a:t>Ovule becomes the seed</a:t>
            </a:r>
          </a:p>
          <a:p>
            <a:pPr marL="804863" lvl="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dirty="0"/>
              <a:t>Embryo inside seed is the sporophyte</a:t>
            </a:r>
          </a:p>
          <a:p>
            <a:pPr marL="804863" lvl="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dirty="0"/>
              <a:t>Gymnosperms—ovule not enclosed by sporophyte tissue at pollination—“naked” seeds</a:t>
            </a:r>
          </a:p>
          <a:p>
            <a:pPr marL="804863" lvl="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dirty="0"/>
              <a:t>Angiosperms—ovule completely enclosed in tissue that will become the fruit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No external water need for fertilization</a:t>
            </a:r>
          </a:p>
        </p:txBody>
      </p:sp>
    </p:spTree>
    <p:extLst>
      <p:ext uri="{BB962C8B-B14F-4D97-AF65-F5344CB8AC3E}">
        <p14:creationId xmlns:p14="http://schemas.microsoft.com/office/powerpoint/2010/main" val="350707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18.11 Production of a Seed, 1</a:t>
            </a:r>
          </a:p>
        </p:txBody>
      </p:sp>
      <p:pic>
        <p:nvPicPr>
          <p:cNvPr id="11266" name="Picture 2" descr="Male and female cones reproductive cells go through meiosis."/>
          <p:cNvPicPr>
            <a:picLocks noChangeAspect="1" noChangeArrowheads="1"/>
          </p:cNvPicPr>
          <p:nvPr/>
        </p:nvPicPr>
        <p:blipFill rotWithShape="1">
          <a:blip r:embed="rId3" cstate="print"/>
          <a:srcRect t="4367" b="4217"/>
          <a:stretch/>
        </p:blipFill>
        <p:spPr bwMode="auto">
          <a:xfrm>
            <a:off x="506962" y="1640292"/>
            <a:ext cx="8128488" cy="3900791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895600" y="5460873"/>
            <a:ext cx="3429000" cy="306388"/>
          </a:xfrm>
        </p:spPr>
        <p:txBody>
          <a:bodyPr/>
          <a:lstStyle/>
          <a:p>
            <a:pPr marL="0" indent="0"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c: © Ed Reschke/Photolibrary/Getty Images </a:t>
            </a:r>
            <a:endParaRPr lang="en-IN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37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18.11 Production of a Seed, 2</a:t>
            </a:r>
          </a:p>
        </p:txBody>
      </p:sp>
      <p:pic>
        <p:nvPicPr>
          <p:cNvPr id="7" name="Picture 2" descr="Through germination the haploid cells produce a diploid embryo.">
            <a:extLst>
              <a:ext uri="{FF2B5EF4-FFF2-40B4-BE49-F238E27FC236}">
                <a16:creationId xmlns:a16="http://schemas.microsoft.com/office/drawing/2014/main" id="{5182D943-75A5-4EE3-9938-10222DA71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4464"/>
          <a:stretch/>
        </p:blipFill>
        <p:spPr bwMode="auto">
          <a:xfrm>
            <a:off x="1905000" y="1524000"/>
            <a:ext cx="5334000" cy="49355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5845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7328" y="278716"/>
            <a:ext cx="8228013" cy="1166812"/>
          </a:xfrm>
        </p:spPr>
        <p:txBody>
          <a:bodyPr/>
          <a:lstStyle/>
          <a:p>
            <a:r>
              <a:rPr lang="en-US" dirty="0"/>
              <a:t>Gymnosperms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0"/>
            <a:ext cx="8378140" cy="4953000"/>
          </a:xfrm>
        </p:spPr>
        <p:txBody>
          <a:bodyPr/>
          <a:lstStyle/>
          <a:p>
            <a:r>
              <a:rPr lang="en-US" altLang="en-US" dirty="0"/>
              <a:t>Ovules and seeds are exposed on the surface of a cone scale.</a:t>
            </a:r>
          </a:p>
          <a:p>
            <a:r>
              <a:rPr lang="en-US" altLang="en-US" dirty="0"/>
              <a:t>“Naked seed”</a:t>
            </a:r>
          </a:p>
          <a:p>
            <a:r>
              <a:rPr lang="en-US" altLang="en-US" dirty="0"/>
              <a:t>Cycads are ancient gymnosperms that have been around since the Carboniferous period.</a:t>
            </a:r>
          </a:p>
          <a:p>
            <a:r>
              <a:rPr lang="en-US" altLang="en-US" dirty="0"/>
              <a:t>Conifers have become a dominant plant group today.</a:t>
            </a:r>
          </a:p>
        </p:txBody>
      </p:sp>
    </p:spTree>
    <p:extLst>
      <p:ext uri="{BB962C8B-B14F-4D97-AF65-F5344CB8AC3E}">
        <p14:creationId xmlns:p14="http://schemas.microsoft.com/office/powerpoint/2010/main" val="3576278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16.8 Sympatric Speciation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255"/>
          <a:stretch/>
        </p:blipFill>
        <p:spPr bwMode="auto">
          <a:xfrm>
            <a:off x="1000102" y="1476374"/>
            <a:ext cx="7143798" cy="478046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557212"/>
          </a:xfrm>
        </p:spPr>
        <p:txBody>
          <a:bodyPr/>
          <a:lstStyle/>
          <a:p>
            <a:r>
              <a:rPr lang="en-US" dirty="0"/>
              <a:t>Conifers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07488"/>
            <a:ext cx="8228013" cy="43434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Pines, spruces, firs, cedars, hemlocks, redwoods, cypresses, and others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Conifer—bears cones containing the reproductive structure of the plant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Coastal redwood is tallest living vascular plant</a:t>
            </a:r>
          </a:p>
          <a:p>
            <a:pPr marL="285750" lvl="1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altLang="en-US" dirty="0"/>
              <a:t>Nearly 100 meters in height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5299451"/>
            <a:ext cx="7620000" cy="12954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Bristlecone pine is oldest living tree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One is 4,900 years old</a:t>
            </a:r>
          </a:p>
        </p:txBody>
      </p:sp>
    </p:spTree>
    <p:extLst>
      <p:ext uri="{BB962C8B-B14F-4D97-AF65-F5344CB8AC3E}">
        <p14:creationId xmlns:p14="http://schemas.microsoft.com/office/powerpoint/2010/main" val="923184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18.13a Conifers, Pines</a:t>
            </a:r>
          </a:p>
        </p:txBody>
      </p:sp>
      <p:pic>
        <p:nvPicPr>
          <p:cNvPr id="14338" name="Picture 2" descr="Pines are the most common conifers. "/>
          <p:cNvPicPr>
            <a:picLocks noChangeAspect="1" noChangeArrowheads="1"/>
          </p:cNvPicPr>
          <p:nvPr/>
        </p:nvPicPr>
        <p:blipFill rotWithShape="1">
          <a:blip r:embed="rId3" cstate="print"/>
          <a:srcRect t="2424" b="5640"/>
          <a:stretch/>
        </p:blipFill>
        <p:spPr bwMode="auto">
          <a:xfrm>
            <a:off x="2257038" y="1366576"/>
            <a:ext cx="4629923" cy="4783015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236942" y="6099350"/>
            <a:ext cx="4705065" cy="3776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a: (forest): © Steven P. Lynch; (pollen cones): © Maria Mosolova/Photolibrary/Getty RF; (seed cones):© Steven P. Lynch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0359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18.13 b,c Conifers</a:t>
            </a:r>
            <a:endParaRPr lang="en-US" dirty="0"/>
          </a:p>
        </p:txBody>
      </p:sp>
      <p:pic>
        <p:nvPicPr>
          <p:cNvPr id="15362" name="Picture 2" descr="Spruces are often Christmas trees; junipers possess fleshy seed cones."/>
          <p:cNvPicPr>
            <a:picLocks noChangeAspect="1" noChangeArrowheads="1"/>
          </p:cNvPicPr>
          <p:nvPr/>
        </p:nvPicPr>
        <p:blipFill rotWithShape="1">
          <a:blip r:embed="rId3" cstate="print"/>
          <a:srcRect t="2861" b="5456"/>
          <a:stretch/>
        </p:blipFill>
        <p:spPr bwMode="auto">
          <a:xfrm>
            <a:off x="1528010" y="1223210"/>
            <a:ext cx="6095998" cy="4862524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104604" y="6009467"/>
            <a:ext cx="4712452" cy="381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b: © Ed Reschke/Peter Arnold/Getty Images; c: (tree): © T. Daniel/Bruce Coleman/Photoshot; (juniper berries): © Evelyn Jo Johnson</a:t>
            </a:r>
            <a:endParaRPr lang="en-I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70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Angiosperms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0"/>
            <a:ext cx="7924800" cy="4676775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Angiosperms or flowering plants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Means covered seeds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Exceptionally large and successful group of land plants</a:t>
            </a:r>
          </a:p>
          <a:p>
            <a:pPr marL="53181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804863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Six times the number of species of all other plant groups combined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First fossils 135 million years old</a:t>
            </a:r>
          </a:p>
        </p:txBody>
      </p:sp>
    </p:spTree>
    <p:extLst>
      <p:ext uri="{BB962C8B-B14F-4D97-AF65-F5344CB8AC3E}">
        <p14:creationId xmlns:p14="http://schemas.microsoft.com/office/powerpoint/2010/main" val="32654537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18.14 Amborella Trichopoda and 18.15 Generalized Flower</a:t>
            </a:r>
          </a:p>
        </p:txBody>
      </p:sp>
      <p:pic>
        <p:nvPicPr>
          <p:cNvPr id="16386" name="Picture 2" descr="Amborella trichoda is related to the first flowering plants."/>
          <p:cNvPicPr>
            <a:picLocks noChangeAspect="1" noChangeArrowheads="1"/>
          </p:cNvPicPr>
          <p:nvPr/>
        </p:nvPicPr>
        <p:blipFill rotWithShape="1">
          <a:blip r:embed="rId3" cstate="print"/>
          <a:srcRect t="5096" b="4459"/>
          <a:stretch/>
        </p:blipFill>
        <p:spPr bwMode="auto">
          <a:xfrm>
            <a:off x="412840" y="1683521"/>
            <a:ext cx="3514724" cy="2049384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752600" y="3680675"/>
            <a:ext cx="989463" cy="159435"/>
          </a:xfrm>
        </p:spPr>
        <p:txBody>
          <a:bodyPr/>
          <a:lstStyle/>
          <a:p>
            <a:pPr marL="0" indent="0">
              <a:buNone/>
            </a:pPr>
            <a:r>
              <a:rPr lang="en-IN" sz="700" dirty="0">
                <a:latin typeface="Arial" panose="020B0604020202020204" pitchFamily="34" charset="0"/>
                <a:cs typeface="Arial" panose="020B0604020202020204" pitchFamily="34" charset="0"/>
              </a:rPr>
              <a:t>© Stephen McCabe</a:t>
            </a:r>
          </a:p>
        </p:txBody>
      </p:sp>
      <p:pic>
        <p:nvPicPr>
          <p:cNvPr id="16387" name="Picture 3" descr="Flowers have 4 main parts. "/>
          <p:cNvPicPr>
            <a:picLocks noChangeAspect="1" noChangeArrowheads="1"/>
          </p:cNvPicPr>
          <p:nvPr/>
        </p:nvPicPr>
        <p:blipFill rotWithShape="1">
          <a:blip r:embed="rId4" cstate="print"/>
          <a:srcRect t="3067"/>
          <a:stretch/>
        </p:blipFill>
        <p:spPr bwMode="auto">
          <a:xfrm>
            <a:off x="4003764" y="1683521"/>
            <a:ext cx="4759186" cy="42345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3634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8716"/>
            <a:ext cx="8228013" cy="841532"/>
          </a:xfrm>
        </p:spPr>
        <p:txBody>
          <a:bodyPr/>
          <a:lstStyle/>
          <a:p>
            <a:r>
              <a:rPr lang="en-US" dirty="0"/>
              <a:t>The Flower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3789"/>
            <a:ext cx="8000999" cy="5125452"/>
          </a:xfrm>
        </p:spPr>
        <p:txBody>
          <a:bodyPr/>
          <a:lstStyle/>
          <a:p>
            <a:r>
              <a:rPr lang="en-US" altLang="en-US" sz="2800" dirty="0"/>
              <a:t>Most have certain parts despite dissimilar appearances</a:t>
            </a:r>
          </a:p>
          <a:p>
            <a:r>
              <a:rPr lang="en-US" altLang="en-US" sz="2800" dirty="0"/>
              <a:t>Sepals—collectively called calyx, protect flower bud</a:t>
            </a:r>
          </a:p>
          <a:p>
            <a:r>
              <a:rPr lang="en-US" altLang="en-US" sz="2800" dirty="0"/>
              <a:t>Petals—collectively called corolla, quite diverse in size, shape, and color</a:t>
            </a:r>
          </a:p>
          <a:p>
            <a:r>
              <a:rPr lang="en-US" altLang="en-US" sz="2800" dirty="0"/>
              <a:t>Stamen—stalk is filament, pollen produced in anther</a:t>
            </a:r>
          </a:p>
          <a:p>
            <a:r>
              <a:rPr lang="en-US" altLang="en-US" sz="2800" dirty="0"/>
              <a:t>Carpel—ovary at base contains ovules, style elevates stigma, which receives pollen grains</a:t>
            </a:r>
          </a:p>
        </p:txBody>
      </p:sp>
    </p:spTree>
    <p:extLst>
      <p:ext uri="{BB962C8B-B14F-4D97-AF65-F5344CB8AC3E}">
        <p14:creationId xmlns:p14="http://schemas.microsoft.com/office/powerpoint/2010/main" val="16661061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2522"/>
            <a:ext cx="8228013" cy="586456"/>
          </a:xfrm>
        </p:spPr>
        <p:txBody>
          <a:bodyPr/>
          <a:lstStyle/>
          <a:p>
            <a:r>
              <a:rPr lang="en-US" dirty="0"/>
              <a:t>Flowering Plant Life Cycle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644855"/>
            <a:ext cx="7884694" cy="3962399"/>
          </a:xfrm>
        </p:spPr>
        <p:txBody>
          <a:bodyPr/>
          <a:lstStyle/>
          <a:p>
            <a:pPr marL="57150" indent="0">
              <a:spcBef>
                <a:spcPts val="6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Pollen is transported to stigma where it germinates</a:t>
            </a:r>
          </a:p>
          <a:p>
            <a:pPr marL="57150" indent="0">
              <a:spcBef>
                <a:spcPts val="6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Pollen tube carries two sperm to ovule</a:t>
            </a:r>
          </a:p>
          <a:p>
            <a:pPr marL="57150" indent="0">
              <a:spcBef>
                <a:spcPts val="6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Ovary contains several ovules, each eventually holding an egg-bearing female gametophyte (embryo sac)</a:t>
            </a:r>
          </a:p>
          <a:p>
            <a:pPr marL="57150" indent="0">
              <a:spcBef>
                <a:spcPts val="6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Double fertilization</a:t>
            </a:r>
          </a:p>
          <a:p>
            <a:pPr marL="285750" lvl="1">
              <a:spcBef>
                <a:spcPts val="5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dirty="0"/>
              <a:t>One sperm unites with egg nucleus, forming diploid zygote</a:t>
            </a:r>
          </a:p>
          <a:p>
            <a:pPr marL="285750" lvl="1">
              <a:spcBef>
                <a:spcPts val="500"/>
              </a:spcBef>
              <a:spcAft>
                <a:spcPts val="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dirty="0"/>
              <a:t>Other sperm unites with two other nuclei forming triploid (3n) endosperm—stored food for embryo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82600" y="4593606"/>
            <a:ext cx="8075612" cy="2057402"/>
          </a:xfrm>
        </p:spPr>
        <p:txBody>
          <a:bodyPr/>
          <a:lstStyle/>
          <a:p>
            <a:pPr marL="57150" lvl="0" indent="0">
              <a:spcBef>
                <a:spcPts val="6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Ultimately, ovule becomes a seed containing the sporophyte embryo</a:t>
            </a:r>
          </a:p>
          <a:p>
            <a:pPr marL="57150" lvl="0" indent="0">
              <a:spcBef>
                <a:spcPts val="6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In some seeds, endosperm absorbed by cotyledons</a:t>
            </a:r>
          </a:p>
          <a:p>
            <a:pPr marL="57150" lvl="0" indent="0">
              <a:spcBef>
                <a:spcPts val="6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Fruit derived from ovary and possible other flower parts</a:t>
            </a:r>
          </a:p>
        </p:txBody>
      </p:sp>
    </p:spTree>
    <p:extLst>
      <p:ext uri="{BB962C8B-B14F-4D97-AF65-F5344CB8AC3E}">
        <p14:creationId xmlns:p14="http://schemas.microsoft.com/office/powerpoint/2010/main" val="2198823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Adaptations of Angiosperms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8013" cy="5245100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Adaptations of angiosperms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Successful completion of sexual reproduction requires effective dispersal of pollen and then seeds.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Pollination</a:t>
            </a:r>
          </a:p>
          <a:p>
            <a:pPr marL="533400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Insect- and bird-pollinated flowers are often showy</a:t>
            </a:r>
          </a:p>
          <a:p>
            <a:pPr marL="533400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Night-blooming flowers are often white and aromatic to attract mammals or insects</a:t>
            </a:r>
          </a:p>
          <a:p>
            <a:pPr marL="533400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Many flowers attract only specific pollinators.</a:t>
            </a:r>
          </a:p>
          <a:p>
            <a:pPr marL="812800" lvl="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dirty="0"/>
              <a:t>Bee-pollinated flowers have UV shading indicating the location of nectar.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Fruit dispersal</a:t>
            </a:r>
          </a:p>
          <a:p>
            <a:pPr marL="533400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Transported by wind, gravity, water, or animals</a:t>
            </a:r>
          </a:p>
          <a:p>
            <a:pPr marL="533400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Fleshy fruit to attract animals</a:t>
            </a:r>
          </a:p>
        </p:txBody>
      </p:sp>
    </p:spTree>
    <p:extLst>
      <p:ext uri="{BB962C8B-B14F-4D97-AF65-F5344CB8AC3E}">
        <p14:creationId xmlns:p14="http://schemas.microsoft.com/office/powerpoint/2010/main" val="18095253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18.17 Pollinators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341" b="3335"/>
          <a:stretch/>
        </p:blipFill>
        <p:spPr bwMode="auto">
          <a:xfrm>
            <a:off x="533402" y="1367623"/>
            <a:ext cx="8077198" cy="4635611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25371" y="5960612"/>
            <a:ext cx="7924798" cy="211588"/>
          </a:xfrm>
        </p:spPr>
        <p:txBody>
          <a:bodyPr/>
          <a:lstStyle/>
          <a:p>
            <a:pPr marL="0" indent="0">
              <a:buNone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a: © IT Stock Free/Alamy RF; b: © H. Eisenbeiss/Science Source; c: © Anthony Mercieca/Science Source; d: © Nicolas Reusens/Getty RF </a:t>
            </a:r>
            <a:endParaRPr lang="en-I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64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1"/>
            <a:ext cx="8228013" cy="2819400"/>
          </a:xfrm>
        </p:spPr>
        <p:txBody>
          <a:bodyPr/>
          <a:lstStyle/>
          <a:p>
            <a:r>
              <a:rPr lang="en-US" altLang="en-US" dirty="0"/>
              <a:t>Bananas</a:t>
            </a:r>
          </a:p>
          <a:p>
            <a:r>
              <a:rPr lang="en-US" altLang="en-US" dirty="0"/>
              <a:t>Coconuts</a:t>
            </a:r>
          </a:p>
          <a:p>
            <a:r>
              <a:rPr lang="en-US" altLang="en-US" dirty="0"/>
              <a:t>Grains—corn, wheat, rice</a:t>
            </a:r>
          </a:p>
          <a:p>
            <a:r>
              <a:rPr lang="en-US" altLang="en-US" dirty="0"/>
              <a:t>Pods that contains beans or peas</a:t>
            </a:r>
          </a:p>
        </p:txBody>
      </p:sp>
    </p:spTree>
    <p:extLst>
      <p:ext uri="{BB962C8B-B14F-4D97-AF65-F5344CB8AC3E}">
        <p14:creationId xmlns:p14="http://schemas.microsoft.com/office/powerpoint/2010/main" val="288875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166812"/>
          </a:xfrm>
        </p:spPr>
        <p:txBody>
          <a:bodyPr/>
          <a:lstStyle/>
          <a:p>
            <a:r>
              <a:rPr lang="en-US" sz="3600" dirty="0"/>
              <a:t>Adaptive Radiation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39611"/>
            <a:ext cx="8228013" cy="4524375"/>
          </a:xfrm>
        </p:spPr>
        <p:txBody>
          <a:bodyPr/>
          <a:lstStyle/>
          <a:p>
            <a:pPr marL="514350" indent="-4572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New species evolve from a single ancestral species.</a:t>
            </a:r>
          </a:p>
          <a:p>
            <a:pPr marL="514350" indent="-4572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Galápagos Islands finches</a:t>
            </a:r>
          </a:p>
          <a:p>
            <a:pPr marL="514350" indent="-4572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Populations on different islands subjected to founder effect involving genetic drift, genetic mutations, and the process of natural selection</a:t>
            </a:r>
          </a:p>
          <a:p>
            <a:pPr marL="514350" indent="-4572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Each population became adapted to a particular habitat on its island.</a:t>
            </a:r>
          </a:p>
          <a:p>
            <a:pPr marL="514350" indent="-457200">
              <a:lnSpc>
                <a:spcPct val="90000"/>
              </a:lnSpc>
              <a:spcBef>
                <a:spcPts val="70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New finch species do not interbreed.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18.3 The Fungi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447800"/>
            <a:ext cx="7543799" cy="3581399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Not plants—no chloroplasts and can’t photosynthesize</a:t>
            </a:r>
          </a:p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Not animals—fungi are chemoheterotrophs like animals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Animals ingest their food, fungi grow into it</a:t>
            </a:r>
          </a:p>
          <a:p>
            <a:pPr marL="285750" lvl="1">
              <a:spcBef>
                <a:spcPts val="700"/>
              </a:spcBef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Animals are motile, most fungi are not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4925" y="5208896"/>
            <a:ext cx="8001000" cy="1143000"/>
          </a:xfrm>
        </p:spPr>
        <p:txBody>
          <a:bodyPr/>
          <a:lstStyle/>
          <a:p>
            <a:pPr marL="0" lvl="0" indent="0">
              <a:spcBef>
                <a:spcPts val="8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Fungal life cycle has windblown spores during both sexual and asexual life cycle</a:t>
            </a:r>
          </a:p>
        </p:txBody>
      </p:sp>
    </p:spTree>
    <p:extLst>
      <p:ext uri="{BB962C8B-B14F-4D97-AF65-F5344CB8AC3E}">
        <p14:creationId xmlns:p14="http://schemas.microsoft.com/office/powerpoint/2010/main" val="4075598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8784"/>
            <a:ext cx="8228013" cy="1530510"/>
          </a:xfrm>
        </p:spPr>
        <p:txBody>
          <a:bodyPr/>
          <a:lstStyle/>
          <a:p>
            <a:r>
              <a:rPr lang="en-US" dirty="0"/>
              <a:t>Figure 18.19 Evolutionary Relationship of the Major Groups of Fungi</a:t>
            </a:r>
          </a:p>
        </p:txBody>
      </p:sp>
      <p:pic>
        <p:nvPicPr>
          <p:cNvPr id="2" name="Picture 1" descr="Major groups of fungi share a common ancestor; Fungi differ from plants and animals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789" y="1643156"/>
            <a:ext cx="3218422" cy="2944125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8"/>
          </p:nvPr>
        </p:nvSpPr>
        <p:spPr>
          <a:xfrm>
            <a:off x="3062784" y="2804401"/>
            <a:ext cx="609600" cy="381000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common ancestor</a:t>
            </a:r>
            <a:endParaRPr lang="en-IN" sz="7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36552" y="1906885"/>
            <a:ext cx="914400" cy="381000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Basidiomycota (club fungi)</a:t>
            </a:r>
            <a:endParaRPr lang="en-IN" sz="7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738048" y="2279176"/>
            <a:ext cx="695325" cy="304800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Ascomycota (sac fungi)</a:t>
            </a:r>
            <a:endParaRPr lang="en-IN" sz="7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36552" y="2640435"/>
            <a:ext cx="810904" cy="336076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Glomeromycota (AM fungi)</a:t>
            </a:r>
            <a:endParaRPr lang="en-IN" sz="7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4736910" y="3003076"/>
            <a:ext cx="1054290" cy="342900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Zygomycota (zygospore fungi)**</a:t>
            </a:r>
            <a:endParaRPr lang="en-IN" sz="7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/>
          </p:nvPr>
        </p:nvSpPr>
        <p:spPr>
          <a:xfrm>
            <a:off x="4740322" y="3380096"/>
            <a:ext cx="838200" cy="304800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Chytridiomycota (chytrids)</a:t>
            </a:r>
            <a:endParaRPr lang="en-IN" sz="70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4739185" y="3741192"/>
            <a:ext cx="1143000" cy="304800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Microsporidia (single-celled parasites)*</a:t>
            </a:r>
            <a:endParaRPr lang="en-IN" sz="7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72327" y="4166738"/>
            <a:ext cx="2663763" cy="533400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* Recently placed in the kingdom Fungi</a:t>
            </a:r>
          </a:p>
          <a:p>
            <a:pPr marL="88900" indent="-88900">
              <a:buNone/>
            </a:pP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** Molecular data suggests the Zygomycota may have multiple evolutionary origins.</a:t>
            </a:r>
            <a:endParaRPr lang="en-IN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318573" y="4639479"/>
            <a:ext cx="4114800" cy="213601"/>
          </a:xfrm>
        </p:spPr>
        <p:txBody>
          <a:bodyPr/>
          <a:lstStyle/>
          <a:p>
            <a:pPr marL="0" indent="0">
              <a:buNone/>
            </a:pPr>
            <a:r>
              <a:rPr lang="en-US" sz="800" b="1" dirty="0"/>
              <a:t>Table 18.1 </a:t>
            </a:r>
            <a:r>
              <a:rPr lang="en-US" sz="800" dirty="0"/>
              <a:t>How Fungi Differ from Plants and Animals</a:t>
            </a:r>
            <a:endParaRPr lang="en-IN" sz="800" dirty="0"/>
          </a:p>
        </p:txBody>
      </p:sp>
      <p:graphicFrame>
        <p:nvGraphicFramePr>
          <p:cNvPr id="6" name="Table Placeholder 5"/>
          <p:cNvGraphicFramePr>
            <a:graphicFrameLocks noGrp="1"/>
          </p:cNvGraphicFramePr>
          <p:nvPr>
            <p:ph type="tbl" sz="quarter" idx="11"/>
            <p:extLst/>
          </p:nvPr>
        </p:nvGraphicFramePr>
        <p:xfrm>
          <a:off x="1336676" y="4859335"/>
          <a:ext cx="6470648" cy="170608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7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55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1906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Feature</a:t>
                      </a:r>
                      <a:endParaRPr lang="en-IN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61" marR="91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Fungi</a:t>
                      </a:r>
                      <a:endParaRPr lang="en-IN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Plants</a:t>
                      </a:r>
                      <a:endParaRPr lang="en-IN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Animals</a:t>
                      </a:r>
                      <a:endParaRPr lang="en-IN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61" marR="9161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430">
                <a:tc>
                  <a:txBody>
                    <a:bodyPr/>
                    <a:lstStyle/>
                    <a:p>
                      <a:pPr marL="19050" indent="0"/>
                      <a:r>
                        <a:rPr lang="en-US" sz="800" dirty="0"/>
                        <a:t>Nutrition</a:t>
                      </a:r>
                      <a:endParaRPr lang="en-IN" sz="800" dirty="0"/>
                    </a:p>
                  </a:txBody>
                  <a:tcPr marL="9161" marR="91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Chemoheterotrophic by absorption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Photosynthetic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Chemoheterotrophic by ingestion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779">
                <a:tc>
                  <a:txBody>
                    <a:bodyPr/>
                    <a:lstStyle/>
                    <a:p>
                      <a:pPr marL="12700" indent="0"/>
                      <a:r>
                        <a:rPr lang="en-US" sz="800" dirty="0"/>
                        <a:t>Movement</a:t>
                      </a:r>
                      <a:endParaRPr lang="en-IN" sz="800" dirty="0"/>
                    </a:p>
                  </a:txBody>
                  <a:tcPr marL="9161" marR="91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Most nonmotile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Nonmotile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Motile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779">
                <a:tc>
                  <a:txBody>
                    <a:bodyPr/>
                    <a:lstStyle/>
                    <a:p>
                      <a:pPr marL="19050" indent="0"/>
                      <a:r>
                        <a:rPr lang="en-US" sz="800" dirty="0"/>
                        <a:t>Body</a:t>
                      </a:r>
                      <a:endParaRPr lang="en-IN" sz="800" dirty="0"/>
                    </a:p>
                  </a:txBody>
                  <a:tcPr marL="9161" marR="91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Mycelium of hyphae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Specialized tissues/organs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Specialized tissues/organs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779">
                <a:tc>
                  <a:txBody>
                    <a:bodyPr/>
                    <a:lstStyle/>
                    <a:p>
                      <a:pPr marL="25400" indent="0"/>
                      <a:r>
                        <a:rPr lang="en-US" sz="800" dirty="0"/>
                        <a:t>Adult chromosome number</a:t>
                      </a:r>
                      <a:endParaRPr lang="en-IN" sz="800" dirty="0"/>
                    </a:p>
                  </a:txBody>
                  <a:tcPr marL="9161" marR="91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Haploid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Haploid/diploid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Diploid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779">
                <a:tc>
                  <a:txBody>
                    <a:bodyPr/>
                    <a:lstStyle/>
                    <a:p>
                      <a:pPr marL="12700" indent="0"/>
                      <a:r>
                        <a:rPr lang="en-US" sz="800" dirty="0"/>
                        <a:t>Cell wall</a:t>
                      </a:r>
                      <a:endParaRPr lang="en-IN" sz="800" dirty="0"/>
                    </a:p>
                  </a:txBody>
                  <a:tcPr marL="9161" marR="91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Composed of chitin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Composed of cellulose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No cell wall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779">
                <a:tc>
                  <a:txBody>
                    <a:bodyPr/>
                    <a:lstStyle/>
                    <a:p>
                      <a:pPr marL="12700" indent="0"/>
                      <a:r>
                        <a:rPr lang="en-US" sz="800" dirty="0"/>
                        <a:t>Reproduction</a:t>
                      </a:r>
                      <a:endParaRPr lang="en-IN" sz="800" dirty="0"/>
                    </a:p>
                  </a:txBody>
                  <a:tcPr marL="9161" marR="91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Most have spores/mating</a:t>
                      </a:r>
                      <a:r>
                        <a:rPr lang="en-US" sz="800" baseline="0" dirty="0"/>
                        <a:t> </a:t>
                      </a:r>
                      <a:r>
                        <a:rPr lang="en-US" sz="800" dirty="0"/>
                        <a:t>hyphae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Spores/gametes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Gametes</a:t>
                      </a:r>
                      <a:endParaRPr lang="en-IN" sz="800" dirty="0"/>
                    </a:p>
                  </a:txBody>
                  <a:tcPr marL="9161" marR="9161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051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18.20 Body of a Fungus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948" b="6251"/>
          <a:stretch/>
        </p:blipFill>
        <p:spPr bwMode="auto">
          <a:xfrm>
            <a:off x="532202" y="2009775"/>
            <a:ext cx="8079596" cy="3248026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452048" y="5211168"/>
            <a:ext cx="3733800" cy="381000"/>
          </a:xfrm>
        </p:spPr>
        <p:txBody>
          <a:bodyPr/>
          <a:lstStyle/>
          <a:p>
            <a:pPr marL="0" indent="0"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a: © Matt Meadows/Peter/Arnold/Getty Images</a:t>
            </a:r>
            <a:endParaRPr lang="en-IN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08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Biology of a Fungus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1"/>
            <a:ext cx="8228013" cy="17526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Hyphae—thin filaments of cells making up all parts of a typical fungus</a:t>
            </a:r>
          </a:p>
          <a:p>
            <a:pPr marL="285750" lvl="1"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Hyphae pack together to make mushroom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3784" y="3417624"/>
            <a:ext cx="7772400" cy="2743200"/>
          </a:xfrm>
        </p:spPr>
        <p:txBody>
          <a:bodyPr/>
          <a:lstStyle/>
          <a:p>
            <a:pPr marL="0" lvl="0" indent="0">
              <a:spcAft>
                <a:spcPts val="1500"/>
              </a:spcAft>
              <a:buNone/>
            </a:pPr>
            <a:r>
              <a:rPr lang="en-US" altLang="en-US" dirty="0"/>
              <a:t>Main body of fungus is not the mushroom or puffball—these are only temporary reproductive structures</a:t>
            </a:r>
          </a:p>
          <a:p>
            <a:pPr marL="0" lvl="0" indent="0">
              <a:spcAft>
                <a:spcPts val="1500"/>
              </a:spcAft>
              <a:buNone/>
            </a:pPr>
            <a:r>
              <a:rPr lang="en-US" altLang="en-US" dirty="0"/>
              <a:t>Main body of fungus is mass of hyphae called mycelium</a:t>
            </a:r>
          </a:p>
        </p:txBody>
      </p:sp>
    </p:spTree>
    <p:extLst>
      <p:ext uri="{BB962C8B-B14F-4D97-AF65-F5344CB8AC3E}">
        <p14:creationId xmlns:p14="http://schemas.microsoft.com/office/powerpoint/2010/main" val="33941977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Fungi 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1"/>
            <a:ext cx="8228013" cy="2667000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Fungi structure</a:t>
            </a:r>
          </a:p>
          <a:p>
            <a:pPr marL="457200" lvl="1" indent="-457200">
              <a:spcBef>
                <a:spcPts val="8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Fungal cells typically have thick cell walls.</a:t>
            </a:r>
          </a:p>
          <a:p>
            <a:pPr marL="457200" lvl="1" indent="-457200">
              <a:spcBef>
                <a:spcPts val="8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Do not contain cellulose like plants</a:t>
            </a:r>
          </a:p>
          <a:p>
            <a:pPr marL="457200" lvl="1" indent="-457200">
              <a:spcBef>
                <a:spcPts val="800"/>
              </a:spcBef>
              <a:spcAft>
                <a:spcPts val="10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Contain chitin, like exoskeleton of crabs and lobsters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1" y="4296768"/>
            <a:ext cx="7848600" cy="2229136"/>
          </a:xfrm>
        </p:spPr>
        <p:txBody>
          <a:bodyPr/>
          <a:lstStyle/>
          <a:p>
            <a:pPr marL="0" lv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Wall or septa divides the cells of a hyphae in many fungi</a:t>
            </a:r>
          </a:p>
          <a:p>
            <a:pPr marL="0" lv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Hyphae give mycelium large surface area for absorption of nutrients</a:t>
            </a:r>
          </a:p>
        </p:txBody>
      </p:sp>
    </p:spTree>
    <p:extLst>
      <p:ext uri="{BB962C8B-B14F-4D97-AF65-F5344CB8AC3E}">
        <p14:creationId xmlns:p14="http://schemas.microsoft.com/office/powerpoint/2010/main" val="2382249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18.24 Types of Sac Fungi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9855" y="5457554"/>
            <a:ext cx="914400" cy="333105"/>
          </a:xfrm>
        </p:spPr>
        <p:txBody>
          <a:bodyPr/>
          <a:lstStyle/>
          <a:p>
            <a:pPr marL="92075" indent="-92075">
              <a:buFont typeface="+mj-lt"/>
              <a:buAutoNum type="alphaLcPeriod"/>
            </a:pPr>
            <a:r>
              <a:rPr lang="en-US" sz="1100" dirty="0"/>
              <a:t>Morel</a:t>
            </a:r>
            <a:endParaRPr lang="en-IN" sz="11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6565478-2C8D-483C-9F2D-8417F4C98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4241" r="70755" b="11665"/>
          <a:stretch/>
        </p:blipFill>
        <p:spPr bwMode="auto">
          <a:xfrm>
            <a:off x="533400" y="1524000"/>
            <a:ext cx="2362200" cy="3886200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082834" y="5441226"/>
            <a:ext cx="1752600" cy="230779"/>
          </a:xfrm>
        </p:spPr>
        <p:txBody>
          <a:bodyPr/>
          <a:lstStyle/>
          <a:p>
            <a:pPr marL="92075" indent="-92075">
              <a:buFont typeface="+mj-lt"/>
              <a:buAutoNum type="alphaLcPeriod" startAt="2"/>
            </a:pPr>
            <a:r>
              <a:rPr lang="en-US" sz="1100" dirty="0"/>
              <a:t> Cup fungi</a:t>
            </a:r>
            <a:endParaRPr lang="en-IN" sz="11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AAE719C-6713-477A-838B-B206E079A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0189" t="4241" r="36792" b="11665"/>
          <a:stretch/>
        </p:blipFill>
        <p:spPr bwMode="auto">
          <a:xfrm>
            <a:off x="2971800" y="1524000"/>
            <a:ext cx="2667000" cy="38862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824945" y="5433608"/>
            <a:ext cx="878477" cy="370114"/>
          </a:xfrm>
        </p:spPr>
        <p:txBody>
          <a:bodyPr/>
          <a:lstStyle/>
          <a:p>
            <a:pPr marL="92075" indent="-92075">
              <a:buFont typeface="+mj-lt"/>
              <a:buAutoNum type="alphaLcPeriod" startAt="3"/>
            </a:pPr>
            <a:r>
              <a:rPr lang="en-US" sz="1100" dirty="0"/>
              <a:t> Yeast</a:t>
            </a:r>
            <a:endParaRPr lang="en-IN" sz="1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1E3875-0B4E-4440-B70D-EEB10BEF1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51" b="6947"/>
          <a:stretch/>
        </p:blipFill>
        <p:spPr>
          <a:xfrm>
            <a:off x="5885902" y="1183011"/>
            <a:ext cx="2895600" cy="414799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686193" y="5648597"/>
            <a:ext cx="5298078" cy="214452"/>
          </a:xfrm>
        </p:spPr>
        <p:txBody>
          <a:bodyPr/>
          <a:lstStyle/>
          <a:p>
            <a:pPr marL="0" indent="0">
              <a:buNone/>
            </a:pPr>
            <a:r>
              <a:rPr lang="en-US" sz="1000" dirty="0"/>
              <a:t>a: © Robert Marien/Corbis RF; b: © Carol Wolfe; c: © Science Photo Library RF/Getty RF</a:t>
            </a:r>
            <a:endParaRPr lang="en-IN" sz="1000" dirty="0"/>
          </a:p>
        </p:txBody>
      </p:sp>
    </p:spTree>
    <p:extLst>
      <p:ext uri="{BB962C8B-B14F-4D97-AF65-F5344CB8AC3E}">
        <p14:creationId xmlns:p14="http://schemas.microsoft.com/office/powerpoint/2010/main" val="18766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18.25 Carnivorous Fungus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392" b="3357"/>
          <a:stretch/>
        </p:blipFill>
        <p:spPr bwMode="auto">
          <a:xfrm>
            <a:off x="914401" y="1362074"/>
            <a:ext cx="7315198" cy="4752975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761096" y="6045952"/>
            <a:ext cx="2210594" cy="265210"/>
          </a:xfrm>
        </p:spPr>
        <p:txBody>
          <a:bodyPr/>
          <a:lstStyle/>
          <a:p>
            <a:pPr marL="0" indent="0">
              <a:buNone/>
            </a:pP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© L. West/Science Source</a:t>
            </a:r>
          </a:p>
        </p:txBody>
      </p:sp>
    </p:spTree>
    <p:extLst>
      <p:ext uri="{BB962C8B-B14F-4D97-AF65-F5344CB8AC3E}">
        <p14:creationId xmlns:p14="http://schemas.microsoft.com/office/powerpoint/2010/main" val="753276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18.26 Lichens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1F7C69-676B-4253-A8B0-93DDB65E1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89" y="1098884"/>
            <a:ext cx="4407569" cy="524691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475412" y="2658291"/>
            <a:ext cx="1371600" cy="228600"/>
          </a:xfrm>
        </p:spPr>
        <p:txBody>
          <a:bodyPr/>
          <a:lstStyle/>
          <a:p>
            <a:pPr marL="0" indent="0">
              <a:buNone/>
            </a:pPr>
            <a:r>
              <a:rPr lang="en-US" sz="1000" dirty="0"/>
              <a:t>Crustose lichen</a:t>
            </a:r>
            <a:endParaRPr lang="en-IN" sz="10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474618" y="4192089"/>
            <a:ext cx="1447801" cy="304800"/>
          </a:xfrm>
        </p:spPr>
        <p:txBody>
          <a:bodyPr/>
          <a:lstStyle/>
          <a:p>
            <a:pPr marL="0" indent="0">
              <a:buNone/>
            </a:pPr>
            <a:r>
              <a:rPr lang="en-US" sz="1000" dirty="0"/>
              <a:t>Fruticose lichen</a:t>
            </a:r>
            <a:endParaRPr lang="en-IN" sz="1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475412" y="5664927"/>
            <a:ext cx="1219200" cy="304800"/>
          </a:xfrm>
        </p:spPr>
        <p:txBody>
          <a:bodyPr/>
          <a:lstStyle/>
          <a:p>
            <a:pPr marL="0" indent="0">
              <a:buNone/>
            </a:pPr>
            <a:r>
              <a:rPr lang="en-US" sz="1000" dirty="0"/>
              <a:t>Foliose lichen</a:t>
            </a:r>
            <a:endParaRPr lang="en-IN" sz="1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95310" y="6028509"/>
            <a:ext cx="3810000" cy="409302"/>
          </a:xfrm>
        </p:spPr>
        <p:txBody>
          <a:bodyPr/>
          <a:lstStyle/>
          <a:p>
            <a:pPr marL="0" indent="0" algn="ctr">
              <a:buNone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b: (crustose): © James Cade/123RF; (fruticose): © Steven P. Lynch; (foliose): © Yogesh More/Alamy RF </a:t>
            </a:r>
            <a:endParaRPr lang="en-I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800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Ecological Benefits of Fungi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0"/>
            <a:ext cx="7772400" cy="49530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Most fungi are saprotrophs.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Decompose remains of plants, animals, and microbes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Indispensable role in environment, returning inorganic nutrients to photosynthesizers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Some fungi eat animals as a nitrogen source.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The oyster fungus has a compound that anesthetizes roundworms so they can be digested.</a:t>
            </a:r>
          </a:p>
        </p:txBody>
      </p:sp>
    </p:spTree>
    <p:extLst>
      <p:ext uri="{BB962C8B-B14F-4D97-AF65-F5344CB8AC3E}">
        <p14:creationId xmlns:p14="http://schemas.microsoft.com/office/powerpoint/2010/main" val="2027079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Mutualistic Relationships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0"/>
            <a:ext cx="7848600" cy="4676775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Two different species live together and help each other out.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Lichens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Fungus and cyanobacteria or green algae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Fungal partner acquires nutrients and moisture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Photosynthetic partner makes food</a:t>
            </a:r>
          </a:p>
        </p:txBody>
      </p:sp>
    </p:spTree>
    <p:extLst>
      <p:ext uri="{BB962C8B-B14F-4D97-AF65-F5344CB8AC3E}">
        <p14:creationId xmlns:p14="http://schemas.microsoft.com/office/powerpoint/2010/main" val="3679930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16.9 Darwin’s Finches</a:t>
            </a:r>
            <a:endParaRPr lang="en-US" dirty="0"/>
          </a:p>
        </p:txBody>
      </p:sp>
      <p:sp>
        <p:nvSpPr>
          <p:cNvPr id="69" name="Content Placeholder 6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Each species adapted to eating a different type of food.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090"/>
          <a:stretch/>
        </p:blipFill>
        <p:spPr bwMode="auto">
          <a:xfrm>
            <a:off x="1098527" y="2806810"/>
            <a:ext cx="6902498" cy="347971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18.27 Plant Roots Showing Mycorrhizae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761" b="2923"/>
          <a:stretch/>
        </p:blipFill>
        <p:spPr bwMode="auto">
          <a:xfrm>
            <a:off x="2590801" y="1651000"/>
            <a:ext cx="3962398" cy="433705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581400" y="5944599"/>
            <a:ext cx="1981200" cy="259248"/>
          </a:xfrm>
        </p:spPr>
        <p:txBody>
          <a:bodyPr/>
          <a:lstStyle/>
          <a:p>
            <a:pPr marL="0" indent="0">
              <a:buNone/>
            </a:pPr>
            <a:r>
              <a:rPr lang="en-IN" sz="800" dirty="0">
                <a:latin typeface="Arial" panose="020B0604020202020204" pitchFamily="34" charset="0"/>
                <a:cs typeface="Arial" panose="020B0604020202020204" pitchFamily="34" charset="0"/>
              </a:rPr>
              <a:t>© Dr. Jeremy Burgess/Science Source</a:t>
            </a:r>
          </a:p>
        </p:txBody>
      </p:sp>
    </p:spTree>
    <p:extLst>
      <p:ext uri="{BB962C8B-B14F-4D97-AF65-F5344CB8AC3E}">
        <p14:creationId xmlns:p14="http://schemas.microsoft.com/office/powerpoint/2010/main" val="2457163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0988"/>
            <a:ext cx="8228013" cy="862012"/>
          </a:xfrm>
        </p:spPr>
        <p:txBody>
          <a:bodyPr/>
          <a:lstStyle/>
          <a:p>
            <a:r>
              <a:rPr lang="en-US" dirty="0"/>
              <a:t>Mycorrhizal Fungi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3190" y="1447800"/>
            <a:ext cx="8228013" cy="487680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From mutualistic relationships with roots of most plants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Help plants grow more successfully in dry or poor soils (especially if deficient in inorganic nutrients)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Hyphae increase surface area for absorption of food and nutrients.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May live on outside of roots, enter between root cells, or penetrate root cells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Fungus and plant exchange nutrients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Relationship an ancient one—found in fossils</a:t>
            </a:r>
          </a:p>
          <a:p>
            <a: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Truffles are fruiting bodies of mycorrhizal fungi</a:t>
            </a:r>
          </a:p>
        </p:txBody>
      </p:sp>
    </p:spTree>
    <p:extLst>
      <p:ext uri="{BB962C8B-B14F-4D97-AF65-F5344CB8AC3E}">
        <p14:creationId xmlns:p14="http://schemas.microsoft.com/office/powerpoint/2010/main" val="19110645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Fungi Products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1" y="1447800"/>
            <a:ext cx="7696199" cy="4676775"/>
          </a:xfrm>
        </p:spPr>
        <p:txBody>
          <a:bodyPr/>
          <a:lstStyle/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Fungi produce medicines and many types of foods.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i="1" dirty="0"/>
              <a:t>Penicillium</a:t>
            </a:r>
            <a:r>
              <a:rPr lang="en-US" altLang="en-US" sz="2400" dirty="0"/>
              <a:t> the original source of penicillin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Yeast fermentation used to make bread, beer, wine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Mushroom consumption has steadily increased in the United States.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In the United States, the average person consumes over 2.6 pounds of mushrooms annually. 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In addition to being used as food, mushrooms such as shiitake are also connected to health benefits.</a:t>
            </a:r>
          </a:p>
        </p:txBody>
      </p:sp>
    </p:spTree>
    <p:extLst>
      <p:ext uri="{BB962C8B-B14F-4D97-AF65-F5344CB8AC3E}">
        <p14:creationId xmlns:p14="http://schemas.microsoft.com/office/powerpoint/2010/main" val="297297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166812"/>
          </a:xfrm>
        </p:spPr>
        <p:txBody>
          <a:bodyPr/>
          <a:lstStyle/>
          <a:p>
            <a:r>
              <a:rPr lang="en-US" dirty="0"/>
              <a:t>Fungi and Plant Diseases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Serious crop losses</a:t>
            </a:r>
          </a:p>
          <a:p>
            <a:r>
              <a:rPr lang="en-US" altLang="en-US" dirty="0"/>
              <a:t>Bananas, rice, corn, and fruit trees are all susceptible to fungal disease.</a:t>
            </a:r>
          </a:p>
          <a:p>
            <a:r>
              <a:rPr lang="en-US" altLang="en-US" dirty="0"/>
              <a:t>As much as 1/3 of the world’s rice crop is destroyed each year by rice blast disease.</a:t>
            </a:r>
          </a:p>
        </p:txBody>
      </p:sp>
    </p:spTree>
    <p:extLst>
      <p:ext uri="{BB962C8B-B14F-4D97-AF65-F5344CB8AC3E}">
        <p14:creationId xmlns:p14="http://schemas.microsoft.com/office/powerpoint/2010/main" val="30772380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18.28 Plant Fungal Diseases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032" b="4032"/>
          <a:stretch/>
        </p:blipFill>
        <p:spPr bwMode="auto">
          <a:xfrm>
            <a:off x="223776" y="1887794"/>
            <a:ext cx="8696448" cy="3082412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564104" y="4907977"/>
            <a:ext cx="6096000" cy="240639"/>
          </a:xfrm>
        </p:spPr>
        <p:txBody>
          <a:bodyPr/>
          <a:lstStyle/>
          <a:p>
            <a:pPr marL="0" indent="0">
              <a:buNone/>
            </a:pP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a: © David Hancock/Alamy; b: © Marvin Dembinsky Photo/Associates/Alamy; c: © Monty Lovette/Alamy RF</a:t>
            </a:r>
            <a:endParaRPr lang="en-IN" sz="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6352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608"/>
            <a:ext cx="8228013" cy="564341"/>
          </a:xfrm>
        </p:spPr>
        <p:txBody>
          <a:bodyPr/>
          <a:lstStyle/>
          <a:p>
            <a:r>
              <a:rPr lang="en-US" dirty="0"/>
              <a:t>Fungi and Animal Diseases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6" y="669871"/>
            <a:ext cx="8228013" cy="2530529"/>
          </a:xfrm>
        </p:spPr>
        <p:txBody>
          <a:bodyPr/>
          <a:lstStyle/>
          <a:p>
            <a:pPr marL="57150" indent="0">
              <a:spcBef>
                <a:spcPts val="6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dirty="0"/>
              <a:t>Ergot fungus grows on grains and can cause hysteria, convulsions, and even death.</a:t>
            </a:r>
          </a:p>
          <a:p>
            <a:pPr marL="57150" indent="0">
              <a:spcBef>
                <a:spcPts val="6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dirty="0"/>
              <a:t>Mycoses—fungal diseases</a:t>
            </a:r>
          </a:p>
          <a:p>
            <a:pPr marL="285750" lvl="1">
              <a:spcBef>
                <a:spcPts val="5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Cutaneous—only affect epidermis</a:t>
            </a:r>
          </a:p>
          <a:p>
            <a:pPr marL="285750" lvl="1">
              <a:spcBef>
                <a:spcPts val="5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Subcutaneous—affects deeper layers</a:t>
            </a:r>
          </a:p>
          <a:p>
            <a:pPr marL="285750" lvl="1">
              <a:spcBef>
                <a:spcPts val="500"/>
              </a:spcBef>
              <a:spcAft>
                <a:spcPts val="10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Systemic—can spread throughout body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3327539"/>
            <a:ext cx="6934200" cy="1592477"/>
          </a:xfrm>
        </p:spPr>
        <p:txBody>
          <a:bodyPr/>
          <a:lstStyle/>
          <a:p>
            <a:pPr marL="57150" indent="0">
              <a:spcBef>
                <a:spcPts val="6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dirty="0"/>
              <a:t>Opportunistic fungal infections in AIDS</a:t>
            </a:r>
          </a:p>
          <a:p>
            <a:pPr marL="57150" indent="0">
              <a:spcBef>
                <a:spcPts val="6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i="1" dirty="0"/>
              <a:t>Candida albicans</a:t>
            </a:r>
          </a:p>
          <a:p>
            <a:pPr marL="285750" lvl="1">
              <a:spcBef>
                <a:spcPts val="500"/>
              </a:spcBef>
              <a:spcAft>
                <a:spcPts val="1000"/>
              </a:spcAft>
              <a:buClr>
                <a:srgbClr val="2B822B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“Yeast” infections in women, thrush in the mouth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57200" y="4898408"/>
            <a:ext cx="7239000" cy="1578592"/>
          </a:xfrm>
        </p:spPr>
        <p:txBody>
          <a:bodyPr/>
          <a:lstStyle/>
          <a:p>
            <a:pPr marL="57150" indent="0">
              <a:spcBef>
                <a:spcPts val="6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dirty="0"/>
              <a:t>Ringworm</a:t>
            </a:r>
          </a:p>
          <a:p>
            <a:pPr marL="342900" lvl="1" indent="-342900">
              <a:spcBef>
                <a:spcPts val="5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Caused for the most part by fungus </a:t>
            </a:r>
            <a:r>
              <a:rPr lang="en-US" altLang="en-US" sz="2000" i="1" dirty="0"/>
              <a:t>Tinea</a:t>
            </a:r>
          </a:p>
          <a:p>
            <a:pPr marL="342900" lvl="1" indent="-342900">
              <a:spcBef>
                <a:spcPts val="5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Fungal colony grows outward in a ring</a:t>
            </a:r>
          </a:p>
          <a:p>
            <a:pPr marL="342900" lvl="1" indent="-342900">
              <a:spcBef>
                <a:spcPts val="5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Athlete’s foot is a form of </a:t>
            </a:r>
            <a:r>
              <a:rPr lang="en-US" altLang="en-US" sz="2000" i="1" dirty="0"/>
              <a:t>Tinea</a:t>
            </a:r>
          </a:p>
        </p:txBody>
      </p:sp>
    </p:spTree>
    <p:extLst>
      <p:ext uri="{BB962C8B-B14F-4D97-AF65-F5344CB8AC3E}">
        <p14:creationId xmlns:p14="http://schemas.microsoft.com/office/powerpoint/2010/main" val="127217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18.29 Human Fungal Diseases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284" b="3194"/>
          <a:stretch/>
        </p:blipFill>
        <p:spPr bwMode="auto">
          <a:xfrm>
            <a:off x="319499" y="1803400"/>
            <a:ext cx="8505002" cy="3616632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32548" y="5370088"/>
            <a:ext cx="5811252" cy="247650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a: © Dr. M.A. Ansary/Science Source; b: © John Hadfield/SPL/Science Source; c: © P. Marazzi/SPL/Science Source</a:t>
            </a:r>
            <a:endParaRPr lang="en-I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01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Chytridiomycotis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8013" cy="2133599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Chytridiomycotis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Caused by parasitic chytrid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Results in cutaneous infection of frogs worldwide</a:t>
            </a:r>
          </a:p>
          <a:p>
            <a:pPr marL="285750" lvl="1">
              <a:spcBef>
                <a:spcPts val="700"/>
              </a:spcBef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Decimated frog populations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3722424"/>
            <a:ext cx="7847013" cy="2830776"/>
          </a:xfrm>
        </p:spPr>
        <p:txBody>
          <a:bodyPr/>
          <a:lstStyle/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Because fungi are eukaryotes and more closely related to humans than bacteria, it is hard to design an antibiotic against fungi that does not also harm animals.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Try to exploit any differences between animals and fungi</a:t>
            </a:r>
          </a:p>
        </p:txBody>
      </p:sp>
    </p:spTree>
    <p:extLst>
      <p:ext uri="{BB962C8B-B14F-4D97-AF65-F5344CB8AC3E}">
        <p14:creationId xmlns:p14="http://schemas.microsoft.com/office/powerpoint/2010/main" val="30236541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7808"/>
            <a:ext cx="8228013" cy="1524000"/>
          </a:xfrm>
        </p:spPr>
        <p:txBody>
          <a:bodyPr/>
          <a:lstStyle/>
          <a:p>
            <a:r>
              <a:rPr lang="en-US" altLang="en-US" dirty="0">
                <a:solidFill>
                  <a:srgbClr val="002060"/>
                </a:solidFill>
              </a:rPr>
              <a:t>Figure 18.30 Brown Bats in a Hibernation Cave Exhibiting Fungal Growth on Their Muzzles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902" b="4416"/>
          <a:stretch/>
        </p:blipFill>
        <p:spPr bwMode="auto">
          <a:xfrm>
            <a:off x="533400" y="2103718"/>
            <a:ext cx="8077200" cy="3774568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274972" y="5808436"/>
            <a:ext cx="5258594" cy="214298"/>
          </a:xfrm>
        </p:spPr>
        <p:txBody>
          <a:bodyPr/>
          <a:lstStyle/>
          <a:p>
            <a:pPr marL="0" indent="0">
              <a:buNone/>
            </a:pPr>
            <a:r>
              <a:rPr lang="en-IN" sz="1100" dirty="0">
                <a:latin typeface="Arial" panose="020B0604020202020204" pitchFamily="34" charset="0"/>
                <a:cs typeface="Arial" panose="020B0604020202020204" pitchFamily="34" charset="0"/>
              </a:rPr>
              <a:t>© New York State Department of Environmental Conservation/AP Images</a:t>
            </a:r>
          </a:p>
        </p:txBody>
      </p:sp>
    </p:spTree>
    <p:extLst>
      <p:ext uri="{BB962C8B-B14F-4D97-AF65-F5344CB8AC3E}">
        <p14:creationId xmlns:p14="http://schemas.microsoft.com/office/powerpoint/2010/main" val="30323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10820" y="645456"/>
            <a:ext cx="3625882" cy="1470025"/>
          </a:xfrm>
        </p:spPr>
        <p:txBody>
          <a:bodyPr/>
          <a:lstStyle/>
          <a:p>
            <a:pPr lvl="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4000" i="1" kern="1200" dirty="0">
                <a:solidFill>
                  <a:srgbClr val="AD5700"/>
                </a:solidFill>
                <a:latin typeface="Arial" charset="0"/>
              </a:rPr>
              <a:t>Essentials of Biology</a:t>
            </a:r>
            <a:endParaRPr lang="en-US" dirty="0">
              <a:solidFill>
                <a:srgbClr val="AD57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494881" y="3360528"/>
            <a:ext cx="3276600" cy="815975"/>
          </a:xfrm>
        </p:spPr>
        <p:txBody>
          <a:bodyPr/>
          <a:lstStyle/>
          <a:p>
            <a:pPr lvl="0" algn="ctr" eaLnBrk="1" hangingPunct="1">
              <a:lnSpc>
                <a:spcPct val="80000"/>
              </a:lnSpc>
              <a:spcBef>
                <a:spcPts val="700"/>
              </a:spcBef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800" b="1" dirty="0"/>
              <a:t>Chapter 19 </a:t>
            </a:r>
          </a:p>
          <a:p>
            <a:pPr lvl="0" algn="ctr" eaLnBrk="1" hangingPunct="1">
              <a:lnSpc>
                <a:spcPct val="80000"/>
              </a:lnSpc>
              <a:spcBef>
                <a:spcPts val="700"/>
              </a:spcBef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800" b="1" dirty="0"/>
              <a:t>The Animals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915749" y="4218553"/>
            <a:ext cx="2461758" cy="309308"/>
          </a:xfrm>
        </p:spPr>
        <p:txBody>
          <a:bodyPr/>
          <a:lstStyle/>
          <a:p>
            <a:pPr lvl="0" algn="ctr" eaLnBrk="1" hangingPunct="1">
              <a:lnSpc>
                <a:spcPct val="80000"/>
              </a:lnSpc>
              <a:spcBef>
                <a:spcPts val="700"/>
              </a:spcBef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400" b="1" dirty="0"/>
              <a:t>Lecture Outline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09162"/>
            <a:ext cx="4630737" cy="52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632010" y="6517340"/>
            <a:ext cx="8126704" cy="340660"/>
          </a:xfrm>
        </p:spPr>
        <p:txBody>
          <a:bodyPr/>
          <a:lstStyle/>
          <a:p>
            <a:pPr marL="0" lvl="0" indent="0" algn="ctr">
              <a:buNone/>
              <a:defRPr/>
            </a:pPr>
            <a:r>
              <a:rPr lang="en-US" sz="900" kern="1200" dirty="0">
                <a:latin typeface="Arial" charset="0"/>
              </a:rPr>
              <a:t>Copyright © McGraw-Hill Education. All rights reserved. Authorized only for instructor use in the classroom. No reproduction or distribution without the prior written consent of McGraw-Hill Education.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60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16.2 The Fossil Record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8003232" cy="4524375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Fossils—traces and remains of past life or any other direct evidence of past life</a:t>
            </a:r>
          </a:p>
          <a:p>
            <a:pPr marL="0" indent="0">
              <a:lnSpc>
                <a:spcPct val="90000"/>
              </a:lnSpc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Paleontology—science of discovering and studying the fossil record and making decisions about the history of species</a:t>
            </a:r>
          </a:p>
          <a:p>
            <a:pPr marL="0" indent="0">
              <a:lnSpc>
                <a:spcPct val="90000"/>
              </a:lnSpc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Geological timescale</a:t>
            </a:r>
          </a:p>
          <a:p>
            <a:pPr marL="336550" lvl="1" indent="-336550">
              <a:lnSpc>
                <a:spcPct val="90000"/>
              </a:lnSpc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Humans have only been around for 0.04% of the history of life.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80095" y="132546"/>
            <a:ext cx="6180635" cy="659084"/>
          </a:xfrm>
        </p:spPr>
        <p:txBody>
          <a:bodyPr/>
          <a:lstStyle/>
          <a:p>
            <a:r>
              <a:rPr lang="en-US" altLang="en-US" dirty="0"/>
              <a:t>19.1 Evolution of Animals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75450"/>
            <a:ext cx="8226425" cy="1125065"/>
          </a:xfrm>
        </p:spPr>
        <p:txBody>
          <a:bodyPr/>
          <a:lstStyle/>
          <a:p>
            <a:pPr marL="0" indent="0" eaLnBrk="1" hangingPunct="1">
              <a:spcBef>
                <a:spcPts val="700"/>
              </a:spcBef>
              <a:spcAft>
                <a:spcPts val="1500"/>
              </a:spcAft>
              <a:buSzPct val="100000"/>
              <a:buNone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800" dirty="0"/>
              <a:t>Animals are multicellular eukaryotes.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1000"/>
              </a:spcAft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400" dirty="0"/>
              <a:t>Like protists, plants, and fungi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0"/>
          </p:nvPr>
        </p:nvSpPr>
        <p:spPr>
          <a:xfrm>
            <a:off x="455534" y="2012809"/>
            <a:ext cx="7774066" cy="1896039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800" dirty="0"/>
              <a:t>Animals are chemoheterotrophs.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400" dirty="0"/>
              <a:t>Unlike autotrophic plants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1000"/>
              </a:spcAft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400" dirty="0"/>
              <a:t>Like fungi, but animals ingest food and digest internally while fungi digest food externally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5534" y="3962399"/>
            <a:ext cx="8382000" cy="253465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800" dirty="0"/>
              <a:t>Animals usually undergo sexual reproduction.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400" dirty="0"/>
              <a:t>Begin life as a fertilized diploid egg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400" dirty="0"/>
              <a:t>Undergo developmental changes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1000"/>
              </a:spcAft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400" dirty="0"/>
              <a:t>Organism with specialized tissues</a:t>
            </a:r>
          </a:p>
          <a:p>
            <a:pPr marL="657225" lvl="2" eaLnBrk="1" hangingPunct="1">
              <a:spcBef>
                <a:spcPts val="500"/>
              </a:spcBef>
              <a:buSzPct val="100000"/>
              <a:buFont typeface="Arial" charset="0"/>
              <a:buChar char="•"/>
              <a:tabLst>
                <a:tab pos="509588" algn="l"/>
                <a:tab pos="641350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000" dirty="0"/>
              <a:t>Muscle and nerve tissue characterize animals</a:t>
            </a:r>
          </a:p>
        </p:txBody>
      </p:sp>
    </p:spTree>
    <p:extLst>
      <p:ext uri="{BB962C8B-B14F-4D97-AF65-F5344CB8AC3E}">
        <p14:creationId xmlns:p14="http://schemas.microsoft.com/office/powerpoint/2010/main" val="4158964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9909"/>
            <a:ext cx="8226425" cy="964964"/>
          </a:xfrm>
        </p:spPr>
        <p:txBody>
          <a:bodyPr/>
          <a:lstStyle/>
          <a:p>
            <a:r>
              <a:rPr lang="en-US" altLang="en-US" dirty="0"/>
              <a:t>Figure 19.1 General Characteristics of Animals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978" b="3233"/>
          <a:stretch/>
        </p:blipFill>
        <p:spPr bwMode="auto">
          <a:xfrm>
            <a:off x="1066800" y="1447799"/>
            <a:ext cx="7010400" cy="4648201"/>
          </a:xfrm>
          <a:prstGeom prst="rect">
            <a:avLst/>
          </a:prstGeom>
          <a:noFill/>
        </p:spPr>
      </p:pic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988548" y="6086401"/>
            <a:ext cx="7261412" cy="152400"/>
          </a:xfrm>
        </p:spPr>
        <p:txBody>
          <a:bodyPr anchor="ctr"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950" dirty="0"/>
              <a:t>a: © Salvanegra/istock/Getty RF; b: © Mike Raabe/Getty RF; c: © </a:t>
            </a:r>
            <a:r>
              <a:rPr lang="en-US" sz="950" dirty="0" err="1"/>
              <a:t>iStockphoto</a:t>
            </a:r>
            <a:r>
              <a:rPr lang="en-US" sz="950" dirty="0"/>
              <a:t>/Getty RF; d: © Carolina Biological Supply/Phototake</a:t>
            </a:r>
            <a:endParaRPr lang="en-GB" sz="950" dirty="0"/>
          </a:p>
        </p:txBody>
      </p:sp>
    </p:spTree>
    <p:extLst>
      <p:ext uri="{BB962C8B-B14F-4D97-AF65-F5344CB8AC3E}">
        <p14:creationId xmlns:p14="http://schemas.microsoft.com/office/powerpoint/2010/main" val="3777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1128" y="440043"/>
            <a:ext cx="7478568" cy="544697"/>
          </a:xfrm>
        </p:spPr>
        <p:txBody>
          <a:bodyPr/>
          <a:lstStyle/>
          <a:p>
            <a:r>
              <a:rPr lang="en-US" dirty="0"/>
              <a:t>The Evolutionary Tree of Animals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6425" cy="5029199"/>
          </a:xfrm>
        </p:spPr>
        <p:txBody>
          <a:bodyPr/>
          <a:lstStyle/>
          <a:p>
            <a:r>
              <a:rPr lang="en-US" altLang="en-US" sz="2400" dirty="0"/>
              <a:t>Based on molecular data and developmental biology</a:t>
            </a:r>
          </a:p>
          <a:p>
            <a:pPr>
              <a:spcAft>
                <a:spcPts val="1500"/>
              </a:spcAft>
            </a:pPr>
            <a:r>
              <a:rPr lang="en-US" altLang="en-US" sz="2400" dirty="0"/>
              <a:t>Trends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Multicellularity</a:t>
            </a:r>
          </a:p>
          <a:p>
            <a:pPr marL="457200" lvl="2"/>
            <a:r>
              <a:rPr lang="en-US" altLang="en-US" sz="1800" dirty="0"/>
              <a:t>Parazoans vs. eumetazoans</a:t>
            </a:r>
          </a:p>
          <a:p>
            <a:pPr marL="457200" lvl="2">
              <a:spcAft>
                <a:spcPts val="1500"/>
              </a:spcAft>
            </a:pPr>
            <a:r>
              <a:rPr lang="en-US" altLang="en-US" sz="1800" dirty="0"/>
              <a:t>2 to 3 germ layers (ectoderm, mesoderm, endoderm)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Symmetry—radial vs. bilateral</a:t>
            </a:r>
          </a:p>
          <a:p>
            <a:pPr marL="457200" lvl="2">
              <a:spcAft>
                <a:spcPts val="1500"/>
              </a:spcAft>
            </a:pPr>
            <a:r>
              <a:rPr lang="en-US" altLang="en-US" sz="1800" dirty="0"/>
              <a:t>Bilateral organisms with cephalization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Protostome vs. deuterostome</a:t>
            </a:r>
          </a:p>
          <a:p>
            <a:pPr marL="511175" lvl="2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Blastopore becomes mouth or anus</a:t>
            </a:r>
          </a:p>
          <a:p>
            <a:pPr marL="457200" lvl="2"/>
            <a:r>
              <a:rPr lang="en-US" altLang="en-US" sz="1800" dirty="0"/>
              <a:t>Protostomes can be acoelomate, pseudocoelomates, or coelomates</a:t>
            </a:r>
          </a:p>
          <a:p>
            <a:pPr marL="457200" lvl="2">
              <a:spcAft>
                <a:spcPts val="1000"/>
              </a:spcAft>
            </a:pPr>
            <a:r>
              <a:rPr lang="en-US" altLang="en-US" sz="1800" dirty="0"/>
              <a:t>Deuterostomes are coelomates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Segmentation—leads to specialization</a:t>
            </a:r>
          </a:p>
        </p:txBody>
      </p:sp>
    </p:spTree>
    <p:extLst>
      <p:ext uri="{BB962C8B-B14F-4D97-AF65-F5344CB8AC3E}">
        <p14:creationId xmlns:p14="http://schemas.microsoft.com/office/powerpoint/2010/main" val="3658040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19.4 The Animal Evolutionary Tree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421"/>
          <a:stretch/>
        </p:blipFill>
        <p:spPr bwMode="auto">
          <a:xfrm>
            <a:off x="437235" y="1775326"/>
            <a:ext cx="8269530" cy="4092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0331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28756" y="349895"/>
            <a:ext cx="2883312" cy="724992"/>
          </a:xfrm>
        </p:spPr>
        <p:txBody>
          <a:bodyPr/>
          <a:lstStyle/>
          <a:p>
            <a:r>
              <a:rPr lang="en-US" dirty="0"/>
              <a:t>Symmetry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1" y="1447800"/>
            <a:ext cx="7772400" cy="4343400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altLang="en-US" dirty="0"/>
              <a:t>Radial symmetry—animal is organized circularly</a:t>
            </a:r>
          </a:p>
          <a:p>
            <a:pPr>
              <a:spcAft>
                <a:spcPts val="1500"/>
              </a:spcAft>
            </a:pPr>
            <a:r>
              <a:rPr lang="en-US" altLang="en-US" dirty="0"/>
              <a:t>Bilateral symmetry—animal has right and left halves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Accompanied by cephalization—localization of brain and specialized sensory organs at the anterior end of animal</a:t>
            </a:r>
          </a:p>
        </p:txBody>
      </p:sp>
    </p:spTree>
    <p:extLst>
      <p:ext uri="{BB962C8B-B14F-4D97-AF65-F5344CB8AC3E}">
        <p14:creationId xmlns:p14="http://schemas.microsoft.com/office/powerpoint/2010/main" val="41239598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167606"/>
          </a:xfrm>
        </p:spPr>
        <p:txBody>
          <a:bodyPr/>
          <a:lstStyle/>
          <a:p>
            <a:r>
              <a:rPr lang="en-US" altLang="en-US" dirty="0"/>
              <a:t>Figure 19.5 Radial Versus Bilateral Symmetry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36295"/>
            <a:ext cx="7924800" cy="4356326"/>
          </a:xfrm>
          <a:prstGeom prst="rect">
            <a:avLst/>
          </a:prstGeom>
        </p:spPr>
      </p:pic>
      <p:sp>
        <p:nvSpPr>
          <p:cNvPr id="4" name="Content Placeholder 6"/>
          <p:cNvSpPr>
            <a:spLocks noGrp="1"/>
          </p:cNvSpPr>
          <p:nvPr>
            <p:ph sz="quarter" idx="10"/>
          </p:nvPr>
        </p:nvSpPr>
        <p:spPr>
          <a:xfrm>
            <a:off x="944880" y="5233415"/>
            <a:ext cx="2114550" cy="36562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2000" dirty="0"/>
              <a:t>radial symmetry</a:t>
            </a:r>
            <a:endParaRPr lang="en-GB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052204" y="5233415"/>
            <a:ext cx="2381772" cy="2683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2000" dirty="0"/>
              <a:t>bilateral symmetry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74393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1128" y="128588"/>
            <a:ext cx="7478568" cy="1167606"/>
          </a:xfrm>
        </p:spPr>
        <p:txBody>
          <a:bodyPr/>
          <a:lstStyle/>
          <a:p>
            <a:r>
              <a:rPr lang="en-US" dirty="0"/>
              <a:t>Protostomes and Deuterostomes Compared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267326"/>
            <a:ext cx="7852496" cy="1482567"/>
          </a:xfrm>
        </p:spPr>
        <p:txBody>
          <a:bodyPr/>
          <a:lstStyle/>
          <a:p>
            <a:pPr eaLnBrk="1" hangingPunct="1">
              <a:spcBef>
                <a:spcPts val="700"/>
              </a:spcBef>
              <a:spcAft>
                <a:spcPts val="10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800" dirty="0"/>
              <a:t>Protostomes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Flatworms, roundworms, molluscs, annelids, arthropods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9" y="2635620"/>
            <a:ext cx="8226425" cy="10059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eaLnBrk="1" hangingPunct="1">
              <a:spcBef>
                <a:spcPts val="700"/>
              </a:spcBef>
              <a:spcAft>
                <a:spcPts val="10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800" dirty="0"/>
              <a:t>Deuterostomes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Echinoderms and chordates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3563468"/>
            <a:ext cx="8226425" cy="15419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eaLnBrk="1" hangingPunct="1">
              <a:spcBef>
                <a:spcPts val="700"/>
              </a:spcBef>
              <a:spcAft>
                <a:spcPts val="10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800" dirty="0"/>
              <a:t>Distinguished based on embryological development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Cell division pattern is different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8" y="5017168"/>
            <a:ext cx="8226425" cy="152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 eaLnBrk="1" hangingPunct="1">
              <a:spcBef>
                <a:spcPts val="700"/>
              </a:spcBef>
              <a:spcAft>
                <a:spcPts val="10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800" dirty="0"/>
              <a:t>First embryonic opening is called blastopore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In protostomes, becomes mouth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In deuterostomes, becomes anus</a:t>
            </a:r>
          </a:p>
        </p:txBody>
      </p:sp>
    </p:spTree>
    <p:extLst>
      <p:ext uri="{BB962C8B-B14F-4D97-AF65-F5344CB8AC3E}">
        <p14:creationId xmlns:p14="http://schemas.microsoft.com/office/powerpoint/2010/main" val="1957303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128" y="128588"/>
            <a:ext cx="7478568" cy="1167606"/>
          </a:xfrm>
        </p:spPr>
        <p:txBody>
          <a:bodyPr/>
          <a:lstStyle/>
          <a:p>
            <a:r>
              <a:rPr lang="en-US" altLang="en-US" dirty="0"/>
              <a:t>Figure 19.6 Development in Protostomes and Deuterostomes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2274806" y="6309512"/>
            <a:ext cx="1230394" cy="25869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60338" lvl="0" indent="-160338">
              <a:buFont typeface="+mj-lt"/>
              <a:buAutoNum type="alphaLcPeriod"/>
            </a:pPr>
            <a:r>
              <a:rPr lang="en-US" sz="900" dirty="0"/>
              <a:t>Protostomes</a:t>
            </a:r>
            <a:endParaRPr lang="en-GB" sz="9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3348CF-7635-4F2B-A1AF-846E4DCD4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3112" r="53448" b="3057"/>
          <a:stretch/>
        </p:blipFill>
        <p:spPr bwMode="auto">
          <a:xfrm>
            <a:off x="2362200" y="1447800"/>
            <a:ext cx="2057400" cy="4876800"/>
          </a:xfrm>
          <a:prstGeom prst="rect">
            <a:avLst/>
          </a:prstGeom>
          <a:noFill/>
        </p:spPr>
      </p:pic>
      <p:sp>
        <p:nvSpPr>
          <p:cNvPr id="4" name="Content Placeholder 5"/>
          <p:cNvSpPr>
            <a:spLocks noGrp="1"/>
          </p:cNvSpPr>
          <p:nvPr>
            <p:ph sz="quarter" idx="14"/>
          </p:nvPr>
        </p:nvSpPr>
        <p:spPr>
          <a:xfrm>
            <a:off x="4715972" y="6314617"/>
            <a:ext cx="1147214" cy="18517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15888" lvl="0" indent="-115888">
              <a:buFont typeface="+mj-lt"/>
              <a:buAutoNum type="alphaLcPeriod" startAt="2"/>
            </a:pPr>
            <a:r>
              <a:rPr lang="en-US" sz="900" dirty="0"/>
              <a:t>Deuterostomes</a:t>
            </a:r>
            <a:endParaRPr lang="en-GB" sz="9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BC3040-2904-438C-9063-E935D90E6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8276" t="3112" b="3057"/>
          <a:stretch/>
        </p:blipFill>
        <p:spPr bwMode="auto">
          <a:xfrm>
            <a:off x="4495800" y="1447800"/>
            <a:ext cx="22860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78709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85742" y="412808"/>
            <a:ext cx="1969341" cy="599167"/>
          </a:xfrm>
        </p:spPr>
        <p:txBody>
          <a:bodyPr/>
          <a:lstStyle/>
          <a:p>
            <a:r>
              <a:rPr lang="en-US" dirty="0"/>
              <a:t>Coelom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143000"/>
            <a:ext cx="7696199" cy="5410200"/>
          </a:xfrm>
        </p:spPr>
        <p:txBody>
          <a:bodyPr/>
          <a:lstStyle/>
          <a:p>
            <a:pPr marL="339725" indent="-339725" eaLnBrk="1" hangingPunct="1">
              <a:spcBef>
                <a:spcPts val="800"/>
              </a:spcBef>
              <a:spcAft>
                <a:spcPts val="1000"/>
              </a:spcAft>
              <a:buSzPct val="100000"/>
              <a:tabLst>
                <a:tab pos="336550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800" dirty="0"/>
              <a:t>Coelom—body cavity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sz="2400" dirty="0"/>
              <a:t>Acoelomate—no body cavity</a:t>
            </a:r>
          </a:p>
          <a:p>
            <a:pPr marL="511175" lvl="2" eaLnBrk="1" hangingPunct="1">
              <a:spcBef>
                <a:spcPts val="600"/>
              </a:spcBef>
              <a:spcAft>
                <a:spcPts val="1000"/>
              </a:spcAft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Packed solid with mesoderm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sz="2400" dirty="0"/>
              <a:t>Pseudocoelomates—body cavity incompletely lined with mesoderm</a:t>
            </a:r>
          </a:p>
          <a:p>
            <a:pPr marL="285750" lvl="1" eaLnBrk="1" hangingPunct="1">
              <a:spcBef>
                <a:spcPts val="8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sz="2400" dirty="0"/>
              <a:t>Coelomate—body cavity completely lined with mesoderm</a:t>
            </a:r>
          </a:p>
          <a:p>
            <a:pPr marL="546100" lvl="2" eaLnBrk="1" hangingPunct="1">
              <a:spcBef>
                <a:spcPts val="700"/>
              </a:spcBef>
              <a:buSzPct val="100000"/>
              <a:buFont typeface="Arial" charset="0"/>
              <a:buChar char="•"/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sz="2000" dirty="0"/>
              <a:t>Mesentery supports internal organs</a:t>
            </a:r>
          </a:p>
          <a:p>
            <a:pPr marL="546100" lvl="2" eaLnBrk="1" hangingPunct="1">
              <a:spcBef>
                <a:spcPts val="700"/>
              </a:spcBef>
              <a:buSzPct val="100000"/>
              <a:buFont typeface="Arial" charset="0"/>
              <a:buChar char="•"/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sz="2000" dirty="0"/>
              <a:t>Body movements are freer because outer wall can move independently of organs</a:t>
            </a:r>
          </a:p>
          <a:p>
            <a:pPr marL="546100" lvl="2" eaLnBrk="1" hangingPunct="1">
              <a:spcBef>
                <a:spcPts val="700"/>
              </a:spcBef>
              <a:buSzPct val="100000"/>
              <a:buFont typeface="Arial" charset="0"/>
              <a:buChar char="•"/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sz="2000" dirty="0"/>
              <a:t>Organs have more space to become complex.</a:t>
            </a:r>
          </a:p>
          <a:p>
            <a:pPr marL="546100" lvl="2" eaLnBrk="1" hangingPunct="1">
              <a:spcBef>
                <a:spcPts val="700"/>
              </a:spcBef>
              <a:buSzPct val="100000"/>
              <a:buFont typeface="Arial" charset="0"/>
              <a:buChar char="•"/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sz="2000" dirty="0"/>
              <a:t>In animals without a skeleton, the coelom acts as a hydrostatic (fluid-filled) skeleton.</a:t>
            </a:r>
          </a:p>
        </p:txBody>
      </p:sp>
    </p:spTree>
    <p:extLst>
      <p:ext uri="{BB962C8B-B14F-4D97-AF65-F5344CB8AC3E}">
        <p14:creationId xmlns:p14="http://schemas.microsoft.com/office/powerpoint/2010/main" val="4052443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128" y="440043"/>
            <a:ext cx="7478568" cy="544697"/>
          </a:xfrm>
        </p:spPr>
        <p:txBody>
          <a:bodyPr/>
          <a:lstStyle/>
          <a:p>
            <a:r>
              <a:rPr lang="en-US" altLang="en-US" dirty="0"/>
              <a:t>Figure 19.7 Type of Body Cavity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76926"/>
            <a:ext cx="8534400" cy="3241298"/>
          </a:xfrm>
          <a:prstGeom prst="rect">
            <a:avLst/>
          </a:prstGeom>
        </p:spPr>
      </p:pic>
      <p:sp>
        <p:nvSpPr>
          <p:cNvPr id="4" name="Content Placeholder 5"/>
          <p:cNvSpPr>
            <a:spLocks noGrp="1"/>
          </p:cNvSpPr>
          <p:nvPr>
            <p:ph sz="quarter" idx="12"/>
          </p:nvPr>
        </p:nvSpPr>
        <p:spPr>
          <a:xfrm>
            <a:off x="381000" y="4318464"/>
            <a:ext cx="1676400" cy="32973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60338" lvl="0" indent="-160338">
              <a:buFont typeface="+mj-lt"/>
              <a:buAutoNum type="alphaLcPeriod"/>
            </a:pPr>
            <a:r>
              <a:rPr lang="en-US" dirty="0"/>
              <a:t>Acoelomate (flatworms)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524833" y="4723124"/>
            <a:ext cx="1447800" cy="370774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76213" lvl="0" indent="-176213">
              <a:buFont typeface="+mj-lt"/>
              <a:buAutoNum type="alphaLcPeriod" startAt="2"/>
            </a:pPr>
            <a:r>
              <a:rPr lang="en-US" dirty="0"/>
              <a:t>Pseudocoelomate (roundworms)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5"/>
          </p:nvPr>
        </p:nvSpPr>
        <p:spPr>
          <a:xfrm>
            <a:off x="5419120" y="3603700"/>
            <a:ext cx="2819400" cy="381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44463" lvl="0" indent="-144463">
              <a:buFont typeface="+mj-lt"/>
              <a:buAutoNum type="alphaLcPeriod" startAt="3"/>
            </a:pPr>
            <a:r>
              <a:rPr lang="en-US" dirty="0"/>
              <a:t>Coelomate (molluscs, annelids, arthropods, echinoderms, chordates)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201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16.10 Fossils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567" b="4810"/>
          <a:stretch/>
        </p:blipFill>
        <p:spPr bwMode="auto">
          <a:xfrm>
            <a:off x="2527286" y="1340770"/>
            <a:ext cx="4044978" cy="4826114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646834" y="6106320"/>
            <a:ext cx="3635474" cy="315416"/>
          </a:xfrm>
        </p:spPr>
        <p:txBody>
          <a:bodyPr/>
          <a:lstStyle/>
          <a:p>
            <a:r>
              <a:rPr lang="en-US" sz="800" dirty="0"/>
              <a:t>a: </a:t>
            </a:r>
            <a:r>
              <a:rPr lang="en-US" sz="800" kern="1200" dirty="0">
                <a:latin typeface="Arial" charset="0"/>
                <a:ea typeface=""/>
                <a:cs typeface=""/>
              </a:rPr>
              <a:t>© Carolina Biological Supply/Phototake; b: © Alfred Pasieka/SPL/ Science Source; c: © Gary Retherford/Science 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15043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606" b="1899"/>
          <a:stretch/>
        </p:blipFill>
        <p:spPr bwMode="auto">
          <a:xfrm>
            <a:off x="5868144" y="826897"/>
            <a:ext cx="2664296" cy="2564797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167606"/>
          </a:xfrm>
        </p:spPr>
        <p:txBody>
          <a:bodyPr/>
          <a:lstStyle/>
          <a:p>
            <a:r>
              <a:rPr lang="en-US" altLang="en-US" dirty="0"/>
              <a:t>19.2 Sponges and Cnidarians: The Early Animals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6425" cy="5029199"/>
          </a:xfrm>
        </p:spPr>
        <p:txBody>
          <a:bodyPr/>
          <a:lstStyle/>
          <a:p>
            <a:pPr marL="339725" indent="-339725"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800" dirty="0"/>
              <a:t>Sponges: multicellularity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Saclike bodies with many pores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Aquatic, largely marine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Multicellular but lack organized tissues</a:t>
            </a:r>
          </a:p>
          <a:p>
            <a:pPr marL="511175" lvl="2" eaLnBrk="1" hangingPunct="1">
              <a:spcBef>
                <a:spcPts val="5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Cellular level of organization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Interior of sponge lined with flagellated cells called collar cells or choanocytes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Filter feeder—filters food out of water using pores and collar cell microvilli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Reproduce both sexually and asexually</a:t>
            </a:r>
          </a:p>
          <a:p>
            <a:pPr marL="511175" lvl="2" eaLnBrk="1" hangingPunct="1">
              <a:spcBef>
                <a:spcPts val="5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Asexual fragmentation or budding</a:t>
            </a:r>
          </a:p>
        </p:txBody>
      </p:sp>
    </p:spTree>
    <p:extLst>
      <p:ext uri="{BB962C8B-B14F-4D97-AF65-F5344CB8AC3E}">
        <p14:creationId xmlns:p14="http://schemas.microsoft.com/office/powerpoint/2010/main" val="3822184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59816" y="440043"/>
            <a:ext cx="2621193" cy="544697"/>
          </a:xfrm>
        </p:spPr>
        <p:txBody>
          <a:bodyPr/>
          <a:lstStyle/>
          <a:p>
            <a:r>
              <a:rPr lang="en-US" altLang="en-US" dirty="0"/>
              <a:t>Cnidarians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0"/>
            <a:ext cx="7848600" cy="4952999"/>
          </a:xfrm>
        </p:spPr>
        <p:txBody>
          <a:bodyPr/>
          <a:lstStyle/>
          <a:p>
            <a:pPr marL="339725" indent="-339725" eaLnBrk="1" hangingPunct="1">
              <a:spcBef>
                <a:spcPts val="8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Cnidarians: true tissues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6550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Rich fossil record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Radially symmetrical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Capture prey using ring of tentacles that bear cnidocytes</a:t>
            </a:r>
          </a:p>
          <a:p>
            <a:pPr marL="577850" lvl="2" eaLnBrk="1" hangingPunct="1">
              <a:spcBef>
                <a:spcPts val="6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Cnidocyte contains nematocyst that may trap or penetrate and inject toxin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Aquatic, mostly marine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Two germ layers—ectoderm and endoderm</a:t>
            </a:r>
          </a:p>
          <a:p>
            <a:pPr marL="546100" lvl="2" eaLnBrk="1" hangingPunct="1">
              <a:spcBef>
                <a:spcPts val="6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481013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Tissue level of organization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Two basic body forms</a:t>
            </a:r>
          </a:p>
          <a:p>
            <a:pPr marL="561975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Polyp—mouth directed upward from substrate</a:t>
            </a:r>
          </a:p>
          <a:p>
            <a:pPr marL="561975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Medusa—mouth directed downward</a:t>
            </a:r>
          </a:p>
        </p:txBody>
      </p:sp>
      <p:pic>
        <p:nvPicPr>
          <p:cNvPr id="6" name="Picture 2" descr="Hydras and sea anemones are solitary polyps with stinging tentacles to aid in food capture."/>
          <p:cNvPicPr>
            <a:picLocks noChangeAspect="1" noChangeArrowheads="1"/>
          </p:cNvPicPr>
          <p:nvPr/>
        </p:nvPicPr>
        <p:blipFill rotWithShape="1">
          <a:blip r:embed="rId3"/>
          <a:srcRect t="5011" b="3364"/>
          <a:stretch/>
        </p:blipFill>
        <p:spPr bwMode="auto">
          <a:xfrm>
            <a:off x="5881009" y="409068"/>
            <a:ext cx="3014482" cy="2243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5151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0095" y="229909"/>
            <a:ext cx="6180635" cy="964964"/>
          </a:xfrm>
        </p:spPr>
        <p:txBody>
          <a:bodyPr/>
          <a:lstStyle/>
          <a:p>
            <a:r>
              <a:rPr lang="en-US" altLang="en-US" dirty="0"/>
              <a:t>Figure 19.9 c,d Cnidarians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5"/>
          </p:nvPr>
        </p:nvSpPr>
        <p:spPr>
          <a:xfrm>
            <a:off x="882256" y="5348053"/>
            <a:ext cx="2859786" cy="30596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207963" lvl="0" indent="-207963">
              <a:buFont typeface="+mj-lt"/>
              <a:buAutoNum type="alphaLcPeriod" startAt="3"/>
            </a:pPr>
            <a:r>
              <a:rPr lang="en-US" sz="1800" dirty="0"/>
              <a:t>Portuguese man-of-war</a:t>
            </a:r>
            <a:endParaRPr lang="en-GB" sz="1800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4"/>
          </p:nvPr>
        </p:nvSpPr>
        <p:spPr>
          <a:xfrm>
            <a:off x="4710115" y="5332810"/>
            <a:ext cx="1447800" cy="31495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223838" lvl="0" indent="-223838">
              <a:buFont typeface="+mj-lt"/>
              <a:buAutoNum type="alphaLcPeriod" startAt="4"/>
            </a:pPr>
            <a:r>
              <a:rPr lang="en-US" sz="1800" dirty="0"/>
              <a:t>Cup coral</a:t>
            </a:r>
            <a:endParaRPr lang="en-GB" sz="1800" dirty="0"/>
          </a:p>
        </p:txBody>
      </p:sp>
      <p:pic>
        <p:nvPicPr>
          <p:cNvPr id="2" name="Picture 1" descr="Portuguese man-of-war is an example of a colony of individuals; in corals, calcium carbonate forms the reef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5"/>
          <a:stretch/>
        </p:blipFill>
        <p:spPr>
          <a:xfrm>
            <a:off x="946441" y="1788901"/>
            <a:ext cx="7245927" cy="3543909"/>
          </a:xfrm>
          <a:prstGeom prst="rect">
            <a:avLst/>
          </a:prstGeom>
        </p:spPr>
      </p:pic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1264024" y="5616390"/>
            <a:ext cx="6875973" cy="25101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1300" dirty="0"/>
              <a:t>c: © NHPA/Charles Hood/Photoshot RF; d: © Ron Taylor/Bruce Coleman/Photoshot</a:t>
            </a:r>
          </a:p>
        </p:txBody>
      </p:sp>
    </p:spTree>
    <p:extLst>
      <p:ext uri="{BB962C8B-B14F-4D97-AF65-F5344CB8AC3E}">
        <p14:creationId xmlns:p14="http://schemas.microsoft.com/office/powerpoint/2010/main" val="247146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1128" y="128588"/>
            <a:ext cx="7478568" cy="1167606"/>
          </a:xfrm>
        </p:spPr>
        <p:txBody>
          <a:bodyPr/>
          <a:lstStyle/>
          <a:p>
            <a:r>
              <a:rPr lang="en-US" altLang="en-US" dirty="0"/>
              <a:t>19.3 Flatworms, Molluscs, and Annelids: The Lophotrochozoans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0"/>
            <a:ext cx="7696199" cy="5029199"/>
          </a:xfrm>
        </p:spPr>
        <p:txBody>
          <a:bodyPr/>
          <a:lstStyle/>
          <a:p>
            <a:pPr eaLnBrk="1" hangingPunct="1">
              <a:spcBef>
                <a:spcPts val="8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800" dirty="0"/>
              <a:t>Flatworms: bilateral symmetry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Have three germ layers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Acoelomate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Planarians are free-living flatworms</a:t>
            </a:r>
          </a:p>
          <a:p>
            <a:pPr marL="4572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Several body systems, including a nervous system</a:t>
            </a:r>
          </a:p>
          <a:p>
            <a:pPr marL="4572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Cephalization—brain, eyespots, and chemosensitive organs on the auricles</a:t>
            </a:r>
          </a:p>
          <a:p>
            <a:pPr marL="4572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Incomplete digestive system—only one opening</a:t>
            </a:r>
          </a:p>
          <a:p>
            <a:pPr marL="738188" lvl="3" indent="-285750" eaLnBrk="1" hangingPunct="1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Muscular pharynx</a:t>
            </a:r>
          </a:p>
          <a:p>
            <a:pPr marL="4572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Hermaphrodites</a:t>
            </a:r>
          </a:p>
          <a:p>
            <a:pPr marL="738188" lvl="3" indent="-285750" eaLnBrk="1" hangingPunct="1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1090613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Both male and female sex organs</a:t>
            </a:r>
          </a:p>
          <a:p>
            <a:pPr marL="738188" lvl="3" indent="-285750" eaLnBrk="1" hangingPunct="1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1090613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Cross-fertilize</a:t>
            </a:r>
          </a:p>
        </p:txBody>
      </p:sp>
    </p:spTree>
    <p:extLst>
      <p:ext uri="{BB962C8B-B14F-4D97-AF65-F5344CB8AC3E}">
        <p14:creationId xmlns:p14="http://schemas.microsoft.com/office/powerpoint/2010/main" val="2249222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128" y="128588"/>
            <a:ext cx="7478568" cy="1167606"/>
          </a:xfrm>
        </p:spPr>
        <p:txBody>
          <a:bodyPr/>
          <a:lstStyle/>
          <a:p>
            <a:r>
              <a:rPr lang="en-US" altLang="en-US" dirty="0"/>
              <a:t>Figure 19.10a Anatomy of a Planarian: External Appearance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5"/>
          </p:nvPr>
        </p:nvSpPr>
        <p:spPr>
          <a:xfrm>
            <a:off x="656110" y="5325099"/>
            <a:ext cx="2819400" cy="39371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247650" lvl="0" indent="-247650">
              <a:buFont typeface="+mj-lt"/>
              <a:buAutoNum type="alphaLcPeriod"/>
            </a:pPr>
            <a:r>
              <a:rPr lang="en-US" sz="2000" dirty="0"/>
              <a:t>External appearance</a:t>
            </a:r>
            <a:endParaRPr lang="en-GB" sz="2000" dirty="0"/>
          </a:p>
        </p:txBody>
      </p:sp>
      <p:pic>
        <p:nvPicPr>
          <p:cNvPr id="2" name="Picture 1" descr="Flatworms are bilaterally symmetrical with a head region and eyespot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6"/>
          <a:stretch/>
        </p:blipFill>
        <p:spPr>
          <a:xfrm>
            <a:off x="384201" y="1946010"/>
            <a:ext cx="8375597" cy="337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877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16431" y="382849"/>
            <a:ext cx="5107963" cy="659084"/>
          </a:xfrm>
        </p:spPr>
        <p:txBody>
          <a:bodyPr/>
          <a:lstStyle/>
          <a:p>
            <a:r>
              <a:rPr lang="en-US" dirty="0"/>
              <a:t>Flatworms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0"/>
            <a:ext cx="8001000" cy="4952999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altLang="en-US" sz="2800" dirty="0"/>
              <a:t>Parasitic flatworms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Tapeworms</a:t>
            </a:r>
          </a:p>
          <a:p>
            <a:pPr marL="577850" lvl="2"/>
            <a:r>
              <a:rPr lang="en-US" altLang="en-US" sz="2000" dirty="0"/>
              <a:t>Endoparasites (internal parasites)</a:t>
            </a:r>
          </a:p>
          <a:p>
            <a:pPr marL="577850" lvl="2"/>
            <a:r>
              <a:rPr lang="en-US" altLang="en-US" sz="2000" dirty="0"/>
              <a:t>Vary in size from a few millimeters to 20 meters</a:t>
            </a:r>
          </a:p>
          <a:p>
            <a:pPr marL="577850" lvl="2">
              <a:spcAft>
                <a:spcPts val="0"/>
              </a:spcAft>
            </a:pPr>
            <a:r>
              <a:rPr lang="en-US" altLang="en-US" sz="2000" dirty="0"/>
              <a:t>Scolex used to attach to host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Flukes</a:t>
            </a:r>
          </a:p>
          <a:p>
            <a:pPr marL="546100" lvl="2"/>
            <a:r>
              <a:rPr lang="en-US" altLang="en-US" sz="2000" dirty="0"/>
              <a:t>Endoparasites</a:t>
            </a:r>
          </a:p>
          <a:p>
            <a:pPr marL="546100" lvl="2"/>
            <a:r>
              <a:rPr lang="en-US" altLang="en-US" sz="2000" dirty="0"/>
              <a:t>Oral sucker and at least one other sucker for attachment</a:t>
            </a:r>
          </a:p>
          <a:p>
            <a:pPr marL="546100" lvl="2"/>
            <a:r>
              <a:rPr lang="en-US" altLang="en-US" sz="2000" dirty="0"/>
              <a:t>Named for organ they inhabit; for example, there are blood, liver, and lung flukes</a:t>
            </a:r>
          </a:p>
          <a:p>
            <a:pPr marL="546100" lvl="2"/>
            <a:r>
              <a:rPr lang="en-US" altLang="en-US" sz="2000" dirty="0"/>
              <a:t>Nearly 243 million people each year require treatment from blood fluke (</a:t>
            </a:r>
            <a:r>
              <a:rPr lang="en-US" altLang="en-US" sz="2000" i="1" dirty="0"/>
              <a:t>Schistosoma</a:t>
            </a:r>
            <a:r>
              <a:rPr lang="en-US" altLang="en-US" sz="2000" dirty="0"/>
              <a:t>) infections</a:t>
            </a:r>
          </a:p>
        </p:txBody>
      </p:sp>
    </p:spTree>
    <p:extLst>
      <p:ext uri="{BB962C8B-B14F-4D97-AF65-F5344CB8AC3E}">
        <p14:creationId xmlns:p14="http://schemas.microsoft.com/office/powerpoint/2010/main" val="1119388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128" y="412808"/>
            <a:ext cx="7478568" cy="599167"/>
          </a:xfrm>
        </p:spPr>
        <p:txBody>
          <a:bodyPr/>
          <a:lstStyle/>
          <a:p>
            <a:r>
              <a:rPr lang="en-US" altLang="en-US" dirty="0"/>
              <a:t>Figure 19.11 Parasitic Flatworms</a:t>
            </a:r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5"/>
          </p:nvPr>
        </p:nvSpPr>
        <p:spPr>
          <a:xfrm>
            <a:off x="1737070" y="5802572"/>
            <a:ext cx="1387130" cy="28169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92088" lvl="0" indent="-192088">
              <a:buFont typeface="+mj-lt"/>
              <a:buAutoNum type="alphaLcPeriod"/>
            </a:pPr>
            <a:r>
              <a:rPr lang="en-US" sz="1550" dirty="0"/>
              <a:t>Tapeworm</a:t>
            </a:r>
            <a:endParaRPr lang="en-GB" sz="1550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4"/>
          </p:nvPr>
        </p:nvSpPr>
        <p:spPr>
          <a:xfrm>
            <a:off x="4894928" y="5800275"/>
            <a:ext cx="1447800" cy="28398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223838" lvl="0" indent="-223838">
              <a:buFont typeface="+mj-lt"/>
              <a:buAutoNum type="alphaLcPeriod" startAt="2"/>
            </a:pPr>
            <a:r>
              <a:rPr lang="en-US" sz="1550" dirty="0"/>
              <a:t>Blood fluke</a:t>
            </a:r>
            <a:endParaRPr lang="en-GB" sz="15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61246"/>
            <a:ext cx="7162800" cy="4419600"/>
          </a:xfrm>
          <a:prstGeom prst="rect">
            <a:avLst/>
          </a:prstGeom>
        </p:spPr>
      </p:pic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1878106" y="6039440"/>
            <a:ext cx="5665694" cy="36136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1450" dirty="0"/>
              <a:t>a: © C. James Webb/Phototake; b: © NIBSC/SPL/Science Source</a:t>
            </a:r>
            <a:endParaRPr lang="en-GB" sz="1450" dirty="0"/>
          </a:p>
        </p:txBody>
      </p:sp>
    </p:spTree>
    <p:extLst>
      <p:ext uri="{BB962C8B-B14F-4D97-AF65-F5344CB8AC3E}">
        <p14:creationId xmlns:p14="http://schemas.microsoft.com/office/powerpoint/2010/main" val="4000054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87275" y="440043"/>
            <a:ext cx="2166275" cy="544697"/>
          </a:xfrm>
        </p:spPr>
        <p:txBody>
          <a:bodyPr/>
          <a:lstStyle/>
          <a:p>
            <a:r>
              <a:rPr lang="en-US" dirty="0"/>
              <a:t>Molluscs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1"/>
            <a:ext cx="7924800" cy="4343400"/>
          </a:xfrm>
        </p:spPr>
        <p:txBody>
          <a:bodyPr/>
          <a:lstStyle/>
          <a:p>
            <a:r>
              <a:rPr lang="en-US" altLang="en-US" dirty="0"/>
              <a:t>Coelomates with complete digestive tract</a:t>
            </a:r>
          </a:p>
          <a:p>
            <a:pPr>
              <a:spcAft>
                <a:spcPts val="1500"/>
              </a:spcAft>
            </a:pPr>
            <a:r>
              <a:rPr lang="en-US" altLang="en-US" dirty="0"/>
              <a:t>All molluscs have a body with at least three parts: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Visceral mass—internal organs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Foot—muscular portion used for locomotion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Mantle—envelopes but does not enclose visceral mass</a:t>
            </a:r>
          </a:p>
          <a:p>
            <a:pPr marL="511175" lvl="2">
              <a:spcAft>
                <a:spcPts val="1500"/>
              </a:spcAft>
            </a:pPr>
            <a:r>
              <a:rPr lang="en-US" altLang="en-US" dirty="0"/>
              <a:t>May secrete an exoskeleton called a shell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4"/>
          </p:nvPr>
        </p:nvSpPr>
        <p:spPr>
          <a:xfrm>
            <a:off x="449538" y="5907740"/>
            <a:ext cx="6843250" cy="6096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altLang="en-US" sz="3200" dirty="0"/>
              <a:t>Radula—tonguelike with many teeth</a:t>
            </a:r>
          </a:p>
        </p:txBody>
      </p:sp>
    </p:spTree>
    <p:extLst>
      <p:ext uri="{BB962C8B-B14F-4D97-AF65-F5344CB8AC3E}">
        <p14:creationId xmlns:p14="http://schemas.microsoft.com/office/powerpoint/2010/main" val="3836111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1063" y="382849"/>
            <a:ext cx="6798699" cy="659084"/>
          </a:xfrm>
        </p:spPr>
        <p:txBody>
          <a:bodyPr/>
          <a:lstStyle/>
          <a:p>
            <a:r>
              <a:rPr lang="en-US" dirty="0"/>
              <a:t>Three Classes of Molluscs, 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8226425" cy="2463262"/>
          </a:xfrm>
        </p:spPr>
        <p:txBody>
          <a:bodyPr/>
          <a:lstStyle/>
          <a:p>
            <a:pPr eaLnBrk="1" hangingPunct="1">
              <a:buSzPct val="100000"/>
              <a:defRPr/>
            </a:pPr>
            <a:r>
              <a:rPr lang="en-US" altLang="en-US" sz="2800" dirty="0"/>
              <a:t>Three classes of molluscs: gastropods, cephalopods, bivalves</a:t>
            </a:r>
          </a:p>
          <a:p>
            <a:pPr marL="342900" lvl="1" indent="-342900" eaLnBrk="1" hangingPunct="1"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Gastropods</a:t>
            </a:r>
          </a:p>
          <a:p>
            <a:pPr marL="577850" lvl="2" eaLnBrk="1" hangingPunct="1">
              <a:buSzPct val="100000"/>
              <a:buFont typeface="Arial" charset="0"/>
              <a:buChar char="•"/>
              <a:defRPr/>
            </a:pPr>
            <a:r>
              <a:rPr lang="en-US" altLang="en-US" sz="2000" dirty="0"/>
              <a:t>Nudibranchs, conchs, and snails</a:t>
            </a:r>
          </a:p>
          <a:p>
            <a:pPr marL="577850" lvl="2" eaLnBrk="1" hangingPunct="1">
              <a:buSzPct val="100000"/>
              <a:buFont typeface="Arial" charset="0"/>
              <a:buChar char="•"/>
              <a:defRPr/>
            </a:pPr>
            <a:r>
              <a:rPr lang="en-US" altLang="en-US" sz="2000" dirty="0"/>
              <a:t>Herbivores or carnivores</a:t>
            </a:r>
          </a:p>
          <a:p>
            <a:pPr marL="577850" lvl="2" eaLnBrk="1" hangingPunct="1">
              <a:buSzPct val="100000"/>
              <a:buFont typeface="Arial" charset="0"/>
              <a:buChar char="•"/>
              <a:defRPr/>
            </a:pPr>
            <a:r>
              <a:rPr lang="en-US" altLang="en-US" sz="2000" dirty="0"/>
              <a:t>Terrestrial snails use mantle as lung</a:t>
            </a:r>
          </a:p>
        </p:txBody>
      </p:sp>
      <p:pic>
        <p:nvPicPr>
          <p:cNvPr id="8" name="Picture 2" descr="Land snails and nudibranchs are gastropods"/>
          <p:cNvPicPr>
            <a:picLocks noChangeAspect="1" noChangeArrowheads="1"/>
          </p:cNvPicPr>
          <p:nvPr/>
        </p:nvPicPr>
        <p:blipFill rotWithShape="1">
          <a:blip r:embed="rId3" cstate="print"/>
          <a:srcRect t="4647" b="8699"/>
          <a:stretch/>
        </p:blipFill>
        <p:spPr bwMode="auto">
          <a:xfrm>
            <a:off x="2612232" y="3886200"/>
            <a:ext cx="3919536" cy="2379285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097647" y="6223477"/>
            <a:ext cx="2663075" cy="25352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 algn="ctr"/>
            <a:r>
              <a:rPr lang="en-US" sz="700" dirty="0"/>
              <a:t>(Land snail): © Ingram Publishing/Superstock RF; (Nudibranch): © Kenneth W. Fink/Bruce Coleman/Photoshot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3807570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1063" y="128588"/>
            <a:ext cx="6798699" cy="1167606"/>
          </a:xfrm>
        </p:spPr>
        <p:txBody>
          <a:bodyPr/>
          <a:lstStyle/>
          <a:p>
            <a:r>
              <a:rPr lang="en-US" dirty="0"/>
              <a:t>Three Classes of Molluscs, 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6425" cy="2895599"/>
          </a:xfrm>
        </p:spPr>
        <p:txBody>
          <a:bodyPr/>
          <a:lstStyle/>
          <a:p>
            <a:pPr marL="339725" lvl="1" indent="-339725" eaLnBrk="1" hangingPunct="1">
              <a:spcAft>
                <a:spcPts val="1500"/>
              </a:spcAft>
              <a:buClr>
                <a:srgbClr val="2B822B"/>
              </a:buClr>
              <a:buSzPct val="100000"/>
              <a:buNone/>
              <a:defRPr/>
            </a:pPr>
            <a:r>
              <a:rPr lang="en-US" altLang="en-US" sz="2400" dirty="0"/>
              <a:t>Cephalopods</a:t>
            </a:r>
          </a:p>
          <a:p>
            <a:pPr marL="339725" lvl="2" indent="-339725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944100" algn="l"/>
              </a:tabLst>
            </a:pPr>
            <a:r>
              <a:rPr lang="en-US" altLang="en-US" sz="2000" dirty="0"/>
              <a:t>Octopuses, squids, and nautiluses</a:t>
            </a:r>
          </a:p>
          <a:p>
            <a:pPr marL="339725" lvl="2" indent="-339725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944100" algn="l"/>
              </a:tabLst>
            </a:pPr>
            <a:r>
              <a:rPr lang="en-US" altLang="en-US" sz="2000" dirty="0"/>
              <a:t>Foot evolved into tentacles around head</a:t>
            </a:r>
          </a:p>
          <a:p>
            <a:pPr marL="339725" lvl="2" indent="-339725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944100" algn="l"/>
              </a:tabLst>
            </a:pPr>
            <a:r>
              <a:rPr lang="en-US" altLang="en-US" sz="2000" dirty="0"/>
              <a:t>Well-developed nervous system</a:t>
            </a:r>
          </a:p>
          <a:p>
            <a:pPr marL="339725" lvl="2" indent="-339725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944100" algn="l"/>
              </a:tabLst>
            </a:pPr>
            <a:r>
              <a:rPr lang="en-US" altLang="en-US" sz="2000" dirty="0"/>
              <a:t>Complex sensory organs</a:t>
            </a:r>
          </a:p>
          <a:p>
            <a:pPr marL="339725" lvl="2" indent="-339725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944100" algn="l"/>
              </a:tabLst>
            </a:pPr>
            <a:r>
              <a:rPr lang="en-US" altLang="en-US" sz="2000" dirty="0"/>
              <a:t>Large brain</a:t>
            </a:r>
          </a:p>
          <a:p>
            <a:pPr marL="339725" lvl="2" indent="-339725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  <a:tab pos="9944100" algn="l"/>
              </a:tabLst>
            </a:pPr>
            <a:r>
              <a:rPr lang="en-US" altLang="en-US" sz="2000" dirty="0"/>
              <a:t>Octopuses are highly intelligent</a:t>
            </a:r>
          </a:p>
        </p:txBody>
      </p:sp>
      <p:pic>
        <p:nvPicPr>
          <p:cNvPr id="6" name="Picture 5" descr="Octopuses and nautiluses are cephalopods">
            <a:extLst>
              <a:ext uri="{FF2B5EF4-FFF2-40B4-BE49-F238E27FC236}">
                <a16:creationId xmlns:a16="http://schemas.microsoft.com/office/drawing/2014/main" id="{8BBE2557-1B63-46BE-96C1-FA5B5C8C4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21" y="4328581"/>
            <a:ext cx="4216690" cy="185851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165099" y="6134021"/>
            <a:ext cx="3045872" cy="31281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 algn="ctr"/>
            <a:r>
              <a:rPr lang="en-US" dirty="0"/>
              <a:t>(Octopus): © Alex Kerstitch/Bruce Coleman/Photoshot; (Nautilus): © Douglas Faulknear/Science Source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54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28588"/>
            <a:ext cx="8964488" cy="2051670"/>
          </a:xfrm>
        </p:spPr>
        <p:txBody>
          <a:bodyPr/>
          <a:lstStyle/>
          <a:p>
            <a:r>
              <a:rPr lang="en-US" altLang="en-US" dirty="0"/>
              <a:t>Table 16.1 The Geological Timescale: Major Divisions of Geological Time and a Summary of Major Evolutionary Events, Cenozoic Era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63786" y="2663884"/>
            <a:ext cx="7241124" cy="366455"/>
          </a:xfrm>
        </p:spPr>
        <p:txBody>
          <a:bodyPr/>
          <a:lstStyle/>
          <a:p>
            <a:pPr marL="627063" indent="-627063"/>
            <a:r>
              <a:rPr lang="en-US" dirty="0"/>
              <a:t>Table 16.1 The Geological Timescale: Major Divisions of Geological Time and Some of the Major Evolutionary Events of Each Time Period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53273" y="3484319"/>
            <a:ext cx="510927" cy="218655"/>
          </a:xfrm>
        </p:spPr>
        <p:txBody>
          <a:bodyPr/>
          <a:lstStyle/>
          <a:p>
            <a:r>
              <a:rPr lang="en-US" sz="900" b="1" dirty="0"/>
              <a:t>Era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382880" y="3503148"/>
            <a:ext cx="648072" cy="198067"/>
          </a:xfrm>
        </p:spPr>
        <p:txBody>
          <a:bodyPr/>
          <a:lstStyle/>
          <a:p>
            <a:r>
              <a:rPr lang="en-US" sz="900" b="1" dirty="0"/>
              <a:t>Period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2225620" y="3489199"/>
            <a:ext cx="618746" cy="208426"/>
          </a:xfrm>
        </p:spPr>
        <p:txBody>
          <a:bodyPr/>
          <a:lstStyle/>
          <a:p>
            <a:r>
              <a:rPr lang="en-US" sz="900" b="1" dirty="0"/>
              <a:t>Epoch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2944772" y="3064097"/>
            <a:ext cx="701678" cy="631825"/>
          </a:xfrm>
        </p:spPr>
        <p:txBody>
          <a:bodyPr/>
          <a:lstStyle/>
          <a:p>
            <a:r>
              <a:rPr lang="en-US" sz="900" b="1" dirty="0"/>
              <a:t>Millions of Years Ago (MYA)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5"/>
          </p:nvPr>
        </p:nvSpPr>
        <p:spPr>
          <a:xfrm>
            <a:off x="3478582" y="3502484"/>
            <a:ext cx="786273" cy="221543"/>
          </a:xfrm>
        </p:spPr>
        <p:txBody>
          <a:bodyPr/>
          <a:lstStyle/>
          <a:p>
            <a:r>
              <a:rPr lang="en-US" sz="900" b="1" dirty="0"/>
              <a:t>Plant Life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6"/>
          </p:nvPr>
        </p:nvSpPr>
        <p:spPr>
          <a:xfrm>
            <a:off x="5222362" y="3505101"/>
            <a:ext cx="940635" cy="182960"/>
          </a:xfrm>
        </p:spPr>
        <p:txBody>
          <a:bodyPr/>
          <a:lstStyle/>
          <a:p>
            <a:r>
              <a:rPr lang="en-US" sz="900" b="1" dirty="0"/>
              <a:t>Animal Life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759059" y="3652396"/>
            <a:ext cx="733200" cy="214945"/>
          </a:xfrm>
        </p:spPr>
        <p:txBody>
          <a:bodyPr/>
          <a:lstStyle/>
          <a:p>
            <a:r>
              <a:rPr lang="en-US" sz="900" b="1" i="1" dirty="0"/>
              <a:t>Cenozoic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401110" y="3647481"/>
            <a:ext cx="780180" cy="194848"/>
          </a:xfrm>
        </p:spPr>
        <p:txBody>
          <a:bodyPr/>
          <a:lstStyle/>
          <a:p>
            <a:r>
              <a:rPr lang="en-US" sz="900" dirty="0"/>
              <a:t>Quaternary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2237364" y="3663493"/>
            <a:ext cx="673628" cy="246343"/>
          </a:xfrm>
        </p:spPr>
        <p:txBody>
          <a:bodyPr/>
          <a:lstStyle/>
          <a:p>
            <a:r>
              <a:rPr lang="en-US" sz="900" dirty="0"/>
              <a:t>Holocene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7"/>
          </p:nvPr>
        </p:nvSpPr>
        <p:spPr>
          <a:xfrm>
            <a:off x="2948770" y="3663188"/>
            <a:ext cx="662175" cy="218093"/>
          </a:xfrm>
        </p:spPr>
        <p:txBody>
          <a:bodyPr/>
          <a:lstStyle/>
          <a:p>
            <a:r>
              <a:rPr lang="en-US" sz="900" dirty="0"/>
              <a:t>current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3489560" y="3647346"/>
            <a:ext cx="1757061" cy="195873"/>
          </a:xfrm>
        </p:spPr>
        <p:txBody>
          <a:bodyPr/>
          <a:lstStyle/>
          <a:p>
            <a:r>
              <a:rPr lang="en-US" sz="900" dirty="0"/>
              <a:t>Humans influence plant life.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5232995" y="3652498"/>
            <a:ext cx="1433435" cy="228178"/>
          </a:xfrm>
        </p:spPr>
        <p:txBody>
          <a:bodyPr/>
          <a:lstStyle/>
          <a:p>
            <a:r>
              <a:rPr lang="en-US" sz="900" dirty="0"/>
              <a:t>Age of </a:t>
            </a:r>
            <a:r>
              <a:rPr lang="en-US" sz="900" i="1" dirty="0"/>
              <a:t>Homo sapiens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175" y="3296567"/>
            <a:ext cx="800100" cy="590550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sz="quarter" idx="31"/>
          </p:nvPr>
        </p:nvSpPr>
        <p:spPr>
          <a:xfrm>
            <a:off x="2235764" y="3887117"/>
            <a:ext cx="2957158" cy="206929"/>
          </a:xfrm>
        </p:spPr>
        <p:txBody>
          <a:bodyPr/>
          <a:lstStyle/>
          <a:p>
            <a:r>
              <a:rPr lang="en-US" sz="900" b="1" dirty="0"/>
              <a:t>Significant Extinction Event Underway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408967" y="4077677"/>
            <a:ext cx="843328" cy="234712"/>
          </a:xfrm>
        </p:spPr>
        <p:txBody>
          <a:bodyPr/>
          <a:lstStyle/>
          <a:p>
            <a:r>
              <a:rPr lang="en-US" sz="900" dirty="0"/>
              <a:t>Quaternary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2"/>
          </p:nvPr>
        </p:nvSpPr>
        <p:spPr>
          <a:xfrm>
            <a:off x="2241662" y="4068932"/>
            <a:ext cx="788478" cy="182960"/>
          </a:xfrm>
        </p:spPr>
        <p:txBody>
          <a:bodyPr/>
          <a:lstStyle/>
          <a:p>
            <a:r>
              <a:rPr lang="en-US" sz="900" dirty="0"/>
              <a:t>Pleistocene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38"/>
          </p:nvPr>
        </p:nvSpPr>
        <p:spPr>
          <a:xfrm>
            <a:off x="2949662" y="4075662"/>
            <a:ext cx="539898" cy="187662"/>
          </a:xfrm>
        </p:spPr>
        <p:txBody>
          <a:bodyPr/>
          <a:lstStyle/>
          <a:p>
            <a:r>
              <a:rPr lang="en-US" sz="900" dirty="0"/>
              <a:t>0.01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44"/>
          </p:nvPr>
        </p:nvSpPr>
        <p:spPr>
          <a:xfrm>
            <a:off x="3489215" y="4075151"/>
            <a:ext cx="2041171" cy="300700"/>
          </a:xfrm>
        </p:spPr>
        <p:txBody>
          <a:bodyPr/>
          <a:lstStyle/>
          <a:p>
            <a:r>
              <a:rPr lang="en-US" sz="900" dirty="0"/>
              <a:t>Herbaceous plants spread and diversify.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50"/>
          </p:nvPr>
        </p:nvSpPr>
        <p:spPr>
          <a:xfrm>
            <a:off x="5219304" y="4078720"/>
            <a:ext cx="1832086" cy="361266"/>
          </a:xfrm>
        </p:spPr>
        <p:txBody>
          <a:bodyPr/>
          <a:lstStyle/>
          <a:p>
            <a:r>
              <a:rPr lang="en-US" sz="900" dirty="0"/>
              <a:t>Presence of ice age mammals. Modern humans appear.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403824" y="4372074"/>
            <a:ext cx="668106" cy="209069"/>
          </a:xfrm>
        </p:spPr>
        <p:txBody>
          <a:bodyPr/>
          <a:lstStyle/>
          <a:p>
            <a:r>
              <a:rPr lang="en-US" sz="900" dirty="0"/>
              <a:t>Neogene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33"/>
          </p:nvPr>
        </p:nvSpPr>
        <p:spPr>
          <a:xfrm>
            <a:off x="2227693" y="4363192"/>
            <a:ext cx="693932" cy="212977"/>
          </a:xfrm>
        </p:spPr>
        <p:txBody>
          <a:bodyPr/>
          <a:lstStyle/>
          <a:p>
            <a:r>
              <a:rPr lang="en-US" sz="900" dirty="0"/>
              <a:t>Pliocene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39"/>
          </p:nvPr>
        </p:nvSpPr>
        <p:spPr>
          <a:xfrm>
            <a:off x="2944772" y="4359472"/>
            <a:ext cx="402950" cy="184794"/>
          </a:xfrm>
        </p:spPr>
        <p:txBody>
          <a:bodyPr/>
          <a:lstStyle/>
          <a:p>
            <a:r>
              <a:rPr lang="en-US" sz="900" dirty="0"/>
              <a:t>2.6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45"/>
          </p:nvPr>
        </p:nvSpPr>
        <p:spPr>
          <a:xfrm>
            <a:off x="3488361" y="4369927"/>
            <a:ext cx="1515687" cy="339175"/>
          </a:xfrm>
        </p:spPr>
        <p:txBody>
          <a:bodyPr/>
          <a:lstStyle/>
          <a:p>
            <a:r>
              <a:rPr lang="en-US" sz="900" dirty="0"/>
              <a:t>Herbaceous angiosperms flourish.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51"/>
          </p:nvPr>
        </p:nvSpPr>
        <p:spPr>
          <a:xfrm>
            <a:off x="5228498" y="4374935"/>
            <a:ext cx="1471843" cy="223217"/>
          </a:xfrm>
        </p:spPr>
        <p:txBody>
          <a:bodyPr/>
          <a:lstStyle/>
          <a:p>
            <a:r>
              <a:rPr lang="en-US" sz="900" dirty="0"/>
              <a:t>First hominids appear.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26" y="3883832"/>
            <a:ext cx="1304925" cy="790575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1387776" y="4653267"/>
            <a:ext cx="659546" cy="180327"/>
          </a:xfrm>
        </p:spPr>
        <p:txBody>
          <a:bodyPr/>
          <a:lstStyle/>
          <a:p>
            <a:r>
              <a:rPr lang="en-US" sz="900" dirty="0"/>
              <a:t>Neogene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4"/>
          </p:nvPr>
        </p:nvSpPr>
        <p:spPr>
          <a:xfrm>
            <a:off x="2227635" y="4655877"/>
            <a:ext cx="693932" cy="182960"/>
          </a:xfrm>
        </p:spPr>
        <p:txBody>
          <a:bodyPr/>
          <a:lstStyle/>
          <a:p>
            <a:r>
              <a:rPr lang="en-US" sz="900" dirty="0"/>
              <a:t>Miocene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40"/>
          </p:nvPr>
        </p:nvSpPr>
        <p:spPr>
          <a:xfrm>
            <a:off x="2948220" y="4653267"/>
            <a:ext cx="431490" cy="234127"/>
          </a:xfrm>
        </p:spPr>
        <p:txBody>
          <a:bodyPr/>
          <a:lstStyle/>
          <a:p>
            <a:r>
              <a:rPr lang="en-US" sz="900" dirty="0"/>
              <a:t>5.3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46"/>
          </p:nvPr>
        </p:nvSpPr>
        <p:spPr>
          <a:xfrm>
            <a:off x="3479472" y="4677329"/>
            <a:ext cx="1706604" cy="341224"/>
          </a:xfrm>
        </p:spPr>
        <p:txBody>
          <a:bodyPr/>
          <a:lstStyle/>
          <a:p>
            <a:r>
              <a:rPr lang="en-US" sz="900" dirty="0"/>
              <a:t>Grasslands spread as forests contract.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52"/>
          </p:nvPr>
        </p:nvSpPr>
        <p:spPr>
          <a:xfrm>
            <a:off x="5236169" y="4668249"/>
            <a:ext cx="1957800" cy="361169"/>
          </a:xfrm>
        </p:spPr>
        <p:txBody>
          <a:bodyPr/>
          <a:lstStyle/>
          <a:p>
            <a:r>
              <a:rPr lang="en-US" sz="900" dirty="0"/>
              <a:t>Apelike mammals and grazing mammals flourish; insects flourish.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776" y="4712953"/>
            <a:ext cx="971550" cy="304800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1398922" y="4949623"/>
            <a:ext cx="781473" cy="218964"/>
          </a:xfrm>
        </p:spPr>
        <p:txBody>
          <a:bodyPr/>
          <a:lstStyle/>
          <a:p>
            <a:r>
              <a:rPr lang="en-US" sz="900" dirty="0"/>
              <a:t>Neogene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35"/>
          </p:nvPr>
        </p:nvSpPr>
        <p:spPr>
          <a:xfrm>
            <a:off x="2235807" y="4959888"/>
            <a:ext cx="765877" cy="209251"/>
          </a:xfrm>
        </p:spPr>
        <p:txBody>
          <a:bodyPr/>
          <a:lstStyle/>
          <a:p>
            <a:r>
              <a:rPr lang="en-US" sz="900" dirty="0"/>
              <a:t>Oligocene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41"/>
          </p:nvPr>
        </p:nvSpPr>
        <p:spPr>
          <a:xfrm>
            <a:off x="2953299" y="4947742"/>
            <a:ext cx="484364" cy="185716"/>
          </a:xfrm>
        </p:spPr>
        <p:txBody>
          <a:bodyPr/>
          <a:lstStyle/>
          <a:p>
            <a:r>
              <a:rPr lang="en-US" sz="900" dirty="0"/>
              <a:t>23.0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47"/>
          </p:nvPr>
        </p:nvSpPr>
        <p:spPr>
          <a:xfrm>
            <a:off x="3484071" y="4959159"/>
            <a:ext cx="1644197" cy="494527"/>
          </a:xfrm>
        </p:spPr>
        <p:txBody>
          <a:bodyPr/>
          <a:lstStyle/>
          <a:p>
            <a:r>
              <a:rPr lang="en-US" sz="900" dirty="0"/>
              <a:t>Many modern families of flowering plants evolve; appearance of grasses.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53"/>
          </p:nvPr>
        </p:nvSpPr>
        <p:spPr>
          <a:xfrm>
            <a:off x="5230705" y="4955828"/>
            <a:ext cx="1512168" cy="465568"/>
          </a:xfrm>
        </p:spPr>
        <p:txBody>
          <a:bodyPr/>
          <a:lstStyle/>
          <a:p>
            <a:r>
              <a:rPr lang="en-US" sz="900" dirty="0"/>
              <a:t>Browsing mammals and monkeylike primates appear.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788" y="5032870"/>
            <a:ext cx="1447800" cy="409575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22"/>
          </p:nvPr>
        </p:nvSpPr>
        <p:spPr>
          <a:xfrm>
            <a:off x="1392229" y="5392342"/>
            <a:ext cx="773591" cy="182108"/>
          </a:xfrm>
        </p:spPr>
        <p:txBody>
          <a:bodyPr/>
          <a:lstStyle/>
          <a:p>
            <a:r>
              <a:rPr lang="en-US" sz="900" dirty="0"/>
              <a:t>Paleogene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36"/>
          </p:nvPr>
        </p:nvSpPr>
        <p:spPr>
          <a:xfrm>
            <a:off x="2230355" y="5395940"/>
            <a:ext cx="605503" cy="213937"/>
          </a:xfrm>
        </p:spPr>
        <p:txBody>
          <a:bodyPr/>
          <a:lstStyle/>
          <a:p>
            <a:r>
              <a:rPr lang="en-US" sz="900" dirty="0"/>
              <a:t>Eocene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42"/>
          </p:nvPr>
        </p:nvSpPr>
        <p:spPr>
          <a:xfrm>
            <a:off x="2951945" y="5385420"/>
            <a:ext cx="460204" cy="234618"/>
          </a:xfrm>
        </p:spPr>
        <p:txBody>
          <a:bodyPr/>
          <a:lstStyle/>
          <a:p>
            <a:r>
              <a:rPr lang="en-US" sz="900" dirty="0"/>
              <a:t>33.9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48"/>
          </p:nvPr>
        </p:nvSpPr>
        <p:spPr>
          <a:xfrm>
            <a:off x="3481276" y="5384201"/>
            <a:ext cx="1831946" cy="333761"/>
          </a:xfrm>
        </p:spPr>
        <p:txBody>
          <a:bodyPr/>
          <a:lstStyle/>
          <a:p>
            <a:r>
              <a:rPr lang="en-US" sz="900" dirty="0"/>
              <a:t>Subtropical forests with heavy rainfall thrive.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54"/>
          </p:nvPr>
        </p:nvSpPr>
        <p:spPr>
          <a:xfrm>
            <a:off x="5224611" y="5391404"/>
            <a:ext cx="1639912" cy="365919"/>
          </a:xfrm>
        </p:spPr>
        <p:txBody>
          <a:bodyPr/>
          <a:lstStyle/>
          <a:p>
            <a:r>
              <a:rPr lang="en-US" sz="900" dirty="0"/>
              <a:t>All modern orders of mammals are represented.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580" y="5445498"/>
            <a:ext cx="1428750" cy="304800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30"/>
          </p:nvPr>
        </p:nvSpPr>
        <p:spPr>
          <a:xfrm>
            <a:off x="1392503" y="5683853"/>
            <a:ext cx="751592" cy="201762"/>
          </a:xfrm>
        </p:spPr>
        <p:txBody>
          <a:bodyPr/>
          <a:lstStyle/>
          <a:p>
            <a:r>
              <a:rPr lang="en-US" sz="900" dirty="0"/>
              <a:t>Paleogene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7"/>
          </p:nvPr>
        </p:nvSpPr>
        <p:spPr>
          <a:xfrm>
            <a:off x="2225620" y="5677105"/>
            <a:ext cx="788478" cy="177508"/>
          </a:xfrm>
        </p:spPr>
        <p:txBody>
          <a:bodyPr/>
          <a:lstStyle/>
          <a:p>
            <a:r>
              <a:rPr lang="en-US" sz="900" dirty="0"/>
              <a:t>Paleocene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43"/>
          </p:nvPr>
        </p:nvSpPr>
        <p:spPr>
          <a:xfrm>
            <a:off x="2944772" y="5677810"/>
            <a:ext cx="443417" cy="177279"/>
          </a:xfrm>
        </p:spPr>
        <p:txBody>
          <a:bodyPr/>
          <a:lstStyle/>
          <a:p>
            <a:r>
              <a:rPr lang="en-US" sz="900" dirty="0"/>
              <a:t>55.8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49"/>
          </p:nvPr>
        </p:nvSpPr>
        <p:spPr>
          <a:xfrm>
            <a:off x="3485427" y="5683853"/>
            <a:ext cx="1499899" cy="365919"/>
          </a:xfrm>
        </p:spPr>
        <p:txBody>
          <a:bodyPr/>
          <a:lstStyle/>
          <a:p>
            <a:r>
              <a:rPr lang="en-US" sz="900" dirty="0"/>
              <a:t>Flowering plants continue to diversify.</a:t>
            </a:r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55"/>
          </p:nvPr>
        </p:nvSpPr>
        <p:spPr>
          <a:xfrm>
            <a:off x="5227184" y="5673872"/>
            <a:ext cx="1966785" cy="507093"/>
          </a:xfrm>
        </p:spPr>
        <p:txBody>
          <a:bodyPr/>
          <a:lstStyle/>
          <a:p>
            <a:r>
              <a:rPr lang="en-US" sz="900" dirty="0"/>
              <a:t>Ancestral primates, herbivores, carnivores, and insectivores appear.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6403" y="5736752"/>
            <a:ext cx="1457325" cy="390525"/>
          </a:xfrm>
          <a:prstGeom prst="rect">
            <a:avLst/>
          </a:prstGeom>
        </p:spPr>
      </p:pic>
      <p:sp>
        <p:nvSpPr>
          <p:cNvPr id="57" name="Text Placeholder 52"/>
          <p:cNvSpPr>
            <a:spLocks noGrp="1"/>
          </p:cNvSpPr>
          <p:nvPr>
            <p:ph type="body" sz="quarter" idx="56"/>
          </p:nvPr>
        </p:nvSpPr>
        <p:spPr>
          <a:xfrm>
            <a:off x="5656559" y="6247158"/>
            <a:ext cx="2087563" cy="211137"/>
          </a:xfrm>
        </p:spPr>
        <p:txBody>
          <a:bodyPr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>
                <a:hlinkClick r:id="rId9" action="ppaction://hlinksldjump"/>
              </a:rPr>
              <a:t>Jump to long description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71063" y="128588"/>
            <a:ext cx="6798699" cy="1167606"/>
          </a:xfrm>
        </p:spPr>
        <p:txBody>
          <a:bodyPr/>
          <a:lstStyle/>
          <a:p>
            <a:r>
              <a:rPr lang="en-US" dirty="0"/>
              <a:t>Three Classes of Molluscs, 3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1"/>
            <a:ext cx="8226425" cy="1676400"/>
          </a:xfrm>
        </p:spPr>
        <p:txBody>
          <a:bodyPr/>
          <a:lstStyle/>
          <a:p>
            <a:pPr marL="0" lvl="1" indent="0" eaLnBrk="1" hangingPunct="1">
              <a:spcAft>
                <a:spcPts val="1500"/>
              </a:spcAft>
              <a:buClr>
                <a:srgbClr val="2B822B"/>
              </a:buClr>
              <a:buSzPct val="100000"/>
              <a:buNone/>
              <a:defRPr/>
            </a:pPr>
            <a:r>
              <a:rPr lang="en-US" altLang="en-US" sz="2400" dirty="0"/>
              <a:t>Bivalves</a:t>
            </a:r>
          </a:p>
          <a:p>
            <a:pPr marL="457200" lvl="2" indent="-457200" eaLnBrk="1" hangingPunct="1">
              <a:buSzPct val="100000"/>
              <a:buFont typeface="Arial" charset="0"/>
              <a:buChar char="•"/>
              <a:defRPr/>
            </a:pPr>
            <a:r>
              <a:rPr lang="en-US" altLang="en-US" sz="2000" dirty="0"/>
              <a:t>Clams, oysters, scallops, and mussels</a:t>
            </a:r>
          </a:p>
          <a:p>
            <a:pPr marL="457200" lvl="2" indent="-457200" eaLnBrk="1" hangingPunct="1">
              <a:buSzPct val="100000"/>
              <a:buFont typeface="Arial" charset="0"/>
              <a:buChar char="•"/>
              <a:defRPr/>
            </a:pPr>
            <a:r>
              <a:rPr lang="en-US" altLang="en-US" sz="2000" dirty="0"/>
              <a:t>Two parts to the shell</a:t>
            </a:r>
          </a:p>
          <a:p>
            <a:pPr marL="457200" lvl="2" indent="-457200" eaLnBrk="1" hangingPunct="1">
              <a:buSzPct val="100000"/>
              <a:buFont typeface="Arial" charset="0"/>
              <a:buChar char="•"/>
              <a:defRPr/>
            </a:pPr>
            <a:r>
              <a:rPr lang="en-US" altLang="en-US" sz="2000" dirty="0"/>
              <a:t>Filter feeders</a:t>
            </a:r>
          </a:p>
        </p:txBody>
      </p:sp>
      <p:pic>
        <p:nvPicPr>
          <p:cNvPr id="9" name="Picture 2" descr="Scallops and mussels are bivalves"/>
          <p:cNvPicPr>
            <a:picLocks noChangeAspect="1" noChangeArrowheads="1"/>
          </p:cNvPicPr>
          <p:nvPr/>
        </p:nvPicPr>
        <p:blipFill rotWithShape="1">
          <a:blip r:embed="rId3" cstate="print"/>
          <a:srcRect t="7466" b="8318"/>
          <a:stretch/>
        </p:blipFill>
        <p:spPr bwMode="auto">
          <a:xfrm>
            <a:off x="457200" y="3276600"/>
            <a:ext cx="8229600" cy="2286000"/>
          </a:xfrm>
          <a:prstGeom prst="rect">
            <a:avLst/>
          </a:prstGeom>
          <a:noFill/>
        </p:spPr>
      </p:pic>
      <p:sp>
        <p:nvSpPr>
          <p:cNvPr id="8" name="Content Placeholder 6"/>
          <p:cNvSpPr>
            <a:spLocks noGrp="1"/>
          </p:cNvSpPr>
          <p:nvPr>
            <p:ph sz="quarter" idx="11"/>
          </p:nvPr>
        </p:nvSpPr>
        <p:spPr>
          <a:xfrm>
            <a:off x="1286435" y="5521184"/>
            <a:ext cx="6858000" cy="25657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1200" dirty="0"/>
              <a:t>(Scallop): © ANT Photo Library/Science Source; (Mussels): © Michael Lustbader/Science Source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56188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84591" y="440043"/>
            <a:ext cx="3171643" cy="544697"/>
          </a:xfrm>
        </p:spPr>
        <p:txBody>
          <a:bodyPr/>
          <a:lstStyle/>
          <a:p>
            <a:r>
              <a:rPr lang="en-US" dirty="0"/>
              <a:t>Annelids, 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246095"/>
            <a:ext cx="7620000" cy="5029199"/>
          </a:xfrm>
        </p:spPr>
        <p:txBody>
          <a:bodyPr/>
          <a:lstStyle/>
          <a:p>
            <a:pPr marL="339725" indent="-339725"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Annelids: segmented worms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Segmented—can be seen externally in rings encircling body of earthworm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Septa divide fluid-filled coelom</a:t>
            </a:r>
          </a:p>
          <a:p>
            <a:pPr marL="457200" lvl="2" eaLnBrk="1" hangingPunct="1">
              <a:spcBef>
                <a:spcPts val="5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Used as hydrostatic skeleton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Complete digestive tract with specialized parts</a:t>
            </a:r>
          </a:p>
          <a:p>
            <a:pPr marL="457200" lvl="2" eaLnBrk="1" hangingPunct="1">
              <a:spcBef>
                <a:spcPts val="5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Pharynx, esophagus, crop, gizzard, intestine, and accessory glands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Extensive closed circulatory system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Nervous system has brain and ventral nerve cord</a:t>
            </a:r>
          </a:p>
          <a:p>
            <a:pPr marL="457200" lvl="2" eaLnBrk="1" hangingPunct="1">
              <a:spcBef>
                <a:spcPts val="5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Ganglia in each segment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Nephridia in excretory system</a:t>
            </a:r>
          </a:p>
          <a:p>
            <a:pPr marL="457200" lvl="2" eaLnBrk="1" hangingPunct="1">
              <a:spcBef>
                <a:spcPts val="5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Nephridium collects waste and excretes it through opening in body wall</a:t>
            </a:r>
          </a:p>
        </p:txBody>
      </p:sp>
    </p:spTree>
    <p:extLst>
      <p:ext uri="{BB962C8B-B14F-4D97-AF65-F5344CB8AC3E}">
        <p14:creationId xmlns:p14="http://schemas.microsoft.com/office/powerpoint/2010/main" val="487852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40043"/>
            <a:ext cx="8226425" cy="544697"/>
          </a:xfrm>
        </p:spPr>
        <p:txBody>
          <a:bodyPr/>
          <a:lstStyle/>
          <a:p>
            <a:r>
              <a:rPr lang="en-US" altLang="en-US" dirty="0"/>
              <a:t>Figure 19.14a Earthworm Anatomy</a:t>
            </a:r>
            <a:endParaRPr lang="en-US" dirty="0"/>
          </a:p>
        </p:txBody>
      </p:sp>
      <p:pic>
        <p:nvPicPr>
          <p:cNvPr id="6" name="Picture 2" descr="Earthworms have an internal anatomy that supports survival of a scavenger in a damp environment."/>
          <p:cNvPicPr>
            <a:picLocks noChangeAspect="1" noChangeArrowheads="1"/>
          </p:cNvPicPr>
          <p:nvPr/>
        </p:nvPicPr>
        <p:blipFill rotWithShape="1">
          <a:blip r:embed="rId3" cstate="print"/>
          <a:srcRect t="3768"/>
          <a:stretch/>
        </p:blipFill>
        <p:spPr bwMode="auto">
          <a:xfrm>
            <a:off x="976313" y="1250575"/>
            <a:ext cx="7191374" cy="5010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947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19.14b Earthworm Anatomy</a:t>
            </a:r>
            <a:endParaRPr lang="en-US" dirty="0"/>
          </a:p>
        </p:txBody>
      </p:sp>
      <p:pic>
        <p:nvPicPr>
          <p:cNvPr id="6" name="Picture 2" descr="Cross section of an earthworm reveals anatomical detail"/>
          <p:cNvPicPr>
            <a:picLocks noChangeAspect="1" noChangeArrowheads="1"/>
          </p:cNvPicPr>
          <p:nvPr/>
        </p:nvPicPr>
        <p:blipFill rotWithShape="1">
          <a:blip r:embed="rId3" cstate="print"/>
          <a:srcRect t="4726"/>
          <a:stretch/>
        </p:blipFill>
        <p:spPr bwMode="auto">
          <a:xfrm>
            <a:off x="685800" y="1627094"/>
            <a:ext cx="7772400" cy="4470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9670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48611" y="440043"/>
            <a:ext cx="4643603" cy="544697"/>
          </a:xfrm>
        </p:spPr>
        <p:txBody>
          <a:bodyPr/>
          <a:lstStyle/>
          <a:p>
            <a:r>
              <a:rPr lang="en-US" dirty="0"/>
              <a:t>Annelids, 2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half" idx="1"/>
          </p:nvPr>
        </p:nvSpPr>
        <p:spPr>
          <a:xfrm>
            <a:off x="457201" y="1600199"/>
            <a:ext cx="3505199" cy="4724401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1500"/>
              </a:spcAft>
              <a:buSzPct val="100000"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Annelids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Polychaetes</a:t>
            </a:r>
          </a:p>
          <a:p>
            <a:pPr marL="496888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Have many setae per segment</a:t>
            </a:r>
          </a:p>
          <a:p>
            <a:pPr marL="496888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The clam worm is a predator</a:t>
            </a:r>
          </a:p>
          <a:p>
            <a:pPr marL="496888" lvl="2" eaLnBrk="1" hangingPunct="1">
              <a:spcBef>
                <a:spcPts val="6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Others are sedentary tube worms that are filter feeders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Oligochaeates</a:t>
            </a:r>
          </a:p>
          <a:p>
            <a:pPr marL="57785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Few setae per segment</a:t>
            </a:r>
          </a:p>
          <a:p>
            <a:pPr marL="57785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Earthworms</a:t>
            </a:r>
          </a:p>
          <a:p>
            <a:pPr marL="57785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Scavengers in soil</a:t>
            </a:r>
          </a:p>
        </p:txBody>
      </p:sp>
      <p:pic>
        <p:nvPicPr>
          <p:cNvPr id="8" name="Picture 2" descr="Annelids include clam worms and the Christmas tree worm."/>
          <p:cNvPicPr>
            <a:picLocks noChangeAspect="1" noChangeArrowheads="1"/>
          </p:cNvPicPr>
          <p:nvPr/>
        </p:nvPicPr>
        <p:blipFill rotWithShape="1">
          <a:blip r:embed="rId3" cstate="print"/>
          <a:srcRect t="2539" b="3101"/>
          <a:stretch/>
        </p:blipFill>
        <p:spPr bwMode="auto">
          <a:xfrm>
            <a:off x="4724400" y="1371601"/>
            <a:ext cx="3797300" cy="4601688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5244789" y="5932968"/>
            <a:ext cx="2895600" cy="170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dirty="0"/>
              <a:t>a: © Heather Angel/Natural Visions; b: © Diane R. Nelson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573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6431" y="412808"/>
            <a:ext cx="5107963" cy="599167"/>
          </a:xfrm>
        </p:spPr>
        <p:txBody>
          <a:bodyPr/>
          <a:lstStyle/>
          <a:p>
            <a:r>
              <a:rPr lang="en-US" dirty="0"/>
              <a:t>Annelids, 3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3447289" cy="396240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1500"/>
              </a:spcAft>
              <a:buSzPct val="100000"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Annelids, concluded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Leeches</a:t>
            </a:r>
          </a:p>
          <a:p>
            <a:pPr marL="511175" lvl="2" indent="-342900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No setae </a:t>
            </a:r>
          </a:p>
          <a:p>
            <a:pPr marL="511175" lvl="2" indent="-342900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Most freshwater, but some marine or terrestrial</a:t>
            </a:r>
          </a:p>
          <a:p>
            <a:pPr marL="511175" lvl="2" indent="-342900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Some free-living but most are fluid feeders</a:t>
            </a:r>
          </a:p>
          <a:p>
            <a:pPr marL="511175" lvl="2" indent="-342900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Hirudin is a powerful anticoagulant.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5171552" y="4401366"/>
            <a:ext cx="1778794" cy="268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71450" lvl="0" indent="-171450">
              <a:buFont typeface="+mj-lt"/>
              <a:buAutoNum type="alphaLcPeriod" startAt="3"/>
            </a:pPr>
            <a:r>
              <a:rPr lang="en-US" sz="1300" dirty="0"/>
              <a:t>Medicinal leech</a:t>
            </a:r>
            <a:endParaRPr lang="en-GB" sz="1300" dirty="0"/>
          </a:p>
        </p:txBody>
      </p:sp>
      <p:pic>
        <p:nvPicPr>
          <p:cNvPr id="8" name="Picture 2" descr="Leeches are annelids that can be used medicinally to remove blood from tissues after surgery.">
            <a:extLst>
              <a:ext uri="{FF2B5EF4-FFF2-40B4-BE49-F238E27FC236}">
                <a16:creationId xmlns:a16="http://schemas.microsoft.com/office/drawing/2014/main" id="{8C992D79-B65F-48DE-8AA6-D353EA115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4662" b="10158"/>
          <a:stretch/>
        </p:blipFill>
        <p:spPr bwMode="auto">
          <a:xfrm>
            <a:off x="4419600" y="1943100"/>
            <a:ext cx="4519612" cy="25146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5321808" y="4572000"/>
            <a:ext cx="2895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950" dirty="0"/>
              <a:t>c: © St. Bartholomews Hospital/Science Source</a:t>
            </a:r>
            <a:endParaRPr lang="en-GB" sz="950" dirty="0"/>
          </a:p>
        </p:txBody>
      </p:sp>
    </p:spTree>
    <p:extLst>
      <p:ext uri="{BB962C8B-B14F-4D97-AF65-F5344CB8AC3E}">
        <p14:creationId xmlns:p14="http://schemas.microsoft.com/office/powerpoint/2010/main" val="727946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19.4: Roundworms and Arthropods: The Ecdysozoans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53671"/>
            <a:ext cx="8226425" cy="5105399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000"/>
              </a:spcAft>
              <a:buSzPct val="100000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sz="2800" dirty="0"/>
              <a:t>Roundworms: Pseudocoelomates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sz="2400" dirty="0"/>
              <a:t>Body cavity—pseudocoelom</a:t>
            </a:r>
          </a:p>
          <a:p>
            <a:pPr marL="690563" lvl="2" indent="-377825" eaLnBrk="1" hangingPunct="1">
              <a:spcBef>
                <a:spcPts val="600"/>
              </a:spcBef>
              <a:spcAft>
                <a:spcPts val="1000"/>
              </a:spcAft>
              <a:buSzPct val="100000"/>
              <a:buFont typeface="Arial" charset="0"/>
              <a:buChar char="•"/>
              <a:tabLst>
                <a:tab pos="987425" algn="l"/>
                <a:tab pos="1316038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dirty="0"/>
              <a:t>Incompletely lined with mesoderm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sz="2400" dirty="0"/>
              <a:t>Complete digestive tract</a:t>
            </a:r>
          </a:p>
          <a:p>
            <a:pPr marL="722313" lvl="2" indent="-377825" eaLnBrk="1" hangingPunct="1">
              <a:spcBef>
                <a:spcPts val="6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987425" algn="l"/>
                <a:tab pos="1444625" algn="l"/>
                <a:tab pos="1901825" algn="l"/>
                <a:tab pos="2359025" algn="l"/>
                <a:tab pos="2816225" algn="l"/>
                <a:tab pos="3271838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dirty="0"/>
              <a:t>Both mouth and anus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sz="2400" dirty="0"/>
              <a:t>Nonsegmented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sz="2400" dirty="0"/>
              <a:t>Occur almost everywhere—sea, fresh water, and soil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sz="2400" dirty="0"/>
              <a:t>Free-living or parasitic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sz="2400" dirty="0"/>
              <a:t>Examples—</a:t>
            </a:r>
            <a:r>
              <a:rPr lang="en-US" altLang="en-US" sz="2400" i="1" dirty="0"/>
              <a:t>Ascaris </a:t>
            </a:r>
            <a:r>
              <a:rPr lang="en-US" altLang="en-US" sz="2400" dirty="0"/>
              <a:t>(intestinal), </a:t>
            </a:r>
            <a:r>
              <a:rPr lang="en-US" altLang="en-US" sz="2400" i="1" dirty="0"/>
              <a:t>Trichinosis</a:t>
            </a:r>
            <a:r>
              <a:rPr lang="en-US" altLang="en-US" sz="2400" dirty="0"/>
              <a:t> (skeletal muscle), </a:t>
            </a:r>
            <a:r>
              <a:rPr lang="en-US" altLang="en-US" sz="2400" i="1" dirty="0"/>
              <a:t>Elephantiasis</a:t>
            </a:r>
            <a:r>
              <a:rPr lang="en-US" altLang="en-US" sz="2400" dirty="0"/>
              <a:t> (lymphatic vessels), pinworms, and hookworms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86916"/>
            <a:ext cx="2882016" cy="28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3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8756" y="487310"/>
            <a:ext cx="2883312" cy="450163"/>
          </a:xfrm>
        </p:spPr>
        <p:txBody>
          <a:bodyPr/>
          <a:lstStyle/>
          <a:p>
            <a:r>
              <a:rPr lang="en-US" dirty="0"/>
              <a:t>Arthropods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44391"/>
            <a:ext cx="8226425" cy="1618128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altLang="en-US" sz="2800" dirty="0"/>
              <a:t>Extremely diverse—over one million species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As many as 30 million may exist</a:t>
            </a:r>
          </a:p>
          <a:p>
            <a:pPr marL="285750" lvl="1"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Most are insects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5"/>
          </p:nvPr>
        </p:nvSpPr>
        <p:spPr>
          <a:xfrm>
            <a:off x="458506" y="2814258"/>
            <a:ext cx="8004175" cy="373894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>
              <a:spcAft>
                <a:spcPts val="1500"/>
              </a:spcAft>
            </a:pPr>
            <a:r>
              <a:rPr lang="en-US" altLang="en-US" sz="2800" dirty="0"/>
              <a:t>Success due to six characteristics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Jointed appendages—various modifications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Exoskeleton—made of chitin, must be molted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Segmentation—repeating body units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Well-developed nervous system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Variety of respiratory organs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Metamorphosis</a:t>
            </a:r>
          </a:p>
          <a:p>
            <a:pPr marL="457200" lvl="2"/>
            <a:r>
              <a:rPr lang="en-US" altLang="en-US" sz="2200" dirty="0"/>
              <a:t>Larvae and adult may have different lifestyle</a:t>
            </a:r>
          </a:p>
        </p:txBody>
      </p:sp>
    </p:spTree>
    <p:extLst>
      <p:ext uri="{BB962C8B-B14F-4D97-AF65-F5344CB8AC3E}">
        <p14:creationId xmlns:p14="http://schemas.microsoft.com/office/powerpoint/2010/main" val="2592730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1063" y="128588"/>
            <a:ext cx="6798699" cy="1167606"/>
          </a:xfrm>
        </p:spPr>
        <p:txBody>
          <a:bodyPr/>
          <a:lstStyle/>
          <a:p>
            <a:r>
              <a:rPr lang="en-US" altLang="en-US" dirty="0"/>
              <a:t>Figure 19.17 Body Plan of an Arthropod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375"/>
          <a:stretch/>
        </p:blipFill>
        <p:spPr bwMode="auto">
          <a:xfrm>
            <a:off x="852488" y="1537398"/>
            <a:ext cx="7439024" cy="4654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1569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128" y="128588"/>
            <a:ext cx="7478568" cy="1167606"/>
          </a:xfrm>
        </p:spPr>
        <p:txBody>
          <a:bodyPr/>
          <a:lstStyle/>
          <a:p>
            <a:r>
              <a:rPr lang="en-US" altLang="en-US" dirty="0"/>
              <a:t>Figure 19.18 Monarch Butterfly Metamorphosis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664" b="2204"/>
          <a:stretch/>
        </p:blipFill>
        <p:spPr bwMode="auto">
          <a:xfrm>
            <a:off x="2652713" y="1398253"/>
            <a:ext cx="3838574" cy="4926347"/>
          </a:xfrm>
          <a:prstGeom prst="rect">
            <a:avLst/>
          </a:prstGeom>
          <a:noFill/>
        </p:spPr>
      </p:pic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245039" y="6267657"/>
            <a:ext cx="3067572" cy="192158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600" dirty="0"/>
              <a:t>(a, c-e): © Creatas/Punchstock RF; b: © PBNJ Productions/Getty RF</a:t>
            </a:r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12801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06483"/>
            <a:ext cx="8715404" cy="2302855"/>
          </a:xfrm>
        </p:spPr>
        <p:txBody>
          <a:bodyPr/>
          <a:lstStyle/>
          <a:p>
            <a:r>
              <a:rPr lang="en-US" altLang="en-US" sz="3600" dirty="0"/>
              <a:t>Table 16.1 The Geological Timescale: Major Divisions of Geological Time and a Summary of Major Evolutionary Events, Mesozoic Era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631" y="2885201"/>
            <a:ext cx="8031539" cy="418053"/>
          </a:xfrm>
        </p:spPr>
        <p:txBody>
          <a:bodyPr/>
          <a:lstStyle/>
          <a:p>
            <a:pPr marL="690563" indent="-690563"/>
            <a:r>
              <a:rPr lang="en-US" sz="1100" dirty="0"/>
              <a:t>Table 16.1 The Geological Timescale: Major Divisions of Geological Time and Some of the Major Evolutionary Events of Each Time Period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7596" y="3757190"/>
            <a:ext cx="576188" cy="267468"/>
          </a:xfrm>
        </p:spPr>
        <p:txBody>
          <a:bodyPr/>
          <a:lstStyle/>
          <a:p>
            <a:r>
              <a:rPr lang="en-US" b="1" dirty="0"/>
              <a:t>Era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149962" y="3760565"/>
            <a:ext cx="599227" cy="222313"/>
          </a:xfrm>
        </p:spPr>
        <p:txBody>
          <a:bodyPr/>
          <a:lstStyle/>
          <a:p>
            <a:r>
              <a:rPr lang="en-US" b="1" dirty="0"/>
              <a:t>Period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054812" y="3762719"/>
            <a:ext cx="716070" cy="242067"/>
          </a:xfrm>
        </p:spPr>
        <p:txBody>
          <a:bodyPr/>
          <a:lstStyle/>
          <a:p>
            <a:r>
              <a:rPr lang="en-US" b="1" dirty="0"/>
              <a:t>Epoch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2841143" y="3293148"/>
            <a:ext cx="704734" cy="623506"/>
          </a:xfrm>
        </p:spPr>
        <p:txBody>
          <a:bodyPr/>
          <a:lstStyle/>
          <a:p>
            <a:r>
              <a:rPr lang="en-US" b="1" dirty="0"/>
              <a:t>Millions of Years Ago (MYA)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3402285" y="3760931"/>
            <a:ext cx="864096" cy="239107"/>
          </a:xfrm>
        </p:spPr>
        <p:txBody>
          <a:bodyPr/>
          <a:lstStyle/>
          <a:p>
            <a:r>
              <a:rPr lang="en-US" b="1" dirty="0"/>
              <a:t>Plant Life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2"/>
          </p:nvPr>
        </p:nvSpPr>
        <p:spPr>
          <a:xfrm>
            <a:off x="5292079" y="3769779"/>
            <a:ext cx="954115" cy="208344"/>
          </a:xfrm>
        </p:spPr>
        <p:txBody>
          <a:bodyPr/>
          <a:lstStyle/>
          <a:p>
            <a:r>
              <a:rPr lang="en-US" b="1" dirty="0"/>
              <a:t>Animal Life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349" y="3508484"/>
            <a:ext cx="914400" cy="428625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2063270" y="3978758"/>
            <a:ext cx="3720635" cy="210620"/>
          </a:xfrm>
        </p:spPr>
        <p:txBody>
          <a:bodyPr/>
          <a:lstStyle/>
          <a:p>
            <a:r>
              <a:rPr lang="en-US" dirty="0"/>
              <a:t>Mass Extinction: </a:t>
            </a:r>
            <a:r>
              <a:rPr lang="en-US" b="1" dirty="0"/>
              <a:t>50% of all species, dinosaurs and most reptiles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0581" y="4204727"/>
            <a:ext cx="736838" cy="216617"/>
          </a:xfrm>
        </p:spPr>
        <p:txBody>
          <a:bodyPr/>
          <a:lstStyle/>
          <a:p>
            <a:r>
              <a:rPr lang="en-US" b="1" i="1" dirty="0"/>
              <a:t>Mesozoic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156418" y="4185677"/>
            <a:ext cx="936228" cy="188106"/>
          </a:xfrm>
        </p:spPr>
        <p:txBody>
          <a:bodyPr/>
          <a:lstStyle/>
          <a:p>
            <a:r>
              <a:rPr lang="en-US" dirty="0"/>
              <a:t>Cretaceous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2827592" y="4182587"/>
            <a:ext cx="521943" cy="218349"/>
          </a:xfrm>
        </p:spPr>
        <p:txBody>
          <a:bodyPr/>
          <a:lstStyle/>
          <a:p>
            <a:r>
              <a:rPr lang="en-US" dirty="0"/>
              <a:t>65.5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5"/>
          </p:nvPr>
        </p:nvSpPr>
        <p:spPr>
          <a:xfrm>
            <a:off x="3403387" y="4197024"/>
            <a:ext cx="1580385" cy="346392"/>
          </a:xfrm>
        </p:spPr>
        <p:txBody>
          <a:bodyPr/>
          <a:lstStyle/>
          <a:p>
            <a:r>
              <a:rPr lang="en-US" dirty="0"/>
              <a:t>Flowering plants spread; conifers persist.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5284147" y="4187144"/>
            <a:ext cx="1856800" cy="359668"/>
          </a:xfrm>
        </p:spPr>
        <p:txBody>
          <a:bodyPr/>
          <a:lstStyle/>
          <a:p>
            <a:r>
              <a:rPr lang="en-US" dirty="0"/>
              <a:t>Placental mammals appear; modern insect groups appear.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164393" y="4513138"/>
            <a:ext cx="732236" cy="199974"/>
          </a:xfrm>
        </p:spPr>
        <p:txBody>
          <a:bodyPr/>
          <a:lstStyle/>
          <a:p>
            <a:r>
              <a:rPr lang="en-US" dirty="0"/>
              <a:t>Jurassic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6"/>
          </p:nvPr>
        </p:nvSpPr>
        <p:spPr>
          <a:xfrm>
            <a:off x="2825330" y="4511406"/>
            <a:ext cx="577414" cy="242110"/>
          </a:xfrm>
        </p:spPr>
        <p:txBody>
          <a:bodyPr/>
          <a:lstStyle/>
          <a:p>
            <a:r>
              <a:rPr lang="en-US" dirty="0"/>
              <a:t>145.5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7"/>
          </p:nvPr>
        </p:nvSpPr>
        <p:spPr>
          <a:xfrm>
            <a:off x="3415986" y="4507268"/>
            <a:ext cx="1560906" cy="255700"/>
          </a:xfrm>
        </p:spPr>
        <p:txBody>
          <a:bodyPr/>
          <a:lstStyle/>
          <a:p>
            <a:r>
              <a:rPr lang="en-US" dirty="0"/>
              <a:t>Flowering plants appear.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5292101" y="4514944"/>
            <a:ext cx="1206474" cy="359668"/>
          </a:xfrm>
        </p:spPr>
        <p:txBody>
          <a:bodyPr/>
          <a:lstStyle/>
          <a:p>
            <a:r>
              <a:rPr lang="en-US" dirty="0"/>
              <a:t>Dinosaurs flourish; birds appear.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1" y="4083270"/>
            <a:ext cx="1704975" cy="847725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30"/>
          </p:nvPr>
        </p:nvSpPr>
        <p:spPr>
          <a:xfrm>
            <a:off x="2056733" y="4841496"/>
            <a:ext cx="3816424" cy="243377"/>
          </a:xfrm>
        </p:spPr>
        <p:txBody>
          <a:bodyPr/>
          <a:lstStyle/>
          <a:p>
            <a:r>
              <a:rPr lang="en-US" dirty="0"/>
              <a:t>Mass Extinction: </a:t>
            </a:r>
            <a:r>
              <a:rPr lang="en-US" b="1" dirty="0"/>
              <a:t>48% of all species, including corals and ferns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163941" y="5077657"/>
            <a:ext cx="588220" cy="215652"/>
          </a:xfrm>
        </p:spPr>
        <p:txBody>
          <a:bodyPr/>
          <a:lstStyle/>
          <a:p>
            <a:r>
              <a:rPr lang="en-US" dirty="0"/>
              <a:t>Triassic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1"/>
          </p:nvPr>
        </p:nvSpPr>
        <p:spPr>
          <a:xfrm>
            <a:off x="2823665" y="5079185"/>
            <a:ext cx="576126" cy="219754"/>
          </a:xfrm>
        </p:spPr>
        <p:txBody>
          <a:bodyPr/>
          <a:lstStyle/>
          <a:p>
            <a:r>
              <a:rPr lang="en-US" dirty="0"/>
              <a:t>199.6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2"/>
          </p:nvPr>
        </p:nvSpPr>
        <p:spPr>
          <a:xfrm>
            <a:off x="3405178" y="5075084"/>
            <a:ext cx="1544421" cy="359668"/>
          </a:xfrm>
        </p:spPr>
        <p:txBody>
          <a:bodyPr/>
          <a:lstStyle/>
          <a:p>
            <a:r>
              <a:rPr lang="en-US" dirty="0"/>
              <a:t>Forests of conifers and cycads dominate.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33"/>
          </p:nvPr>
        </p:nvSpPr>
        <p:spPr>
          <a:xfrm>
            <a:off x="5292079" y="5073478"/>
            <a:ext cx="1505349" cy="65148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First mammals appear;</a:t>
            </a:r>
          </a:p>
          <a:p>
            <a:pPr>
              <a:spcBef>
                <a:spcPts val="0"/>
              </a:spcBef>
            </a:pPr>
            <a:r>
              <a:rPr lang="en-US" dirty="0"/>
              <a:t>first dinosaurs appear;</a:t>
            </a:r>
          </a:p>
          <a:p>
            <a:pPr>
              <a:spcBef>
                <a:spcPts val="0"/>
              </a:spcBef>
            </a:pPr>
            <a:r>
              <a:rPr lang="en-US" dirty="0"/>
              <a:t>corals and molluscs dominate seas.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775" y="5100042"/>
            <a:ext cx="1943100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64802"/>
            <a:ext cx="8226425" cy="495179"/>
          </a:xfrm>
        </p:spPr>
        <p:txBody>
          <a:bodyPr/>
          <a:lstStyle/>
          <a:p>
            <a:r>
              <a:rPr lang="en-US" altLang="en-US" dirty="0"/>
              <a:t>Figure 19.19 Crustacean Diversity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18565" y="3498613"/>
            <a:ext cx="7839636" cy="2902187"/>
          </a:xfrm>
        </p:spPr>
        <p:txBody>
          <a:bodyPr/>
          <a:lstStyle/>
          <a:p>
            <a:pPr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800" dirty="0"/>
              <a:t>Arthropods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Crustaceans—barnacles, shrimp, lobsters, crabs, crayfish, and pillbugs</a:t>
            </a:r>
          </a:p>
          <a:p>
            <a:pPr marL="561975" lvl="2" eaLnBrk="1" hangingPunct="1">
              <a:spcBef>
                <a:spcPts val="5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Head bears pair of compound eyes and five pairs of appendages</a:t>
            </a:r>
          </a:p>
          <a:p>
            <a:pPr marL="561975" lvl="2" eaLnBrk="1" hangingPunct="1">
              <a:spcBef>
                <a:spcPts val="5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Head and thorax fused into cephalothorax</a:t>
            </a:r>
          </a:p>
          <a:p>
            <a:pPr marL="561975" lvl="2" eaLnBrk="1" hangingPunct="1">
              <a:spcBef>
                <a:spcPts val="5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Gills above walking legs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112" b="3998"/>
          <a:stretch/>
        </p:blipFill>
        <p:spPr bwMode="auto">
          <a:xfrm>
            <a:off x="1803400" y="1230923"/>
            <a:ext cx="5537200" cy="2078892"/>
          </a:xfrm>
          <a:prstGeom prst="rect">
            <a:avLst/>
          </a:prstGeom>
          <a:noFill/>
        </p:spPr>
      </p:pic>
      <p:sp>
        <p:nvSpPr>
          <p:cNvPr id="9" name="Content Placeholder 6"/>
          <p:cNvSpPr>
            <a:spLocks noGrp="1"/>
          </p:cNvSpPr>
          <p:nvPr>
            <p:ph sz="quarter" idx="11"/>
          </p:nvPr>
        </p:nvSpPr>
        <p:spPr>
          <a:xfrm>
            <a:off x="1803400" y="3242057"/>
            <a:ext cx="5740400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650" dirty="0"/>
              <a:t>a</a:t>
            </a:r>
            <a:r>
              <a:rPr lang="en-US" sz="650" dirty="0">
                <a:sym typeface="Wingdings" panose="05000000000000000000" pitchFamily="2" charset="2"/>
              </a:rPr>
              <a:t>:© Melba Photo Agency/Punchstock RF; b: © Ales Veluscek/Getty RF; c: © Sandy Franz/Getty RF; d: © L. Newman &amp; A. Flowers/Science Source</a:t>
            </a:r>
            <a:endParaRPr lang="en-GB" sz="650" dirty="0"/>
          </a:p>
        </p:txBody>
      </p:sp>
    </p:spTree>
    <p:extLst>
      <p:ext uri="{BB962C8B-B14F-4D97-AF65-F5344CB8AC3E}">
        <p14:creationId xmlns:p14="http://schemas.microsoft.com/office/powerpoint/2010/main" val="2718395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61033" y="440043"/>
            <a:ext cx="5618759" cy="544697"/>
          </a:xfrm>
        </p:spPr>
        <p:txBody>
          <a:bodyPr/>
          <a:lstStyle/>
          <a:p>
            <a:r>
              <a:rPr lang="en-US" dirty="0"/>
              <a:t>Types of Arthropods, 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1" y="1228165"/>
            <a:ext cx="7620000" cy="3080757"/>
          </a:xfrm>
        </p:spPr>
        <p:txBody>
          <a:bodyPr/>
          <a:lstStyle/>
          <a:p>
            <a:pPr marL="0" lvl="1" indent="0">
              <a:spcAft>
                <a:spcPts val="1500"/>
              </a:spcAft>
              <a:buClr>
                <a:srgbClr val="2B822B"/>
              </a:buClr>
              <a:buNone/>
              <a:defRPr/>
            </a:pPr>
            <a:r>
              <a:rPr lang="en-US" altLang="en-US" sz="2000" dirty="0"/>
              <a:t>Arachnids—</a:t>
            </a:r>
            <a:r>
              <a:rPr lang="en-US" altLang="en-US" sz="2000" dirty="0">
                <a:solidFill>
                  <a:schemeClr val="tx1"/>
                </a:solidFill>
              </a:rPr>
              <a:t>spiders, scorpions, ticks, mites, and harvestmen (“daddy longlegs”)</a:t>
            </a:r>
          </a:p>
          <a:p>
            <a:pPr marL="228600" lvl="2">
              <a:buFont typeface="Arial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</a:rPr>
              <a:t>Spiders</a:t>
            </a:r>
          </a:p>
          <a:p>
            <a:pPr marL="449263" lvl="3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</a:rPr>
              <a:t>Narrow waist separates cephalothorax from abdomen</a:t>
            </a:r>
          </a:p>
          <a:p>
            <a:pPr marL="449263" lvl="3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</a:rPr>
              <a:t>Most inject venom and digest food externally before sucking it up.</a:t>
            </a:r>
          </a:p>
          <a:p>
            <a:pPr marL="449263" lvl="3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</a:rPr>
              <a:t>Book lungs</a:t>
            </a:r>
          </a:p>
          <a:p>
            <a:pPr marL="228600" lvl="2">
              <a:buFont typeface="Arial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</a:rPr>
              <a:t>Scorpions</a:t>
            </a:r>
          </a:p>
          <a:p>
            <a:pPr marL="449263" lvl="3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</a:rPr>
              <a:t>Among the oldest terrestrial arthropods</a:t>
            </a:r>
          </a:p>
          <a:p>
            <a:pPr marL="449263" lvl="3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</a:rPr>
              <a:t>Nocturnal</a:t>
            </a:r>
          </a:p>
        </p:txBody>
      </p:sp>
      <p:pic>
        <p:nvPicPr>
          <p:cNvPr id="11" name="Picture 3" descr="Black widow spiders and scorpions contain venom."/>
          <p:cNvPicPr>
            <a:picLocks noChangeAspect="1" noChangeArrowheads="1"/>
          </p:cNvPicPr>
          <p:nvPr/>
        </p:nvPicPr>
        <p:blipFill rotWithShape="1">
          <a:blip r:embed="rId3" cstate="print"/>
          <a:srcRect t="3244" b="4596"/>
          <a:stretch/>
        </p:blipFill>
        <p:spPr bwMode="auto">
          <a:xfrm>
            <a:off x="5715000" y="3215640"/>
            <a:ext cx="2774559" cy="2598420"/>
          </a:xfrm>
          <a:prstGeom prst="rect">
            <a:avLst/>
          </a:prstGeom>
          <a:noFill/>
        </p:spPr>
      </p:pic>
      <p:sp>
        <p:nvSpPr>
          <p:cNvPr id="10" name="Content Placeholder 6"/>
          <p:cNvSpPr>
            <a:spLocks noGrp="1"/>
          </p:cNvSpPr>
          <p:nvPr>
            <p:ph sz="quarter" idx="11"/>
          </p:nvPr>
        </p:nvSpPr>
        <p:spPr>
          <a:xfrm>
            <a:off x="5961847" y="5779165"/>
            <a:ext cx="2362201" cy="18804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550" dirty="0"/>
              <a:t>a: © Mark Kostich/Getty RF; b: © John Bell/Bruce Coleman/Photoshot</a:t>
            </a:r>
            <a:endParaRPr lang="en-GB" sz="550" dirty="0"/>
          </a:p>
        </p:txBody>
      </p:sp>
    </p:spTree>
    <p:extLst>
      <p:ext uri="{BB962C8B-B14F-4D97-AF65-F5344CB8AC3E}">
        <p14:creationId xmlns:p14="http://schemas.microsoft.com/office/powerpoint/2010/main" val="103023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1128" y="412808"/>
            <a:ext cx="7478568" cy="599167"/>
          </a:xfrm>
        </p:spPr>
        <p:txBody>
          <a:bodyPr/>
          <a:lstStyle/>
          <a:p>
            <a:r>
              <a:rPr lang="en-US" dirty="0"/>
              <a:t>Types of Arthropods,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307432"/>
            <a:ext cx="3553326" cy="1100371"/>
          </a:xfrm>
        </p:spPr>
        <p:txBody>
          <a:bodyPr/>
          <a:lstStyle/>
          <a:p>
            <a:pPr marL="0" lvl="1" indent="0">
              <a:spcAft>
                <a:spcPts val="1500"/>
              </a:spcAft>
              <a:buClr>
                <a:srgbClr val="2B822B"/>
              </a:buClr>
              <a:buNone/>
            </a:pPr>
            <a:r>
              <a:rPr lang="en-US" altLang="en-US" sz="2000" dirty="0"/>
              <a:t>Mites and ticks are parasites.</a:t>
            </a:r>
          </a:p>
          <a:p>
            <a:pPr marL="228600" lvl="2">
              <a:spcAft>
                <a:spcPts val="1500"/>
              </a:spcAft>
            </a:pPr>
            <a:r>
              <a:rPr lang="en-US" altLang="en-US" sz="1800" dirty="0"/>
              <a:t>Chiggers are larvae of certain mites.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0"/>
          </p:nvPr>
        </p:nvSpPr>
        <p:spPr>
          <a:xfrm>
            <a:off x="461682" y="2405233"/>
            <a:ext cx="3653118" cy="1716289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marL="0" lvl="1" indent="0" defTabSz="914400">
              <a:spcBef>
                <a:spcPct val="20000"/>
              </a:spcBef>
              <a:spcAft>
                <a:spcPts val="1500"/>
              </a:spcAft>
              <a:buClr>
                <a:srgbClr val="2B822B"/>
              </a:buClr>
            </a:pPr>
            <a:r>
              <a:rPr lang="en-US" altLang="en-US" sz="2000" kern="0" dirty="0">
                <a:solidFill>
                  <a:srgbClr val="000000"/>
                </a:solidFill>
                <a:latin typeface="Arial"/>
              </a:rPr>
              <a:t>Horseshoe crabs</a:t>
            </a:r>
          </a:p>
          <a:p>
            <a:pPr marL="228600" lvl="2" defTabSz="914400">
              <a:spcBef>
                <a:spcPct val="20000"/>
              </a:spcBef>
              <a:buClr>
                <a:srgbClr val="000066"/>
              </a:buClr>
              <a:buFontTx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Arial"/>
              </a:rPr>
              <a:t>First pair of appendages pincerlike</a:t>
            </a:r>
          </a:p>
          <a:p>
            <a:pPr marL="228600" lvl="2" defTabSz="914400">
              <a:spcBef>
                <a:spcPct val="20000"/>
              </a:spcBef>
              <a:spcAft>
                <a:spcPts val="1500"/>
              </a:spcAft>
              <a:buClr>
                <a:srgbClr val="000066"/>
              </a:buClr>
              <a:buFontTx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Arial"/>
              </a:rPr>
              <a:t>Great interest to medical sciences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451624" y="4169649"/>
            <a:ext cx="3524772" cy="1212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marL="0" lvl="1" indent="0">
              <a:spcAft>
                <a:spcPts val="1500"/>
              </a:spcAft>
              <a:buClr>
                <a:srgbClr val="2B822B"/>
              </a:buClr>
              <a:buNone/>
            </a:pPr>
            <a:r>
              <a:rPr lang="en-US" altLang="en-US" sz="2000" dirty="0"/>
              <a:t>Centipedes—one pair of appendages per segment</a:t>
            </a:r>
          </a:p>
          <a:p>
            <a:pPr marL="228600" lvl="2">
              <a:spcAft>
                <a:spcPts val="1500"/>
              </a:spcAft>
            </a:pPr>
            <a:r>
              <a:rPr lang="en-US" altLang="en-US" sz="1800" dirty="0"/>
              <a:t>Carnivorous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0"/>
          </p:nvPr>
        </p:nvSpPr>
        <p:spPr>
          <a:xfrm>
            <a:off x="451624" y="5364785"/>
            <a:ext cx="3519196" cy="1176383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marL="0" lvl="1" indent="0" defTabSz="914400">
              <a:spcBef>
                <a:spcPct val="20000"/>
              </a:spcBef>
              <a:spcAft>
                <a:spcPts val="1500"/>
              </a:spcAft>
              <a:buClr>
                <a:srgbClr val="2B822B"/>
              </a:buClr>
            </a:pPr>
            <a:r>
              <a:rPr lang="en-US" altLang="en-US" sz="2000" kern="0" dirty="0">
                <a:solidFill>
                  <a:srgbClr val="000000"/>
                </a:solidFill>
                <a:latin typeface="Arial"/>
              </a:rPr>
              <a:t>Millipedes—two pairs of appendages per segment</a:t>
            </a:r>
          </a:p>
          <a:p>
            <a:pPr marL="228600" lvl="2" defTabSz="914400">
              <a:spcBef>
                <a:spcPct val="20000"/>
              </a:spcBef>
              <a:buClr>
                <a:srgbClr val="000066"/>
              </a:buClr>
              <a:buFontTx/>
              <a:buChar char="•"/>
            </a:pPr>
            <a:r>
              <a:rPr lang="en-US" altLang="en-US" kern="0" dirty="0">
                <a:solidFill>
                  <a:srgbClr val="000000"/>
                </a:solidFill>
                <a:latin typeface="Arial"/>
              </a:rPr>
              <a:t>Herbivorous</a:t>
            </a:r>
          </a:p>
        </p:txBody>
      </p:sp>
      <p:pic>
        <p:nvPicPr>
          <p:cNvPr id="13" name="Picture 2" descr="Horseshoe crabs, millipedes, and centipedes are all examples of arachnid diversity."/>
          <p:cNvPicPr>
            <a:picLocks noChangeAspect="1" noChangeArrowheads="1"/>
          </p:cNvPicPr>
          <p:nvPr/>
        </p:nvPicPr>
        <p:blipFill rotWithShape="1">
          <a:blip r:embed="rId3" cstate="print"/>
          <a:srcRect t="2064" b="1977"/>
          <a:stretch/>
        </p:blipFill>
        <p:spPr bwMode="auto">
          <a:xfrm>
            <a:off x="4576483" y="1402103"/>
            <a:ext cx="4192094" cy="4752850"/>
          </a:xfrm>
          <a:prstGeom prst="rect">
            <a:avLst/>
          </a:prstGeom>
          <a:noFill/>
        </p:spPr>
      </p:pic>
      <p:sp>
        <p:nvSpPr>
          <p:cNvPr id="12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5219564" y="6098538"/>
            <a:ext cx="3124200" cy="2075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650" dirty="0"/>
              <a:t>c: © Sandy Franz/Getty RF; d: © L. Newman &amp; A. Flowers/Science Source</a:t>
            </a:r>
            <a:endParaRPr lang="en-GB" sz="650" dirty="0"/>
          </a:p>
        </p:txBody>
      </p:sp>
    </p:spTree>
    <p:extLst>
      <p:ext uri="{BB962C8B-B14F-4D97-AF65-F5344CB8AC3E}">
        <p14:creationId xmlns:p14="http://schemas.microsoft.com/office/powerpoint/2010/main" val="357154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128" y="382849"/>
            <a:ext cx="7478568" cy="659084"/>
          </a:xfrm>
        </p:spPr>
        <p:txBody>
          <a:bodyPr/>
          <a:lstStyle/>
          <a:p>
            <a:r>
              <a:rPr lang="en-US" dirty="0"/>
              <a:t>Types of Arthropods, 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800600"/>
          </a:xfrm>
        </p:spPr>
        <p:txBody>
          <a:bodyPr/>
          <a:lstStyle/>
          <a:p>
            <a:pPr marL="0" lvl="1" indent="0" eaLnBrk="1" hangingPunct="1">
              <a:spcBef>
                <a:spcPts val="700"/>
              </a:spcBef>
              <a:spcAft>
                <a:spcPts val="1500"/>
              </a:spcAft>
              <a:buClr>
                <a:srgbClr val="2B822B"/>
              </a:buClr>
              <a:buSzPct val="100000"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Insects</a:t>
            </a:r>
          </a:p>
          <a:p>
            <a:pPr marL="2286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Very numerous and diverse</a:t>
            </a:r>
          </a:p>
          <a:p>
            <a:pPr marL="2286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Entomology—study of insects</a:t>
            </a:r>
          </a:p>
          <a:p>
            <a:pPr marL="2286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Adapted to active life on land</a:t>
            </a:r>
          </a:p>
          <a:p>
            <a:pPr marL="465138" lvl="3" eaLnBrk="1" hangingPunct="1">
              <a:spcBef>
                <a:spcPts val="500"/>
              </a:spcBef>
              <a:spcAft>
                <a:spcPts val="1500"/>
              </a:spcAft>
              <a:buSzPct val="100000"/>
              <a:buFont typeface="Wingdings" pitchFamily="2" charset="2"/>
              <a:buChar char="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Some have secondarily invaded aquatic habitats</a:t>
            </a:r>
          </a:p>
          <a:p>
            <a:pPr marL="2286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Body—head, thorax, abdomen</a:t>
            </a:r>
          </a:p>
          <a:p>
            <a:pPr marL="2286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Mouthparts adapted to each species’ particular way of life</a:t>
            </a:r>
          </a:p>
          <a:p>
            <a:pPr marL="2286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Three pairs of legs</a:t>
            </a:r>
          </a:p>
          <a:p>
            <a:pPr marL="2286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One or two pairs of wings (or none)</a:t>
            </a:r>
          </a:p>
        </p:txBody>
      </p:sp>
      <p:pic>
        <p:nvPicPr>
          <p:cNvPr id="7" name="Picture 2" descr="Mouthparts of insects are adapted to their food source; grasshoppers mouthparts specialized for chewing."/>
          <p:cNvPicPr>
            <a:picLocks noChangeAspect="1" noChangeArrowheads="1"/>
          </p:cNvPicPr>
          <p:nvPr/>
        </p:nvPicPr>
        <p:blipFill rotWithShape="1">
          <a:blip r:embed="rId3" cstate="print"/>
          <a:srcRect t="2287"/>
          <a:stretch/>
        </p:blipFill>
        <p:spPr bwMode="auto">
          <a:xfrm>
            <a:off x="5284787" y="1625117"/>
            <a:ext cx="3325813" cy="4318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8188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71063" y="487310"/>
            <a:ext cx="6798699" cy="450163"/>
          </a:xfrm>
        </p:spPr>
        <p:txBody>
          <a:bodyPr/>
          <a:lstStyle/>
          <a:p>
            <a:r>
              <a:rPr lang="en-US" dirty="0"/>
              <a:t>Figure 19.21 Insect Diversity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719" b="5687"/>
          <a:stretch/>
        </p:blipFill>
        <p:spPr bwMode="auto">
          <a:xfrm>
            <a:off x="2805907" y="1066800"/>
            <a:ext cx="3532186" cy="5072185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682782" y="6104764"/>
            <a:ext cx="3927568" cy="372909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 algn="ctr"/>
            <a:r>
              <a:rPr lang="en-US" sz="500" dirty="0"/>
              <a:t>(cottony cushion scale): © Nancy Nehring/Getty RF; (snout beetle): © Kjell Sandved/Bruce Coleman/Photoshot; (Housefly): © L. West/ Bruce Coleman/Photoshot; (Green lacewing): © InsectWorld/Shutterstock RF; (Walking Stick): © Creatas Images/PictureQuest RF; (Honeybee): © Daniel Prudek/Shutterstock RF; (Flea): © Kallista Images/Getty Images; (Aedes mosquito): Source: USDA; (Dragonfly): © Creatas Images/PictureQuest RF; (Grasshopper): © David Moyer; Luna moth): © Charles Brutlag/Shutterstock RF</a:t>
            </a:r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134745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1661"/>
            <a:ext cx="8226425" cy="1061460"/>
          </a:xfrm>
        </p:spPr>
        <p:txBody>
          <a:bodyPr/>
          <a:lstStyle/>
          <a:p>
            <a:r>
              <a:rPr lang="en-US" altLang="en-US" dirty="0"/>
              <a:t>19.5 Echinoderms and Chordates: The Deuterostomes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246095"/>
            <a:ext cx="7543799" cy="5307105"/>
          </a:xfrm>
        </p:spPr>
        <p:txBody>
          <a:bodyPr/>
          <a:lstStyle/>
          <a:p>
            <a:pPr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Both deuterostomes</a:t>
            </a:r>
          </a:p>
          <a:p>
            <a:pPr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Echinoderms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Larva is free-swimming filter feeder with bilateral symmetry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Adults are radially symmetric without a head, brain, or segmentation</a:t>
            </a:r>
          </a:p>
          <a:p>
            <a:pPr marL="512763" lvl="2" eaLnBrk="1" hangingPunct="1">
              <a:spcBef>
                <a:spcPts val="5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796925" algn="l"/>
                <a:tab pos="801688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Nerve ring around mouth extends outward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Locomotion depends on water vascular system</a:t>
            </a:r>
          </a:p>
          <a:p>
            <a:pPr marL="512763" lvl="2" eaLnBrk="1" hangingPunct="1">
              <a:spcBef>
                <a:spcPts val="500"/>
              </a:spcBef>
              <a:buSzPct val="100000"/>
              <a:buFont typeface="Arial" charset="0"/>
              <a:buChar char="•"/>
              <a:tabLst>
                <a:tab pos="796925" algn="l"/>
                <a:tab pos="801688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Water enters through sieve plate, or madreporite</a:t>
            </a:r>
          </a:p>
          <a:p>
            <a:pPr marL="512763" lvl="2" eaLnBrk="1" hangingPunct="1">
              <a:spcBef>
                <a:spcPts val="5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796925" algn="l"/>
                <a:tab pos="801688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Pumped into tube feet, which produce a suction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No complex respiratory, excretory, or circulatory system</a:t>
            </a:r>
          </a:p>
          <a:p>
            <a:pPr marL="512763" lvl="2" eaLnBrk="1" hangingPunct="1">
              <a:spcBef>
                <a:spcPts val="500"/>
              </a:spcBef>
              <a:buSzPct val="100000"/>
              <a:buFont typeface="Arial" charset="0"/>
              <a:buChar char="•"/>
              <a:tabLst>
                <a:tab pos="796925" algn="l"/>
                <a:tab pos="801688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Fluids in coelomic cavity and water vascular system carry out these functions</a:t>
            </a:r>
          </a:p>
        </p:txBody>
      </p:sp>
    </p:spTree>
    <p:extLst>
      <p:ext uri="{BB962C8B-B14F-4D97-AF65-F5344CB8AC3E}">
        <p14:creationId xmlns:p14="http://schemas.microsoft.com/office/powerpoint/2010/main" val="2308030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12808"/>
            <a:ext cx="8226425" cy="599167"/>
          </a:xfrm>
        </p:spPr>
        <p:txBody>
          <a:bodyPr/>
          <a:lstStyle/>
          <a:p>
            <a:r>
              <a:rPr lang="en-US" altLang="en-US" dirty="0"/>
              <a:t>Figure 19.23 Echinoderm Diversity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80791-89BC-4F98-89E7-697BA27F19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8179066" cy="4981461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6E579927-4C86-4BB8-AA3E-5A373543A07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14953" y="3446552"/>
            <a:ext cx="1927022" cy="16052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88900" lvl="0" indent="-88900">
              <a:buFont typeface="+mj-lt"/>
              <a:buAutoNum type="alphaLcPeriod"/>
            </a:pPr>
            <a:r>
              <a:rPr lang="en-GB" sz="800" dirty="0"/>
              <a:t>Sea lily (</a:t>
            </a:r>
            <a:r>
              <a:rPr lang="en-GB" sz="800" i="1" dirty="0"/>
              <a:t>above</a:t>
            </a:r>
            <a:r>
              <a:rPr lang="en-GB" sz="800" dirty="0"/>
              <a:t>), feather star (</a:t>
            </a:r>
            <a:r>
              <a:rPr lang="en-GB" sz="800" i="1" dirty="0"/>
              <a:t>right</a:t>
            </a:r>
            <a:r>
              <a:rPr lang="en-GB" sz="800" dirty="0"/>
              <a:t>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0E4981-5E53-42DF-8908-D0F3459B42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3700" y="4951857"/>
            <a:ext cx="988867" cy="16306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95250" lvl="0" indent="-95250">
              <a:buFont typeface="+mj-lt"/>
              <a:buAutoNum type="alphaLcPeriod" startAt="2"/>
            </a:pPr>
            <a:r>
              <a:rPr lang="en-GB" sz="800" dirty="0"/>
              <a:t>Sea cucumber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B6D4D77-B41A-4F5C-8EC2-711CFC54CFF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094263" y="5543551"/>
            <a:ext cx="898970" cy="18362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93663" lvl="0" indent="-93663">
              <a:buFont typeface="+mj-lt"/>
              <a:buAutoNum type="alphaLcPeriod" startAt="3"/>
            </a:pPr>
            <a:r>
              <a:rPr lang="en-GB" sz="800" dirty="0"/>
              <a:t>Brittle star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EE14D0A-7DCD-4B97-A622-DBB3ACD8E30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791200" y="5547430"/>
            <a:ext cx="1981200" cy="17658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00013" lvl="0" indent="-100013">
              <a:buFont typeface="+mj-lt"/>
              <a:buAutoNum type="alphaLcPeriod" startAt="4"/>
            </a:pPr>
            <a:r>
              <a:rPr lang="en-GB" sz="800" dirty="0"/>
              <a:t>Sea urchins (</a:t>
            </a:r>
            <a:r>
              <a:rPr lang="en-GB" sz="800" i="1" dirty="0"/>
              <a:t>left</a:t>
            </a:r>
            <a:r>
              <a:rPr lang="en-GB" sz="800" dirty="0"/>
              <a:t>), sand dollar (</a:t>
            </a:r>
            <a:r>
              <a:rPr lang="en-GB" sz="800" i="1" dirty="0"/>
              <a:t>right</a:t>
            </a:r>
            <a:r>
              <a:rPr lang="en-GB" sz="800" dirty="0"/>
              <a:t>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58797" y="5875872"/>
            <a:ext cx="7975603" cy="378139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 algn="ctr"/>
            <a:r>
              <a:rPr lang="en-US" dirty="0"/>
              <a:t>a: (sea lily): © Borut Furlan/WaterFrame/Getty Images; (feather star): © Reinhard Dirscherl/WaterFrame/Getty Images; b: © Andrey Nekrasov/Alamy RF; c: © Diane Nelson; d: (sea urchins): © Fuse/Getty RF; (sand dollar): © Andrew J. Martinez/Science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23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12808"/>
            <a:ext cx="8226425" cy="599167"/>
          </a:xfrm>
        </p:spPr>
        <p:txBody>
          <a:bodyPr/>
          <a:lstStyle/>
          <a:p>
            <a:r>
              <a:rPr lang="en-US" altLang="en-US" dirty="0"/>
              <a:t>Figure 19.24 Anatomy of a Sea Star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571"/>
          <a:stretch/>
        </p:blipFill>
        <p:spPr bwMode="auto">
          <a:xfrm>
            <a:off x="990600" y="1447800"/>
            <a:ext cx="7162800" cy="4772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141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59816" y="440043"/>
            <a:ext cx="2621193" cy="544697"/>
          </a:xfrm>
        </p:spPr>
        <p:txBody>
          <a:bodyPr/>
          <a:lstStyle/>
          <a:p>
            <a:r>
              <a:rPr lang="en-US" dirty="0"/>
              <a:t>Chordates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0"/>
            <a:ext cx="7924800" cy="4267200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altLang="en-US" dirty="0"/>
              <a:t>At some time in their life history, a chordate has four characteristics: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Dorsal supporting rod called a notochord</a:t>
            </a:r>
          </a:p>
          <a:p>
            <a:pPr marL="511175" lvl="2">
              <a:spcAft>
                <a:spcPts val="1500"/>
              </a:spcAft>
            </a:pPr>
            <a:r>
              <a:rPr lang="en-US" altLang="en-US" dirty="0"/>
              <a:t>Vertebrates have an endoskeleton of cartilage or bone.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Dorsal tubular nerve cord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Pharyngeal pouches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Postanal tail</a:t>
            </a:r>
          </a:p>
        </p:txBody>
      </p:sp>
    </p:spTree>
    <p:extLst>
      <p:ext uri="{BB962C8B-B14F-4D97-AF65-F5344CB8AC3E}">
        <p14:creationId xmlns:p14="http://schemas.microsoft.com/office/powerpoint/2010/main" val="2651103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128" y="107576"/>
            <a:ext cx="7478569" cy="937473"/>
          </a:xfrm>
        </p:spPr>
        <p:txBody>
          <a:bodyPr/>
          <a:lstStyle/>
          <a:p>
            <a:r>
              <a:rPr lang="en-US" altLang="en-US" dirty="0"/>
              <a:t>Figure 19.25 The Four Chordate Characteristics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348"/>
          <a:stretch/>
        </p:blipFill>
        <p:spPr bwMode="auto">
          <a:xfrm>
            <a:off x="1805360" y="1109121"/>
            <a:ext cx="5533281" cy="52295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1496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69"/>
            <a:ext cx="8228013" cy="676402"/>
          </a:xfrm>
        </p:spPr>
        <p:txBody>
          <a:bodyPr/>
          <a:lstStyle/>
          <a:p>
            <a:r>
              <a:rPr lang="en-US" sz="3600" dirty="0"/>
              <a:t>Pace of Speciation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596030" y="604720"/>
            <a:ext cx="8159824" cy="282428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spcAft>
                <a:spcPts val="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Gradualistic model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spcAft>
                <a:spcPts val="5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Darwin thought evolutionary changes occurred gradually.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spcAft>
                <a:spcPts val="5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Often shows evolutionary history as an evolutionary tree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spcAft>
                <a:spcPts val="5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Difficult to indicate when speciation has occurred because of transitional links</a:t>
            </a:r>
            <a:endParaRPr lang="en-US" altLang="en-US" sz="2800" dirty="0"/>
          </a:p>
        </p:txBody>
      </p:sp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594964" y="3209771"/>
            <a:ext cx="8160890" cy="201943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spcAft>
                <a:spcPts val="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Punctuated equilibrium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spcAft>
                <a:spcPts val="5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Period of equilibrium (no change) is punctuated (interrupted) by speciation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spcAft>
                <a:spcPts val="5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Transitional links less likely to form fossils and less likely to be found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588640" y="5340561"/>
            <a:ext cx="8096573" cy="1367617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Differences between models are subtle—</a:t>
            </a:r>
            <a:br>
              <a:rPr lang="en-US" altLang="en-US" sz="2800" dirty="0"/>
            </a:br>
            <a:r>
              <a:rPr lang="en-US" altLang="en-US" sz="2800" dirty="0"/>
              <a:t>“sudden” in geological time may be thousands of years.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128" y="128588"/>
            <a:ext cx="7478568" cy="1167606"/>
          </a:xfrm>
        </p:spPr>
        <p:txBody>
          <a:bodyPr/>
          <a:lstStyle/>
          <a:p>
            <a:r>
              <a:rPr lang="en-US" dirty="0"/>
              <a:t>Evolutionary Trends Among the Chordates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6425" cy="4343399"/>
          </a:xfrm>
        </p:spPr>
        <p:txBody>
          <a:bodyPr/>
          <a:lstStyle/>
          <a:p>
            <a:pPr marL="339725" indent="-339725" eaLnBrk="1" hangingPunct="1">
              <a:spcBef>
                <a:spcPts val="8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Evolutionary trends among the chordates</a:t>
            </a:r>
          </a:p>
          <a:p>
            <a:pPr marL="457200" lvl="1" indent="-4572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Presence of vertebrae</a:t>
            </a:r>
          </a:p>
          <a:p>
            <a:pPr marL="457200" lvl="1" indent="-4572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Jaws</a:t>
            </a:r>
          </a:p>
          <a:p>
            <a:pPr marL="457200" lvl="1" indent="-4572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Bony skeleton</a:t>
            </a:r>
          </a:p>
          <a:p>
            <a:pPr marL="457200" lvl="1" indent="-4572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Lungs</a:t>
            </a:r>
          </a:p>
          <a:p>
            <a:pPr marL="457200" lvl="1" indent="-4572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Jointed appendages</a:t>
            </a:r>
          </a:p>
          <a:p>
            <a:pPr marL="457200" lvl="1" indent="-4572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Amniotic egg</a:t>
            </a:r>
          </a:p>
          <a:p>
            <a:pPr marL="457200" lvl="1" indent="-4572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Mammary glands</a:t>
            </a:r>
          </a:p>
        </p:txBody>
      </p:sp>
    </p:spTree>
    <p:extLst>
      <p:ext uri="{BB962C8B-B14F-4D97-AF65-F5344CB8AC3E}">
        <p14:creationId xmlns:p14="http://schemas.microsoft.com/office/powerpoint/2010/main" val="2689185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9909"/>
            <a:ext cx="8226425" cy="964964"/>
          </a:xfrm>
        </p:spPr>
        <p:txBody>
          <a:bodyPr/>
          <a:lstStyle/>
          <a:p>
            <a:r>
              <a:rPr lang="en-US" altLang="en-US" dirty="0"/>
              <a:t>Figure 19.27 Evolutionary Tree of Chordates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279"/>
          <a:stretch/>
        </p:blipFill>
        <p:spPr bwMode="auto">
          <a:xfrm>
            <a:off x="1454150" y="1410346"/>
            <a:ext cx="6235700" cy="4926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5308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78960" y="412808"/>
            <a:ext cx="2382904" cy="599167"/>
          </a:xfrm>
        </p:spPr>
        <p:txBody>
          <a:bodyPr/>
          <a:lstStyle/>
          <a:p>
            <a:r>
              <a:rPr lang="en-US" dirty="0"/>
              <a:t>Fishes, 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0"/>
            <a:ext cx="7543799" cy="4724399"/>
          </a:xfrm>
        </p:spPr>
        <p:txBody>
          <a:bodyPr/>
          <a:lstStyle/>
          <a:p>
            <a:pPr eaLnBrk="1" hangingPunct="1">
              <a:spcBef>
                <a:spcPts val="800"/>
              </a:spcBef>
              <a:spcAft>
                <a:spcPts val="1500"/>
              </a:spcAft>
              <a:buSzPct val="100000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dirty="0"/>
              <a:t>Fishes: first jaws and lungs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dirty="0"/>
              <a:t>First vertebrates were jawless fishes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dirty="0"/>
              <a:t>Three living classes of fishes</a:t>
            </a:r>
          </a:p>
          <a:p>
            <a:pPr marL="511175" lvl="2" eaLnBrk="1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dirty="0"/>
              <a:t>Jawless</a:t>
            </a:r>
          </a:p>
          <a:p>
            <a:pPr marL="511175" lvl="2" eaLnBrk="1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dirty="0"/>
              <a:t>Cartilaginous</a:t>
            </a:r>
          </a:p>
          <a:p>
            <a:pPr marL="511175" lvl="2" eaLnBrk="1" hangingPunct="1">
              <a:spcBef>
                <a:spcPts val="600"/>
              </a:spcBef>
              <a:spcAft>
                <a:spcPts val="1500"/>
              </a:spcAft>
              <a:buSzPct val="100000"/>
              <a:buFont typeface="Arial" panose="020B0604020202020204" pitchFamily="34" charset="0"/>
              <a:buChar char="•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dirty="0"/>
              <a:t>Bony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53022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dirty="0"/>
              <a:t>Two latter groups have jaws</a:t>
            </a:r>
          </a:p>
          <a:p>
            <a:pPr marL="561975" lvl="2" eaLnBrk="1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561975" algn="l"/>
                <a:tab pos="987425" algn="l"/>
                <a:tab pos="1444625" algn="l"/>
                <a:tab pos="1901825" algn="l"/>
                <a:tab pos="2359025" algn="l"/>
                <a:tab pos="2816225" algn="l"/>
                <a:tab pos="3273425" algn="l"/>
                <a:tab pos="3730625" algn="l"/>
                <a:tab pos="4187825" algn="l"/>
                <a:tab pos="4645025" algn="l"/>
                <a:tab pos="5102225" algn="l"/>
                <a:tab pos="5559425" algn="l"/>
                <a:tab pos="6016625" algn="l"/>
                <a:tab pos="6473825" algn="l"/>
                <a:tab pos="6931025" algn="l"/>
                <a:tab pos="7388225" algn="l"/>
                <a:tab pos="7845425" algn="l"/>
                <a:tab pos="8302625" algn="l"/>
                <a:tab pos="8759825" algn="l"/>
                <a:tab pos="9217025" algn="l"/>
                <a:tab pos="9674225" algn="l"/>
              </a:tabLst>
            </a:pPr>
            <a:r>
              <a:rPr lang="en-US" altLang="en-US" dirty="0"/>
              <a:t>Believed to have evolved from first pair of gill arches</a:t>
            </a:r>
          </a:p>
        </p:txBody>
      </p:sp>
    </p:spTree>
    <p:extLst>
      <p:ext uri="{BB962C8B-B14F-4D97-AF65-F5344CB8AC3E}">
        <p14:creationId xmlns:p14="http://schemas.microsoft.com/office/powerpoint/2010/main" val="2679345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128" y="440043"/>
            <a:ext cx="7478568" cy="544697"/>
          </a:xfrm>
        </p:spPr>
        <p:txBody>
          <a:bodyPr/>
          <a:lstStyle/>
          <a:p>
            <a:r>
              <a:rPr lang="en-US" altLang="en-US" dirty="0"/>
              <a:t>Figure 19.28 Evolution of Jaws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235"/>
          <a:stretch/>
        </p:blipFill>
        <p:spPr bwMode="auto">
          <a:xfrm>
            <a:off x="1219202" y="1324466"/>
            <a:ext cx="6705598" cy="5024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675459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9684" y="440043"/>
            <a:ext cx="4221457" cy="544697"/>
          </a:xfrm>
        </p:spPr>
        <p:txBody>
          <a:bodyPr/>
          <a:lstStyle/>
          <a:p>
            <a:r>
              <a:rPr lang="en-US" dirty="0"/>
              <a:t>Fishes,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41296"/>
            <a:ext cx="8226425" cy="2563904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altLang="en-US" sz="2400" dirty="0"/>
              <a:t>Jawless fishes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Cylindrical and up to a meter long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Smooth, scaleless skin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No jaws or paired fins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Hagfish are scavengers.</a:t>
            </a:r>
          </a:p>
          <a:p>
            <a:pPr marL="285750" lvl="1"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Some lampreys are parasites.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4"/>
          </p:nvPr>
        </p:nvSpPr>
        <p:spPr>
          <a:xfrm>
            <a:off x="457199" y="3585882"/>
            <a:ext cx="8077201" cy="3043518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 eaLnBrk="1" hangingPunct="1">
              <a:spcAft>
                <a:spcPts val="1500"/>
              </a:spcAft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400" dirty="0"/>
              <a:t>Cartilaginous fishes</a:t>
            </a:r>
          </a:p>
          <a:p>
            <a:pPr marL="285750" lvl="1" eaLnBrk="1" hangingPunct="1"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000" dirty="0"/>
              <a:t>Sharks, skates, and rays</a:t>
            </a:r>
          </a:p>
          <a:p>
            <a:pPr marL="285750" lvl="1" eaLnBrk="1" hangingPunct="1"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000" dirty="0"/>
              <a:t>Skeletons of cartilage, not bone</a:t>
            </a:r>
          </a:p>
          <a:p>
            <a:pPr marL="285750" lvl="1" eaLnBrk="1" hangingPunct="1">
              <a:spcAft>
                <a:spcPts val="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606425" algn="l"/>
                <a:tab pos="10636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2000" dirty="0"/>
              <a:t>Three well-developed senses enable sharks and rays to detect prey:</a:t>
            </a:r>
          </a:p>
          <a:p>
            <a:pPr marL="457200" lvl="2" eaLnBrk="1" hangingPunct="1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  <a:tab pos="6064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1800" dirty="0"/>
              <a:t>Sense electric currents in water</a:t>
            </a:r>
          </a:p>
          <a:p>
            <a:pPr marL="457200" lvl="2" eaLnBrk="1" hangingPunct="1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  <a:tab pos="6064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1800" dirty="0"/>
              <a:t>Lateral line system</a:t>
            </a:r>
          </a:p>
          <a:p>
            <a:pPr marL="457200" lvl="2" eaLnBrk="1" hangingPunct="1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  <a:tab pos="606425" algn="l"/>
                <a:tab pos="1520825" algn="l"/>
                <a:tab pos="1978025" algn="l"/>
                <a:tab pos="2435225" algn="l"/>
                <a:tab pos="2892425" algn="l"/>
                <a:tab pos="3349625" algn="l"/>
                <a:tab pos="3806825" algn="l"/>
                <a:tab pos="4264025" algn="l"/>
                <a:tab pos="4721225" algn="l"/>
                <a:tab pos="5178425" algn="l"/>
                <a:tab pos="5635625" algn="l"/>
                <a:tab pos="6092825" algn="l"/>
                <a:tab pos="6550025" algn="l"/>
                <a:tab pos="7007225" algn="l"/>
                <a:tab pos="7464425" algn="l"/>
                <a:tab pos="7921625" algn="l"/>
                <a:tab pos="8378825" algn="l"/>
                <a:tab pos="8836025" algn="l"/>
                <a:tab pos="9293225" algn="l"/>
                <a:tab pos="9750425" algn="l"/>
              </a:tabLst>
            </a:pPr>
            <a:r>
              <a:rPr lang="en-US" altLang="en-US" sz="1800" dirty="0"/>
              <a:t>Keen sense of smell</a:t>
            </a:r>
          </a:p>
        </p:txBody>
      </p:sp>
    </p:spTree>
    <p:extLst>
      <p:ext uri="{BB962C8B-B14F-4D97-AF65-F5344CB8AC3E}">
        <p14:creationId xmlns:p14="http://schemas.microsoft.com/office/powerpoint/2010/main" val="113394032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0095" y="229909"/>
            <a:ext cx="6180635" cy="964964"/>
          </a:xfrm>
        </p:spPr>
        <p:txBody>
          <a:bodyPr/>
          <a:lstStyle/>
          <a:p>
            <a:r>
              <a:rPr lang="en-US" dirty="0"/>
              <a:t>Figure 19.29 Jawless and Cartilaginous Fishes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5"/>
          </p:nvPr>
        </p:nvSpPr>
        <p:spPr>
          <a:xfrm>
            <a:off x="4140630" y="3672236"/>
            <a:ext cx="1726770" cy="26362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44463" lvl="0" indent="-144463">
              <a:buFont typeface="+mj-lt"/>
              <a:buAutoNum type="alphaLcPeriod"/>
            </a:pPr>
            <a:r>
              <a:rPr lang="en-US" sz="900" dirty="0"/>
              <a:t>Lamprey, a jawless fish</a:t>
            </a:r>
            <a:endParaRPr lang="en-GB" sz="9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3681DB7-3EA9-499C-A019-82E36855B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781" b="48822"/>
          <a:stretch/>
        </p:blipFill>
        <p:spPr bwMode="auto">
          <a:xfrm>
            <a:off x="2411557" y="1320141"/>
            <a:ext cx="4320887" cy="2286001"/>
          </a:xfrm>
          <a:prstGeom prst="rect">
            <a:avLst/>
          </a:prstGeom>
          <a:noFill/>
        </p:spPr>
      </p:pic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2756202" y="6144718"/>
            <a:ext cx="1891998" cy="18884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12713" lvl="0" indent="-112713">
              <a:buFont typeface="+mj-lt"/>
              <a:buAutoNum type="alphaLcPeriod" startAt="2"/>
            </a:pPr>
            <a:r>
              <a:rPr lang="en-US" sz="900" dirty="0"/>
              <a:t>Bull shark, a cartilaginous fish</a:t>
            </a:r>
            <a:endParaRPr lang="en-GB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DFB8C-250B-4966-A042-190BFDC77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624" y="4007427"/>
            <a:ext cx="4641273" cy="2164773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964116" y="6333564"/>
            <a:ext cx="3276600" cy="217366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750" dirty="0"/>
              <a:t>a: © Heather Angel/Natural Visions; b: © Ingram Publishing/Alamy RF</a:t>
            </a:r>
            <a:endParaRPr lang="en-GB" sz="750" dirty="0"/>
          </a:p>
        </p:txBody>
      </p:sp>
    </p:spTree>
    <p:extLst>
      <p:ext uri="{BB962C8B-B14F-4D97-AF65-F5344CB8AC3E}">
        <p14:creationId xmlns:p14="http://schemas.microsoft.com/office/powerpoint/2010/main" val="25510644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4591" y="440043"/>
            <a:ext cx="3171643" cy="544697"/>
          </a:xfrm>
        </p:spPr>
        <p:txBody>
          <a:bodyPr/>
          <a:lstStyle/>
          <a:p>
            <a:r>
              <a:rPr lang="en-US" dirty="0"/>
              <a:t>Bony Fishes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1" y="1447800"/>
            <a:ext cx="7848600" cy="4952999"/>
          </a:xfrm>
        </p:spPr>
        <p:txBody>
          <a:bodyPr/>
          <a:lstStyle/>
          <a:p>
            <a:r>
              <a:rPr lang="en-US" altLang="en-US" sz="2800" dirty="0"/>
              <a:t>Most numerous and diverse of all vertebrates</a:t>
            </a:r>
          </a:p>
          <a:p>
            <a:pPr>
              <a:spcAft>
                <a:spcPts val="1500"/>
              </a:spcAft>
            </a:pPr>
            <a:r>
              <a:rPr lang="en-US" altLang="en-US" sz="2800" dirty="0"/>
              <a:t>Ray-finned fishes—fins supported by bony spikes</a:t>
            </a:r>
          </a:p>
          <a:p>
            <a:pPr marL="457200" lvl="1" indent="-457200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Perch, trout, salmon, haddock, etc.</a:t>
            </a:r>
          </a:p>
          <a:p>
            <a:pPr marL="457200" lvl="1" indent="-457200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Filter feeders, opportunists, or predacious carnivores</a:t>
            </a:r>
          </a:p>
          <a:p>
            <a:pPr marL="457200" lvl="1" indent="-457200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Swim bladder serves as buoyancy organ.</a:t>
            </a:r>
          </a:p>
          <a:p>
            <a:pPr marL="685800" lvl="2">
              <a:spcAft>
                <a:spcPts val="1500"/>
              </a:spcAft>
            </a:pPr>
            <a:r>
              <a:rPr lang="en-US" altLang="en-US" sz="2200" dirty="0"/>
              <a:t>Can change density to go up or down in water</a:t>
            </a:r>
          </a:p>
          <a:p>
            <a:pPr marL="457200" lvl="1" indent="-457200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Single-circuit circulatory system</a:t>
            </a:r>
          </a:p>
          <a:p>
            <a:pPr marL="685800" lvl="2"/>
            <a:r>
              <a:rPr lang="en-US" altLang="en-US" sz="2200" dirty="0"/>
              <a:t>Heart has nondivided atrium and ventricle</a:t>
            </a:r>
          </a:p>
        </p:txBody>
      </p:sp>
    </p:spTree>
    <p:extLst>
      <p:ext uri="{BB962C8B-B14F-4D97-AF65-F5344CB8AC3E}">
        <p14:creationId xmlns:p14="http://schemas.microsoft.com/office/powerpoint/2010/main" val="3775303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61033" y="440043"/>
            <a:ext cx="5618759" cy="544697"/>
          </a:xfrm>
        </p:spPr>
        <p:txBody>
          <a:bodyPr/>
          <a:lstStyle/>
          <a:p>
            <a:r>
              <a:rPr lang="en-US" dirty="0"/>
              <a:t>Figure 19.30 Bony Fish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5"/>
          </p:nvPr>
        </p:nvSpPr>
        <p:spPr>
          <a:xfrm>
            <a:off x="1981200" y="2924904"/>
            <a:ext cx="533400" cy="12309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68263" lvl="0" indent="-68263">
              <a:buFont typeface="+mj-lt"/>
              <a:buAutoNum type="alphaLcPeriod"/>
            </a:pPr>
            <a:r>
              <a:rPr lang="en-US" sz="500" dirty="0"/>
              <a:t>A lionfish</a:t>
            </a:r>
            <a:endParaRPr lang="en-GB" sz="5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BCD047A-82DB-4C48-88AB-46AA8DC40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3544" b="63310"/>
          <a:stretch/>
        </p:blipFill>
        <p:spPr bwMode="auto">
          <a:xfrm>
            <a:off x="2057400" y="1296194"/>
            <a:ext cx="5029200" cy="1675606"/>
          </a:xfrm>
          <a:prstGeom prst="rect">
            <a:avLst/>
          </a:prstGeom>
          <a:noFill/>
        </p:spPr>
      </p:pic>
      <p:sp>
        <p:nvSpPr>
          <p:cNvPr id="9" name="Content Placeholder 5"/>
          <p:cNvSpPr>
            <a:spLocks noGrp="1"/>
          </p:cNvSpPr>
          <p:nvPr>
            <p:ph sz="quarter" idx="14"/>
          </p:nvPr>
        </p:nvSpPr>
        <p:spPr>
          <a:xfrm>
            <a:off x="2004646" y="5776128"/>
            <a:ext cx="2333730" cy="25310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28588" lvl="0" indent="-128588">
              <a:buFont typeface="+mj-lt"/>
              <a:buAutoNum type="alphaLcPeriod" startAt="2"/>
            </a:pPr>
            <a:r>
              <a:rPr lang="en-US" sz="1050" dirty="0"/>
              <a:t>Internal anatomy of bony fish</a:t>
            </a:r>
            <a:endParaRPr lang="en-GB" sz="105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B645EEB-EFEB-4598-A551-1914279C3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38198" b="7285"/>
          <a:stretch/>
        </p:blipFill>
        <p:spPr bwMode="auto">
          <a:xfrm>
            <a:off x="2057400" y="3048000"/>
            <a:ext cx="5029200" cy="27559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673644" y="5938266"/>
            <a:ext cx="182880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1000" dirty="0"/>
              <a:t>a: © powerofforever/Getty Rf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16069847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48611" y="440043"/>
            <a:ext cx="4643603" cy="544697"/>
          </a:xfrm>
        </p:spPr>
        <p:txBody>
          <a:bodyPr/>
          <a:lstStyle/>
          <a:p>
            <a:r>
              <a:rPr lang="en-US" dirty="0"/>
              <a:t>Lobe-Finned Fishes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6425" cy="2590799"/>
          </a:xfrm>
        </p:spPr>
        <p:txBody>
          <a:bodyPr/>
          <a:lstStyle/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altLang="en-US" dirty="0"/>
              <a:t>Most had a lung for respiration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altLang="en-US" dirty="0"/>
              <a:t>Evolved into amphibians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altLang="en-US" dirty="0"/>
              <a:t>Fleshy appendages could be adapted to land locomotion</a:t>
            </a:r>
          </a:p>
        </p:txBody>
      </p:sp>
    </p:spTree>
    <p:extLst>
      <p:ext uri="{BB962C8B-B14F-4D97-AF65-F5344CB8AC3E}">
        <p14:creationId xmlns:p14="http://schemas.microsoft.com/office/powerpoint/2010/main" val="779537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1033" y="181661"/>
            <a:ext cx="5618759" cy="1061460"/>
          </a:xfrm>
        </p:spPr>
        <p:txBody>
          <a:bodyPr/>
          <a:lstStyle/>
          <a:p>
            <a:r>
              <a:rPr lang="en-US" altLang="en-US" dirty="0"/>
              <a:t>Figure 19.31 Evolution of Amphibians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076" b="1871"/>
          <a:stretch/>
        </p:blipFill>
        <p:spPr bwMode="auto">
          <a:xfrm>
            <a:off x="3124200" y="1447800"/>
            <a:ext cx="2895600" cy="4876800"/>
          </a:xfrm>
          <a:prstGeom prst="rect">
            <a:avLst/>
          </a:prstGeom>
          <a:noFill/>
        </p:spPr>
      </p:pic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4021729" y="6278397"/>
            <a:ext cx="1162572" cy="19664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600" dirty="0"/>
              <a:t>b: © imageBroker/Alamy RF</a:t>
            </a:r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12722117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16.1 Speciation and Macroevolution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Macroevolution—changes in a population over a very long period of time</a:t>
            </a:r>
          </a:p>
          <a:p>
            <a:r>
              <a:rPr lang="en-US" altLang="en-US" dirty="0"/>
              <a:t>Speciation—splitting of one species into two or more new species</a:t>
            </a:r>
          </a:p>
          <a:p>
            <a:r>
              <a:rPr lang="en-US" altLang="en-US" dirty="0"/>
              <a:t>Species originate, adapt to their environment, and then may become extinct.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16.12a Pace of Evolution, Gradualistic Model</a:t>
            </a:r>
            <a:endParaRPr lang="en-US" dirty="0"/>
          </a:p>
        </p:txBody>
      </p:sp>
      <p:pic>
        <p:nvPicPr>
          <p:cNvPr id="9" name="Picture 2" descr="a) Gradualistic model"/>
          <p:cNvPicPr>
            <a:picLocks noChangeAspect="1" noChangeArrowheads="1"/>
          </p:cNvPicPr>
          <p:nvPr/>
        </p:nvPicPr>
        <p:blipFill rotWithShape="1">
          <a:blip r:embed="rId3" cstate="print"/>
          <a:srcRect t="3443"/>
          <a:stretch/>
        </p:blipFill>
        <p:spPr bwMode="auto">
          <a:xfrm>
            <a:off x="2214546" y="1634836"/>
            <a:ext cx="4714908" cy="479455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51568" y="382849"/>
            <a:ext cx="3837688" cy="659084"/>
          </a:xfrm>
        </p:spPr>
        <p:txBody>
          <a:bodyPr/>
          <a:lstStyle/>
          <a:p>
            <a:r>
              <a:rPr lang="en-US" dirty="0"/>
              <a:t>Amphibians, 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6425" cy="4876799"/>
          </a:xfrm>
        </p:spPr>
        <p:txBody>
          <a:bodyPr/>
          <a:lstStyle/>
          <a:p>
            <a:pPr marL="339725" indent="-339725" eaLnBrk="1" hangingPunct="1">
              <a:spcBef>
                <a:spcPts val="8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Amphibians: jointed vertebrate limbs</a:t>
            </a:r>
          </a:p>
          <a:p>
            <a:pPr marL="457200" lvl="1" indent="-4572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Frogs, toads, newts, and salamanders</a:t>
            </a:r>
          </a:p>
          <a:p>
            <a:pPr marL="457200" lvl="1" indent="-457200" eaLnBrk="1" hangingPunct="1">
              <a:spcBef>
                <a:spcPts val="700"/>
              </a:spcBef>
              <a:spcAft>
                <a:spcPts val="0"/>
              </a:spcAft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Features not seen in bony fish</a:t>
            </a:r>
          </a:p>
          <a:p>
            <a:pPr marL="6858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Jointed limbs</a:t>
            </a:r>
          </a:p>
          <a:p>
            <a:pPr marL="6858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Eyelids</a:t>
            </a:r>
          </a:p>
          <a:p>
            <a:pPr marL="6858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Ears</a:t>
            </a:r>
          </a:p>
          <a:p>
            <a:pPr marL="6858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Sound-producing larynx</a:t>
            </a:r>
          </a:p>
          <a:p>
            <a:pPr marL="6858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Larger brain</a:t>
            </a:r>
          </a:p>
          <a:p>
            <a:pPr marL="6858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Three-chambered heart</a:t>
            </a:r>
          </a:p>
        </p:txBody>
      </p:sp>
    </p:spTree>
    <p:extLst>
      <p:ext uri="{BB962C8B-B14F-4D97-AF65-F5344CB8AC3E}">
        <p14:creationId xmlns:p14="http://schemas.microsoft.com/office/powerpoint/2010/main" val="3629247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61033" y="412808"/>
            <a:ext cx="5618759" cy="599167"/>
          </a:xfrm>
        </p:spPr>
        <p:txBody>
          <a:bodyPr/>
          <a:lstStyle/>
          <a:p>
            <a:r>
              <a:rPr lang="en-US" dirty="0"/>
              <a:t>Amphibians, 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355507"/>
            <a:ext cx="7848600" cy="5121493"/>
          </a:xfrm>
        </p:spPr>
        <p:txBody>
          <a:bodyPr/>
          <a:lstStyle/>
          <a:p>
            <a:pPr marL="0" indent="-334962" eaLnBrk="1" hangingPunct="1">
              <a:lnSpc>
                <a:spcPct val="90000"/>
              </a:lnSpc>
              <a:spcBef>
                <a:spcPts val="800"/>
              </a:spcBef>
              <a:spcAft>
                <a:spcPts val="1500"/>
              </a:spcAft>
              <a:buSzPct val="100000"/>
              <a:tabLst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dirty="0"/>
              <a:t>Amphibians, continued</a:t>
            </a:r>
          </a:p>
          <a:p>
            <a:pPr marL="285750" lvl="1" eaLnBrk="1" hangingPunct="1">
              <a:lnSpc>
                <a:spcPct val="90000"/>
              </a:lnSpc>
              <a:spcBef>
                <a:spcPts val="8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dirty="0"/>
              <a:t>Adults usually have small lungs.</a:t>
            </a:r>
          </a:p>
          <a:p>
            <a:pPr marL="511175" lvl="2" eaLnBrk="1" hangingPunct="1">
              <a:lnSpc>
                <a:spcPct val="90000"/>
              </a:lnSpc>
              <a:spcBef>
                <a:spcPts val="700"/>
              </a:spcBef>
              <a:buSzPct val="100000"/>
              <a:buFont typeface="Arial" charset="0"/>
              <a:buChar char="•"/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dirty="0"/>
              <a:t>Air enters through mouth and is forced into lungs</a:t>
            </a:r>
          </a:p>
          <a:p>
            <a:pPr marL="511175" lvl="2" eaLnBrk="1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dirty="0"/>
              <a:t>Supplemental gas exchange through moist skin</a:t>
            </a:r>
          </a:p>
          <a:p>
            <a:pPr marL="285750" lvl="1" eaLnBrk="1" hangingPunct="1">
              <a:lnSpc>
                <a:spcPct val="90000"/>
              </a:lnSpc>
              <a:spcBef>
                <a:spcPts val="8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dirty="0"/>
              <a:t>Three chambered heart</a:t>
            </a:r>
          </a:p>
          <a:p>
            <a:pPr marL="511175" lvl="2" eaLnBrk="1" hangingPunct="1">
              <a:lnSpc>
                <a:spcPct val="90000"/>
              </a:lnSpc>
              <a:spcBef>
                <a:spcPts val="700"/>
              </a:spcBef>
              <a:buSzPct val="100000"/>
              <a:buFont typeface="Arial" charset="0"/>
              <a:buChar char="•"/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dirty="0"/>
              <a:t>Mixed blood sent to all parts of body</a:t>
            </a:r>
          </a:p>
          <a:p>
            <a:pPr marL="511175" lvl="2" eaLnBrk="1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dirty="0"/>
              <a:t>Blood sent to skin—further oxygenated</a:t>
            </a:r>
          </a:p>
          <a:p>
            <a:pPr marL="285750" lvl="1" eaLnBrk="1" hangingPunct="1">
              <a:lnSpc>
                <a:spcPct val="90000"/>
              </a:lnSpc>
              <a:spcBef>
                <a:spcPts val="8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dirty="0"/>
              <a:t>Larval stage lives in water; adults live on land</a:t>
            </a:r>
          </a:p>
          <a:p>
            <a:pPr marL="511175" lvl="2" eaLnBrk="1" hangingPunct="1">
              <a:lnSpc>
                <a:spcPct val="90000"/>
              </a:lnSpc>
              <a:spcBef>
                <a:spcPts val="700"/>
              </a:spcBef>
              <a:buSzPct val="100000"/>
              <a:buFont typeface="Arial" charset="0"/>
              <a:buChar char="•"/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dirty="0"/>
              <a:t>Amphibious life</a:t>
            </a:r>
          </a:p>
          <a:p>
            <a:pPr marL="511175" lvl="2" eaLnBrk="1" hangingPunct="1">
              <a:lnSpc>
                <a:spcPct val="90000"/>
              </a:lnSpc>
              <a:spcBef>
                <a:spcPts val="700"/>
              </a:spcBef>
              <a:buSzPct val="100000"/>
              <a:buFont typeface="Arial" charset="0"/>
              <a:buChar char="•"/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dirty="0"/>
              <a:t>Metamorphosis is a characteristic but some are direct developers</a:t>
            </a:r>
          </a:p>
        </p:txBody>
      </p:sp>
    </p:spTree>
    <p:extLst>
      <p:ext uri="{BB962C8B-B14F-4D97-AF65-F5344CB8AC3E}">
        <p14:creationId xmlns:p14="http://schemas.microsoft.com/office/powerpoint/2010/main" val="1963360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5742" y="382849"/>
            <a:ext cx="1969341" cy="659084"/>
          </a:xfrm>
        </p:spPr>
        <p:txBody>
          <a:bodyPr/>
          <a:lstStyle/>
          <a:p>
            <a:r>
              <a:rPr lang="en-US" dirty="0"/>
              <a:t>Reptiles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0"/>
            <a:ext cx="7924800" cy="4724399"/>
          </a:xfrm>
        </p:spPr>
        <p:txBody>
          <a:bodyPr/>
          <a:lstStyle/>
          <a:p>
            <a:pPr marL="339725" indent="-339725"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800" dirty="0"/>
              <a:t>Reptiles: amniotic egg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Diversified and were most abundant between 245 and 66 million years ago</a:t>
            </a:r>
          </a:p>
          <a:p>
            <a:pPr marL="511175" lvl="2" eaLnBrk="1" hangingPunct="1">
              <a:spcBef>
                <a:spcPts val="5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Included dinosaurs</a:t>
            </a:r>
          </a:p>
          <a:p>
            <a:pPr marL="511175" lvl="2" eaLnBrk="1" hangingPunct="1">
              <a:spcBef>
                <a:spcPts val="5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Bipedal stance of some reptiles preadaptive for evolution of wings in birds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Turtles, crocodiles, snakes, lizards, and birds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Body covered in scales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Well-developed lungs enclosed by protective rib cage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Three-chambered heart</a:t>
            </a:r>
          </a:p>
        </p:txBody>
      </p:sp>
    </p:spTree>
    <p:extLst>
      <p:ext uri="{BB962C8B-B14F-4D97-AF65-F5344CB8AC3E}">
        <p14:creationId xmlns:p14="http://schemas.microsoft.com/office/powerpoint/2010/main" val="3467964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128" y="412808"/>
            <a:ext cx="7478568" cy="599167"/>
          </a:xfrm>
        </p:spPr>
        <p:txBody>
          <a:bodyPr/>
          <a:lstStyle/>
          <a:p>
            <a:r>
              <a:rPr lang="en-US" dirty="0"/>
              <a:t>Figure 19.32 The Amniotic Egg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399" b="2916"/>
          <a:stretch/>
        </p:blipFill>
        <p:spPr bwMode="auto">
          <a:xfrm>
            <a:off x="2133600" y="1225236"/>
            <a:ext cx="4876800" cy="4946964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090488" y="6134594"/>
            <a:ext cx="3310312" cy="19215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1000" dirty="0"/>
              <a:t>a: © Heinrich van den Berg/Gallo Images/Getty Images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3220938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1063" y="412808"/>
            <a:ext cx="6798699" cy="599167"/>
          </a:xfrm>
        </p:spPr>
        <p:txBody>
          <a:bodyPr/>
          <a:lstStyle/>
          <a:p>
            <a:r>
              <a:rPr lang="en-US" dirty="0"/>
              <a:t>Significance of Amniotic Egg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6575" y="1011975"/>
            <a:ext cx="8226425" cy="3102825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altLang="en-US" sz="2800" dirty="0"/>
              <a:t>Eliminated need of water environment for development</a:t>
            </a:r>
          </a:p>
          <a:p>
            <a:pPr>
              <a:spcAft>
                <a:spcPts val="1500"/>
              </a:spcAft>
            </a:pPr>
            <a:r>
              <a:rPr lang="en-US" altLang="en-US" sz="2800" dirty="0"/>
              <a:t>Provides developing embryo with oxygen, food, and water; removes nitrogenous waste; protects the embryo</a:t>
            </a:r>
          </a:p>
          <a:p>
            <a:pPr marL="342900" lvl="1" indent="-342900"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Uses extraembryonic membranes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536575" y="4115145"/>
            <a:ext cx="7769225" cy="243078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>
              <a:spcAft>
                <a:spcPts val="1500"/>
              </a:spcAft>
            </a:pPr>
            <a:r>
              <a:rPr lang="en-US" altLang="en-US" sz="2800" dirty="0"/>
              <a:t>Ectothermic—body temperature matches outside environment </a:t>
            </a:r>
          </a:p>
          <a:p>
            <a:pPr marL="342900" lvl="1" indent="-342900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Fishes, amphibians, and reptiles (other than birds)</a:t>
            </a:r>
          </a:p>
          <a:p>
            <a:pPr marL="342900" lvl="1" indent="-342900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Must move to warmer or cooler area to regulate temperature</a:t>
            </a:r>
          </a:p>
        </p:txBody>
      </p:sp>
    </p:spTree>
    <p:extLst>
      <p:ext uri="{BB962C8B-B14F-4D97-AF65-F5344CB8AC3E}">
        <p14:creationId xmlns:p14="http://schemas.microsoft.com/office/powerpoint/2010/main" val="155806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784" b="3039"/>
          <a:stretch/>
        </p:blipFill>
        <p:spPr bwMode="auto">
          <a:xfrm>
            <a:off x="4433615" y="1104285"/>
            <a:ext cx="4487162" cy="47244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30615" y="440043"/>
            <a:ext cx="1479595" cy="544697"/>
          </a:xfrm>
        </p:spPr>
        <p:txBody>
          <a:bodyPr/>
          <a:lstStyle/>
          <a:p>
            <a:r>
              <a:rPr lang="en-US" dirty="0"/>
              <a:t>Birds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77155"/>
            <a:ext cx="8226425" cy="1613645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altLang="en-US" sz="2000" dirty="0"/>
              <a:t>Share common ancestor with crocodiles</a:t>
            </a:r>
          </a:p>
          <a:p>
            <a:r>
              <a:rPr lang="en-US" altLang="en-US" sz="2000" dirty="0"/>
              <a:t>Traits show they are reptiles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Tail with vertebrae, clawed feet, scales</a:t>
            </a:r>
          </a:p>
          <a:p>
            <a:pPr marL="285750" lvl="1"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Feathers are modified reptilian scales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5"/>
          </p:nvPr>
        </p:nvSpPr>
        <p:spPr>
          <a:xfrm>
            <a:off x="450919" y="2590800"/>
            <a:ext cx="5057185" cy="3429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>
              <a:spcAft>
                <a:spcPts val="1500"/>
              </a:spcAft>
            </a:pPr>
            <a:r>
              <a:rPr lang="en-US" altLang="en-US" sz="2000" dirty="0"/>
              <a:t>Exact history still in dispute</a:t>
            </a:r>
          </a:p>
          <a:p>
            <a:pPr lvl="0">
              <a:spcAft>
                <a:spcPts val="1500"/>
              </a:spcAft>
            </a:pPr>
            <a:r>
              <a:rPr lang="en-US" altLang="en-US" sz="2000" dirty="0"/>
              <a:t>Nearly every anatomical feature related to flight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Forelimbs modified into wings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Hollow, light bones laced with air cavities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Horny beak instead of heavy jaws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Slender neck and compact torso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Efficient respiration using air sacs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Completely separated four-chambered heart</a:t>
            </a:r>
          </a:p>
          <a:p>
            <a:pPr marL="285750" lvl="1"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1800" dirty="0"/>
              <a:t>Acute vision and well-developed brains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77021" y="6237312"/>
            <a:ext cx="4425881" cy="381771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altLang="en-US" sz="2000" dirty="0"/>
              <a:t>Endotherms—generate internal heat</a:t>
            </a:r>
          </a:p>
        </p:txBody>
      </p:sp>
    </p:spTree>
    <p:extLst>
      <p:ext uri="{BB962C8B-B14F-4D97-AF65-F5344CB8AC3E}">
        <p14:creationId xmlns:p14="http://schemas.microsoft.com/office/powerpoint/2010/main" val="3332804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1033" y="440043"/>
            <a:ext cx="5618759" cy="544697"/>
          </a:xfrm>
        </p:spPr>
        <p:txBody>
          <a:bodyPr/>
          <a:lstStyle/>
          <a:p>
            <a:r>
              <a:rPr lang="en-US" altLang="en-US" dirty="0"/>
              <a:t>Figure 19.34 Bird Beaks</a:t>
            </a:r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5405718" y="1559859"/>
            <a:ext cx="2590800" cy="11430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 algn="l">
              <a:spcBef>
                <a:spcPts val="1500"/>
              </a:spcBef>
            </a:pPr>
            <a:r>
              <a:rPr lang="en-US" altLang="en-US" sz="2400" dirty="0"/>
              <a:t>A cardinal’s beak allows it to crack tough seeds.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5405718" y="2909444"/>
            <a:ext cx="2915172" cy="1868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 defTabSz="457200" eaLnBrk="1" hangingPunct="1">
              <a:spcBef>
                <a:spcPct val="0"/>
              </a:spcBef>
              <a:buClrTx/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sz="2400" kern="1200" dirty="0">
                <a:latin typeface="Arial" charset="0"/>
              </a:rPr>
              <a:t>A flamingo’s beak strains food from the water with bristles that fringe the mandibles.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0"/>
          </p:nvPr>
        </p:nvSpPr>
        <p:spPr>
          <a:xfrm>
            <a:off x="5411843" y="4972909"/>
            <a:ext cx="2895600" cy="12192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 algn="l"/>
            <a:r>
              <a:rPr lang="en-US" altLang="en-US" sz="2400" dirty="0"/>
              <a:t>A bald eagle’s beak allows it to tear prey apart.</a:t>
            </a:r>
          </a:p>
        </p:txBody>
      </p:sp>
      <p:pic>
        <p:nvPicPr>
          <p:cNvPr id="2" name="Picture 1" descr="Birds exhibit a variety of beak shape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"/>
          <a:stretch/>
        </p:blipFill>
        <p:spPr>
          <a:xfrm>
            <a:off x="2783306" y="1233869"/>
            <a:ext cx="1773936" cy="5102889"/>
          </a:xfrm>
          <a:prstGeom prst="rect">
            <a:avLst/>
          </a:prstGeom>
        </p:spPr>
      </p:pic>
      <p:sp>
        <p:nvSpPr>
          <p:cNvPr id="13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2971799" y="2698842"/>
            <a:ext cx="1371601" cy="1385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14300" lvl="0" indent="-114300">
              <a:buFont typeface="+mj-lt"/>
              <a:buAutoNum type="alphaLcPeriod"/>
            </a:pPr>
            <a:r>
              <a:rPr lang="en-US" sz="600" dirty="0"/>
              <a:t>Cardinal, </a:t>
            </a:r>
            <a:r>
              <a:rPr lang="en-US" sz="600" i="1" dirty="0"/>
              <a:t>Cardinalis </a:t>
            </a:r>
            <a:r>
              <a:rPr lang="en-US" sz="600" i="1" dirty="0" err="1"/>
              <a:t>cardinalis</a:t>
            </a:r>
            <a:endParaRPr lang="en-GB" sz="600" i="1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2830678" y="4424453"/>
            <a:ext cx="1447800" cy="1749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14300" lvl="0" indent="-114300">
              <a:buFont typeface="+mj-lt"/>
              <a:buAutoNum type="alphaLcPeriod" startAt="2"/>
            </a:pPr>
            <a:r>
              <a:rPr lang="en-US" sz="600" dirty="0"/>
              <a:t>Flamingo, </a:t>
            </a:r>
            <a:r>
              <a:rPr lang="en-US" sz="600" i="1" dirty="0"/>
              <a:t>Phoenicopterus ruber</a:t>
            </a:r>
            <a:endParaRPr lang="en-GB" sz="600" i="1" dirty="0"/>
          </a:p>
        </p:txBody>
      </p:sp>
      <p:sp>
        <p:nvSpPr>
          <p:cNvPr id="15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2895599" y="6199457"/>
            <a:ext cx="1533921" cy="125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114300" lvl="0" indent="-114300">
              <a:buFont typeface="+mj-lt"/>
              <a:buAutoNum type="alphaLcPeriod" startAt="3"/>
            </a:pPr>
            <a:r>
              <a:rPr lang="en-US" sz="600" dirty="0"/>
              <a:t>Bald eagle, </a:t>
            </a:r>
            <a:r>
              <a:rPr lang="en-US" sz="600" i="1" dirty="0"/>
              <a:t>Haliaetus leucocephalus</a:t>
            </a:r>
            <a:endParaRPr lang="en-GB" sz="600" i="1" dirty="0"/>
          </a:p>
        </p:txBody>
      </p:sp>
      <p:sp>
        <p:nvSpPr>
          <p:cNvPr id="12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3015854" y="6277949"/>
            <a:ext cx="1326356" cy="207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 algn="ctr"/>
            <a:r>
              <a:rPr lang="en-US" sz="350" dirty="0"/>
              <a:t>a: © Graeme Teague; b: © Medford Taylor/Getty Images; c: © Dale DeGabriele/Getty Images </a:t>
            </a:r>
            <a:endParaRPr lang="en-GB" sz="350" dirty="0"/>
          </a:p>
        </p:txBody>
      </p:sp>
    </p:spTree>
    <p:extLst>
      <p:ext uri="{BB962C8B-B14F-4D97-AF65-F5344CB8AC3E}">
        <p14:creationId xmlns:p14="http://schemas.microsoft.com/office/powerpoint/2010/main" val="1140685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84591" y="412808"/>
            <a:ext cx="3171643" cy="599167"/>
          </a:xfrm>
        </p:spPr>
        <p:txBody>
          <a:bodyPr/>
          <a:lstStyle/>
          <a:p>
            <a:r>
              <a:rPr lang="en-US" dirty="0"/>
              <a:t>Mammals, 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6425" cy="3809999"/>
          </a:xfrm>
        </p:spPr>
        <p:txBody>
          <a:bodyPr/>
          <a:lstStyle/>
          <a:p>
            <a:pPr eaLnBrk="1" hangingPunct="1">
              <a:spcBef>
                <a:spcPts val="8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Mammals: hair and mammary glands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Amniotes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Endotherms</a:t>
            </a:r>
          </a:p>
          <a:p>
            <a:pPr marL="285750" lvl="1" eaLnBrk="1" hangingPunct="1">
              <a:spcBef>
                <a:spcPts val="700"/>
              </a:spcBef>
              <a:spcAft>
                <a:spcPts val="1500"/>
              </a:spcAft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Two chief characteristics of mammals</a:t>
            </a:r>
          </a:p>
          <a:p>
            <a:pPr marL="511175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Hair—provides insulation against heat loss</a:t>
            </a:r>
          </a:p>
          <a:p>
            <a:pPr marL="511175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Mammary glands—enable female to feed young without leaving them to find food</a:t>
            </a:r>
          </a:p>
        </p:txBody>
      </p:sp>
    </p:spTree>
    <p:extLst>
      <p:ext uri="{BB962C8B-B14F-4D97-AF65-F5344CB8AC3E}">
        <p14:creationId xmlns:p14="http://schemas.microsoft.com/office/powerpoint/2010/main" val="3168466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6431" y="382849"/>
            <a:ext cx="5107963" cy="659084"/>
          </a:xfrm>
        </p:spPr>
        <p:txBody>
          <a:bodyPr/>
          <a:lstStyle/>
          <a:p>
            <a:r>
              <a:rPr lang="en-US" dirty="0"/>
              <a:t>Mammals,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1" y="1447800"/>
            <a:ext cx="7848600" cy="4419599"/>
          </a:xfrm>
        </p:spPr>
        <p:txBody>
          <a:bodyPr/>
          <a:lstStyle/>
          <a:p>
            <a:pPr marL="339725" indent="-339725" eaLnBrk="1" hangingPunct="1">
              <a:spcBef>
                <a:spcPts val="8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800" dirty="0"/>
              <a:t>Mammals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sz="2400" dirty="0"/>
              <a:t>Marsupials</a:t>
            </a:r>
          </a:p>
          <a:p>
            <a:pPr marL="4572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Born in immature condition</a:t>
            </a:r>
          </a:p>
          <a:p>
            <a:pPr marL="4572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Newborns complete development inside female’s pouch</a:t>
            </a:r>
          </a:p>
          <a:p>
            <a:pPr marL="4572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Virginia opossum only marsupial north of Mexico</a:t>
            </a:r>
          </a:p>
          <a:p>
            <a:pPr marL="457200" lvl="2" eaLnBrk="1" hangingPunct="1">
              <a:spcBef>
                <a:spcPts val="600"/>
              </a:spcBef>
              <a:spcAft>
                <a:spcPts val="1500"/>
              </a:spcAft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Mainly in Australia—koalas, kangaroos, Tasmanian wolf (extinct)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sz="2400" dirty="0"/>
              <a:t>Monotremes</a:t>
            </a:r>
          </a:p>
          <a:p>
            <a:pPr marL="4572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sz="2000" dirty="0"/>
              <a:t>Have cloaca (like birds) and lay hard-shelled amniote eggs</a:t>
            </a:r>
          </a:p>
          <a:p>
            <a:pPr marL="45720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  <a:tab pos="9883775" algn="l"/>
              </a:tabLst>
            </a:pPr>
            <a:r>
              <a:rPr lang="en-US" altLang="en-US" sz="2000" dirty="0"/>
              <a:t>Spiny anteater and duckbill platypus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948" b="5995"/>
          <a:stretch/>
        </p:blipFill>
        <p:spPr bwMode="auto">
          <a:xfrm>
            <a:off x="3203848" y="1006456"/>
            <a:ext cx="5347321" cy="1718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54935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48611" y="382849"/>
            <a:ext cx="4643603" cy="659084"/>
          </a:xfrm>
        </p:spPr>
        <p:txBody>
          <a:bodyPr/>
          <a:lstStyle/>
          <a:p>
            <a:r>
              <a:rPr lang="en-US" dirty="0"/>
              <a:t>Placental Mammals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313330"/>
            <a:ext cx="5554959" cy="5316070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altLang="en-US" sz="2600" dirty="0"/>
              <a:t>Vast majority of living mammals</a:t>
            </a:r>
          </a:p>
          <a:p>
            <a:pPr>
              <a:spcAft>
                <a:spcPts val="1500"/>
              </a:spcAft>
            </a:pPr>
            <a:r>
              <a:rPr lang="en-US" altLang="en-US" sz="2600" dirty="0"/>
              <a:t>Extraembryonic membranes of amniote egg modified for internal development within uterus of female</a:t>
            </a:r>
          </a:p>
          <a:p>
            <a:pPr>
              <a:spcAft>
                <a:spcPts val="1500"/>
              </a:spcAft>
            </a:pPr>
            <a:r>
              <a:rPr lang="en-US" altLang="en-US" sz="2600" dirty="0"/>
              <a:t>Adapted to active life on land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Well-developed brain—expansion of cerebral hemispheres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Four-chambered heart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Internal temperature is constant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Distinguished by methods of obtaining food and locomotion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861" b="2722"/>
          <a:stretch/>
        </p:blipFill>
        <p:spPr bwMode="auto">
          <a:xfrm>
            <a:off x="5292080" y="4797152"/>
            <a:ext cx="3477072" cy="1715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3522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16.12b Pace of Evolution, Punctuated Equilibrium Model</a:t>
            </a:r>
            <a:endParaRPr lang="en-US" dirty="0"/>
          </a:p>
        </p:txBody>
      </p:sp>
      <p:pic>
        <p:nvPicPr>
          <p:cNvPr id="6" name="Picture 2" descr="b) Punctuated equilibrium model."/>
          <p:cNvPicPr>
            <a:picLocks noChangeAspect="1" noChangeArrowheads="1"/>
          </p:cNvPicPr>
          <p:nvPr/>
        </p:nvPicPr>
        <p:blipFill rotWithShape="1">
          <a:blip r:embed="rId3" cstate="print"/>
          <a:srcRect t="3593"/>
          <a:stretch/>
        </p:blipFill>
        <p:spPr bwMode="auto">
          <a:xfrm>
            <a:off x="2214546" y="1772816"/>
            <a:ext cx="4714908" cy="458514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16431" y="382849"/>
            <a:ext cx="5107963" cy="659084"/>
          </a:xfrm>
        </p:spPr>
        <p:txBody>
          <a:bodyPr/>
          <a:lstStyle/>
          <a:p>
            <a:r>
              <a:rPr lang="en-US" altLang="en-US" dirty="0"/>
              <a:t>19.6 Human Evolution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10653"/>
            <a:ext cx="8226425" cy="3332747"/>
          </a:xfrm>
        </p:spPr>
        <p:txBody>
          <a:bodyPr/>
          <a:lstStyle/>
          <a:p>
            <a:pPr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All primates share a common ancestor.</a:t>
            </a:r>
          </a:p>
          <a:p>
            <a:pPr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Prosimians—lemurs, tarsiers, and lorises</a:t>
            </a:r>
          </a:p>
          <a:p>
            <a:pPr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Anthropoids—monkeys, apes, and humans</a:t>
            </a:r>
          </a:p>
          <a:p>
            <a:pPr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Primates adapted to arboreal life (life in trees)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Mobile limbs</a:t>
            </a:r>
          </a:p>
          <a:p>
            <a:pPr marL="342900" lvl="1" indent="-342900" eaLnBrk="1" hangingPunct="1">
              <a:spcBef>
                <a:spcPts val="600"/>
              </a:spcBef>
              <a:spcAft>
                <a:spcPts val="1500"/>
              </a:spcAft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Opposable thumbs and big toes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4"/>
          </p:nvPr>
        </p:nvSpPr>
        <p:spPr>
          <a:xfrm>
            <a:off x="452717" y="4343400"/>
            <a:ext cx="7929283" cy="2133599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 eaLnBrk="1" hangingPunct="1">
              <a:spcBef>
                <a:spcPts val="700"/>
              </a:spcBef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Trend toward larger and more complex brain</a:t>
            </a:r>
          </a:p>
          <a:p>
            <a:pPr lvl="0"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Evolutionary tree indicates humans most closely related to African apes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Humans did not evolve from apes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Believed to share a common ancestor about 7 million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2933750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128" y="229909"/>
            <a:ext cx="7478568" cy="964964"/>
          </a:xfrm>
        </p:spPr>
        <p:txBody>
          <a:bodyPr/>
          <a:lstStyle/>
          <a:p>
            <a:r>
              <a:rPr lang="en-US" altLang="en-US" dirty="0"/>
              <a:t>Figure 19.37 Evolutionary Tree of Primates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172" b="1"/>
          <a:stretch/>
        </p:blipFill>
        <p:spPr bwMode="auto">
          <a:xfrm>
            <a:off x="915194" y="1371600"/>
            <a:ext cx="7313612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2065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1063" y="412808"/>
            <a:ext cx="6798699" cy="599167"/>
          </a:xfrm>
        </p:spPr>
        <p:txBody>
          <a:bodyPr/>
          <a:lstStyle/>
          <a:p>
            <a:r>
              <a:rPr lang="en-US" dirty="0"/>
              <a:t>Human Evolution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326778"/>
            <a:ext cx="7848600" cy="5150222"/>
          </a:xfrm>
        </p:spPr>
        <p:txBody>
          <a:bodyPr/>
          <a:lstStyle/>
          <a:p>
            <a:pPr marL="339725" indent="-339725" eaLnBrk="1" hangingPunct="1">
              <a:spcBef>
                <a:spcPts val="8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800" dirty="0"/>
              <a:t>Evolution of humanlike hominins</a:t>
            </a:r>
          </a:p>
          <a:p>
            <a:pPr marL="342900" lvl="1" indent="-3429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To be a hominin, must have anatomy suitable for standing erect and walking on two feet—bipedalism</a:t>
            </a:r>
          </a:p>
          <a:p>
            <a:pPr marL="625475" lvl="2" eaLnBrk="1" hangingPunct="1">
              <a:spcBef>
                <a:spcPts val="600"/>
              </a:spcBef>
              <a:spcAft>
                <a:spcPts val="0"/>
              </a:spcAft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Hominid includes apes, chimpanzees, humans and closest extinct relatives of humans</a:t>
            </a:r>
          </a:p>
          <a:p>
            <a:pPr marL="342900" lvl="1" indent="-3429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Early hominins</a:t>
            </a:r>
          </a:p>
          <a:p>
            <a:pPr marL="641350" lvl="2" eaLnBrk="1" hangingPunct="1">
              <a:spcBef>
                <a:spcPts val="6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i="1" dirty="0"/>
              <a:t>Sahelanthropus tchadensis</a:t>
            </a:r>
            <a:r>
              <a:rPr lang="en-US" altLang="en-US" sz="2000" dirty="0"/>
              <a:t>—dated to 7 million years ago</a:t>
            </a:r>
          </a:p>
          <a:p>
            <a:pPr marL="962025" lvl="3" indent="-285750" eaLnBrk="1" hangingPunct="1">
              <a:spcBef>
                <a:spcPts val="5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1027113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Braincase apelike, suggestions of bipedalism</a:t>
            </a:r>
          </a:p>
          <a:p>
            <a:pPr marL="640080" lvl="2" eaLnBrk="1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i="1" dirty="0"/>
              <a:t>Ardipithecus ramidus</a:t>
            </a:r>
            <a:r>
              <a:rPr lang="en-US" altLang="en-US" sz="2000" dirty="0"/>
              <a:t>—4.5 million years ago</a:t>
            </a:r>
          </a:p>
          <a:p>
            <a:pPr marL="962025" lvl="3" indent="-285750" eaLnBrk="1" hangingPunct="1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1027113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Only skull fragments</a:t>
            </a:r>
          </a:p>
          <a:p>
            <a:pPr marL="962025" lvl="3" indent="-285750" eaLnBrk="1" hangingPunct="1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1027113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Possibly bipedal</a:t>
            </a:r>
          </a:p>
          <a:p>
            <a:pPr marL="962025" lvl="3" indent="-285750" eaLnBrk="1" hangingPunct="1"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1027113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Teeth intermediate between earlier apes and later hominids</a:t>
            </a:r>
          </a:p>
        </p:txBody>
      </p:sp>
    </p:spTree>
    <p:extLst>
      <p:ext uri="{BB962C8B-B14F-4D97-AF65-F5344CB8AC3E}">
        <p14:creationId xmlns:p14="http://schemas.microsoft.com/office/powerpoint/2010/main" val="217195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1063" y="440043"/>
            <a:ext cx="6798698" cy="544697"/>
          </a:xfrm>
        </p:spPr>
        <p:txBody>
          <a:bodyPr/>
          <a:lstStyle/>
          <a:p>
            <a:r>
              <a:rPr lang="en-US" altLang="en-US" dirty="0"/>
              <a:t>Figure 19.38 Human Evolution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92659-9E4E-4ACB-9C13-D8352F648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1175657"/>
            <a:ext cx="7556404" cy="4876801"/>
          </a:xfrm>
          <a:prstGeom prst="rect">
            <a:avLst/>
          </a:prstGeom>
        </p:spPr>
      </p:pic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2961110" y="4723694"/>
            <a:ext cx="1382290" cy="53410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sz="700" b="1" dirty="0"/>
              <a:t>Early humanlike hominins</a:t>
            </a:r>
          </a:p>
          <a:p>
            <a:pPr lvl="0"/>
            <a:r>
              <a:rPr lang="en-US" sz="700" dirty="0"/>
              <a:t>Very low forehead projecting face 370 cc brain </a:t>
            </a:r>
            <a:endParaRPr lang="en-GB" sz="700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2"/>
          </p:nvPr>
        </p:nvSpPr>
        <p:spPr>
          <a:xfrm>
            <a:off x="4543425" y="3999410"/>
            <a:ext cx="1019175" cy="49639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sz="700" b="1" dirty="0"/>
              <a:t>Australopithecines</a:t>
            </a:r>
          </a:p>
          <a:p>
            <a:pPr lvl="0"/>
            <a:r>
              <a:rPr lang="en-US" sz="700" dirty="0"/>
              <a:t>low forehead projecting face 400 cc brain</a:t>
            </a:r>
            <a:endParaRPr lang="en-GB" sz="700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5"/>
          </p:nvPr>
        </p:nvSpPr>
        <p:spPr>
          <a:xfrm>
            <a:off x="6477001" y="3721414"/>
            <a:ext cx="914400" cy="530012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sz="700" b="1" i="1" dirty="0"/>
              <a:t>Homo</a:t>
            </a:r>
            <a:r>
              <a:rPr lang="en-US" sz="700" b="1" dirty="0"/>
              <a:t> </a:t>
            </a:r>
          </a:p>
          <a:p>
            <a:pPr lvl="0"/>
            <a:r>
              <a:rPr lang="en-US" sz="700" dirty="0"/>
              <a:t>distinct forehead flat face 700-1,300 cc brain.</a:t>
            </a:r>
            <a:endParaRPr lang="en-GB" sz="700" b="1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765174" y="5782807"/>
            <a:ext cx="7616825" cy="358018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 algn="ctr"/>
            <a:r>
              <a:rPr lang="en-US" dirty="0"/>
              <a:t>(</a:t>
            </a:r>
            <a:r>
              <a:rPr lang="en-US" i="1" dirty="0"/>
              <a:t>Ardipithecus ramidus</a:t>
            </a:r>
            <a:r>
              <a:rPr lang="en-US" dirty="0"/>
              <a:t>): © Richard T. Nowitz/Science Source; (</a:t>
            </a:r>
            <a:r>
              <a:rPr lang="en-US" i="1" dirty="0"/>
              <a:t>Australopithecus afarensis</a:t>
            </a:r>
            <a:r>
              <a:rPr lang="en-US" dirty="0"/>
              <a:t>): © Scott Camazine/Alamy; (</a:t>
            </a:r>
            <a:r>
              <a:rPr lang="en-US" i="1" dirty="0"/>
              <a:t>Australopithecus africanus</a:t>
            </a:r>
            <a:r>
              <a:rPr lang="en-US" dirty="0"/>
              <a:t>): © Philippe Plailly/ Science Source; (</a:t>
            </a:r>
            <a:r>
              <a:rPr lang="en-US" i="1" dirty="0"/>
              <a:t>Homo habilis</a:t>
            </a:r>
            <a:r>
              <a:rPr lang="en-US" dirty="0"/>
              <a:t>): © Kike Calvo VWpics/superstock; (</a:t>
            </a:r>
            <a:r>
              <a:rPr lang="en-US" i="1" dirty="0"/>
              <a:t>Homo sapiens</a:t>
            </a:r>
            <a:r>
              <a:rPr lang="en-US" dirty="0"/>
              <a:t>): © Kenneth Garrett/Getty Images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302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0095" y="382849"/>
            <a:ext cx="6180635" cy="659084"/>
          </a:xfrm>
        </p:spPr>
        <p:txBody>
          <a:bodyPr/>
          <a:lstStyle/>
          <a:p>
            <a:r>
              <a:rPr lang="en-US" dirty="0"/>
              <a:t>Figure 19.39 Ardipithecines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591" b="3602"/>
          <a:stretch/>
        </p:blipFill>
        <p:spPr bwMode="auto">
          <a:xfrm>
            <a:off x="639763" y="1524000"/>
            <a:ext cx="7894638" cy="3938833"/>
          </a:xfrm>
          <a:prstGeom prst="rect">
            <a:avLst/>
          </a:prstGeom>
          <a:noFill/>
        </p:spPr>
      </p:pic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756806" y="5421276"/>
            <a:ext cx="1639888" cy="201706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 sz="900" dirty="0"/>
              <a:t>(both): © HO/Reuters/Corbis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50868591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947" b="2316"/>
          <a:stretch/>
        </p:blipFill>
        <p:spPr bwMode="auto">
          <a:xfrm>
            <a:off x="5734050" y="1447801"/>
            <a:ext cx="3409950" cy="490922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48611" y="412808"/>
            <a:ext cx="4643603" cy="599167"/>
          </a:xfrm>
        </p:spPr>
        <p:txBody>
          <a:bodyPr/>
          <a:lstStyle/>
          <a:p>
            <a:r>
              <a:rPr lang="en-US" dirty="0"/>
              <a:t>Australopithecines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1" y="1447801"/>
            <a:ext cx="6131023" cy="4572000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altLang="en-US" dirty="0"/>
              <a:t>Australopithecines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Possibly direct ancestor of humans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In Africa about 4 million years ago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i="1" dirty="0"/>
              <a:t>Australopithecus afarensis</a:t>
            </a:r>
            <a:r>
              <a:rPr lang="en-US" altLang="en-US" dirty="0"/>
              <a:t>—“Lucy”</a:t>
            </a:r>
          </a:p>
          <a:p>
            <a:pPr marL="561975" lvl="2"/>
            <a:r>
              <a:rPr lang="en-US" altLang="en-US" dirty="0"/>
              <a:t>Brain small (apelike) but she stood upright and walked bipedally (humanlike) </a:t>
            </a:r>
          </a:p>
          <a:p>
            <a:pPr marL="561975" lvl="2"/>
            <a:r>
              <a:rPr lang="en-US" altLang="en-US" dirty="0"/>
              <a:t>Trail of footprints dated to 3.7 million years ago</a:t>
            </a:r>
          </a:p>
          <a:p>
            <a:pPr marL="561975" lvl="2"/>
            <a:r>
              <a:rPr lang="en-US" altLang="en-US" dirty="0"/>
              <a:t>Mosaic evolution—not all body parts change at the same rate</a:t>
            </a:r>
          </a:p>
        </p:txBody>
      </p:sp>
    </p:spTree>
    <p:extLst>
      <p:ext uri="{BB962C8B-B14F-4D97-AF65-F5344CB8AC3E}">
        <p14:creationId xmlns:p14="http://schemas.microsoft.com/office/powerpoint/2010/main" val="414659501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84591" y="440043"/>
            <a:ext cx="3171643" cy="544697"/>
          </a:xfrm>
        </p:spPr>
        <p:txBody>
          <a:bodyPr/>
          <a:lstStyle/>
          <a:p>
            <a:r>
              <a:rPr lang="en-US" i="1" dirty="0"/>
              <a:t>Homo Habilis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05754"/>
            <a:ext cx="8226425" cy="5271245"/>
          </a:xfrm>
        </p:spPr>
        <p:txBody>
          <a:bodyPr/>
          <a:lstStyle/>
          <a:p>
            <a:pPr marL="339725" indent="-339725" eaLnBrk="1" hangingPunct="1">
              <a:spcBef>
                <a:spcPts val="8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i="1" dirty="0"/>
              <a:t>Homo habilis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Dated between 2.0 and 1.9 million years ago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May be ancestral to modern humans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45% larger brain than </a:t>
            </a:r>
            <a:r>
              <a:rPr lang="en-US" altLang="en-US" i="1" dirty="0"/>
              <a:t>A. afarensis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Cheek teeth smaller—likely omnivorous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Stone tools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Enlarged portion of brain dealing with speech</a:t>
            </a:r>
          </a:p>
          <a:p>
            <a:pPr marL="285750" lvl="1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dirty="0"/>
              <a:t>Beginnings of culture—encompasses human behavior and products and is dependent upon capacity to speak and transmit knowledge</a:t>
            </a:r>
          </a:p>
        </p:txBody>
      </p:sp>
    </p:spTree>
    <p:extLst>
      <p:ext uri="{BB962C8B-B14F-4D97-AF65-F5344CB8AC3E}">
        <p14:creationId xmlns:p14="http://schemas.microsoft.com/office/powerpoint/2010/main" val="22485374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26009" y="412808"/>
            <a:ext cx="3488807" cy="599167"/>
          </a:xfrm>
        </p:spPr>
        <p:txBody>
          <a:bodyPr/>
          <a:lstStyle/>
          <a:p>
            <a:r>
              <a:rPr lang="en-US" i="1" dirty="0"/>
              <a:t>Homo Erectus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8226425" cy="5181600"/>
          </a:xfrm>
        </p:spPr>
        <p:txBody>
          <a:bodyPr/>
          <a:lstStyle/>
          <a:p>
            <a:pPr marL="339725" indent="-339725" eaLnBrk="1" hangingPunct="1">
              <a:spcBef>
                <a:spcPts val="8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i="1" dirty="0"/>
              <a:t>Homo erectus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Fossils found in Africa, Asia, and Europe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Dated between 1.9 and 0.3 million years ago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Similar in appearance but may be several species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Larger brain and flatter face compared to </a:t>
            </a:r>
            <a:r>
              <a:rPr lang="en-US" altLang="en-US" sz="2400" i="1" dirty="0"/>
              <a:t>H. habilis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Much taller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Robust and muscled skeleton still like australopithecines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Believed to have appeared in Africa and migrated into Asia and Europe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First to use fire</a:t>
            </a:r>
          </a:p>
          <a:p>
            <a:pPr marL="285750" lvl="1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Fashioned more advanced tools</a:t>
            </a:r>
          </a:p>
        </p:txBody>
      </p:sp>
    </p:spTree>
    <p:extLst>
      <p:ext uri="{BB962C8B-B14F-4D97-AF65-F5344CB8AC3E}">
        <p14:creationId xmlns:p14="http://schemas.microsoft.com/office/powerpoint/2010/main" val="2676675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1063" y="412808"/>
            <a:ext cx="6798699" cy="599167"/>
          </a:xfrm>
        </p:spPr>
        <p:txBody>
          <a:bodyPr/>
          <a:lstStyle/>
          <a:p>
            <a:r>
              <a:rPr lang="en-US" dirty="0"/>
              <a:t>Evolution of Modern Humans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029073" cy="4038600"/>
          </a:xfrm>
        </p:spPr>
        <p:txBody>
          <a:bodyPr/>
          <a:lstStyle/>
          <a:p>
            <a:pPr eaLnBrk="1" hangingPunct="1">
              <a:spcAft>
                <a:spcPts val="1500"/>
              </a:spcAft>
              <a:buSzPct val="100000"/>
              <a:defRPr/>
            </a:pPr>
            <a:r>
              <a:rPr lang="en-US" altLang="en-US" dirty="0"/>
              <a:t>Evolution of modern humans</a:t>
            </a:r>
          </a:p>
          <a:p>
            <a:pPr marL="457200" lvl="1" indent="-457200" eaLnBrk="1" hangingPunct="1">
              <a:spcAft>
                <a:spcPts val="1500"/>
              </a:spcAft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Replacement model or out-of-Africa hypothesis</a:t>
            </a:r>
          </a:p>
          <a:p>
            <a:pPr marL="850900" lvl="2" indent="-342900" eaLnBrk="1" hangingPunct="1">
              <a:buSzPct val="100000"/>
              <a:buFont typeface="Arial" charset="0"/>
              <a:buChar char="•"/>
              <a:defRPr/>
            </a:pPr>
            <a:r>
              <a:rPr lang="en-US" altLang="en-US" dirty="0"/>
              <a:t>Modern humans evolved from archaic humans only in Africa and then migrated to Asia and Europe, where they replaced archaic species about 100,000 BP.</a:t>
            </a:r>
          </a:p>
          <a:p>
            <a:pPr marL="850900" lvl="2" indent="-342900" eaLnBrk="1" hangingPunct="1">
              <a:buSzPct val="100000"/>
              <a:buFont typeface="Arial" charset="0"/>
              <a:buChar char="•"/>
              <a:defRPr/>
            </a:pPr>
            <a:r>
              <a:rPr lang="en-US" altLang="en-US" dirty="0"/>
              <a:t>Being challenged by new genomic information</a:t>
            </a:r>
          </a:p>
        </p:txBody>
      </p:sp>
    </p:spTree>
    <p:extLst>
      <p:ext uri="{BB962C8B-B14F-4D97-AF65-F5344CB8AC3E}">
        <p14:creationId xmlns:p14="http://schemas.microsoft.com/office/powerpoint/2010/main" val="23399055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8756" y="440043"/>
            <a:ext cx="2883312" cy="544697"/>
          </a:xfrm>
        </p:spPr>
        <p:txBody>
          <a:bodyPr/>
          <a:lstStyle/>
          <a:p>
            <a:r>
              <a:rPr lang="en-US" dirty="0"/>
              <a:t>Neandertals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45778"/>
            <a:ext cx="8226425" cy="5455022"/>
          </a:xfrm>
        </p:spPr>
        <p:txBody>
          <a:bodyPr/>
          <a:lstStyle/>
          <a:p>
            <a:pPr marL="339725" indent="-339725" eaLnBrk="1" hangingPunct="1">
              <a:spcBef>
                <a:spcPts val="7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Neandertals (</a:t>
            </a:r>
            <a:r>
              <a:rPr lang="en-US" altLang="en-US" sz="2400" i="1" dirty="0"/>
              <a:t>Homo neandertalensis)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Take name from German valley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Neandertals had massive brow ridges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Nose, jaws, and teeth protruded far forward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Forehead low and sloping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No chin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Eventually supplanted by modern humans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New evidence suggests they interbred with </a:t>
            </a:r>
            <a:r>
              <a:rPr lang="en-US" altLang="en-US" sz="2000" i="1" dirty="0"/>
              <a:t>Homo sapiens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Heavily muscled with larger brain than </a:t>
            </a:r>
            <a:r>
              <a:rPr lang="en-US" altLang="en-US" sz="2000" i="1" dirty="0"/>
              <a:t>H. sapiens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Sturdy build may have helped conserve body heat in last Ice Age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Culturally advanced</a:t>
            </a:r>
          </a:p>
          <a:p>
            <a:pPr marL="625475" lvl="2" eaLnBrk="1" hangingPunct="1">
              <a:spcBef>
                <a:spcPts val="5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Most lived in caves but may have built homes</a:t>
            </a:r>
          </a:p>
          <a:p>
            <a:pPr marL="625475" lvl="2" eaLnBrk="1" hangingPunct="1">
              <a:spcBef>
                <a:spcPts val="5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Variety of stone tools</a:t>
            </a:r>
          </a:p>
          <a:p>
            <a:pPr marL="625475" lvl="2" eaLnBrk="1" hangingPunct="1">
              <a:spcBef>
                <a:spcPts val="500"/>
              </a:spcBef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1800" dirty="0"/>
              <a:t>Buried dead with flowers and tools—religion?</a:t>
            </a:r>
          </a:p>
        </p:txBody>
      </p:sp>
      <p:pic>
        <p:nvPicPr>
          <p:cNvPr id="1026" name="Picture 2" descr="Image result for neanderthal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9"/>
          <a:stretch/>
        </p:blipFill>
        <p:spPr bwMode="auto">
          <a:xfrm>
            <a:off x="5776154" y="443966"/>
            <a:ext cx="2907470" cy="204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966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0"/>
            <a:ext cx="8228013" cy="708124"/>
          </a:xfrm>
        </p:spPr>
        <p:txBody>
          <a:bodyPr/>
          <a:lstStyle/>
          <a:p>
            <a:r>
              <a:rPr lang="en-US" sz="3600" dirty="0"/>
              <a:t>Mass Extinctions of Species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708014"/>
            <a:ext cx="7715199" cy="3753644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Disappearance of a large number of species or a higher taxonomic group within a relatively short period of time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Occurrence of five mass extinctions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End of Ordovician, Devonian, Permian, Triassic, and Cretaceous periods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spcAft>
                <a:spcPts val="150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Significant mammalian extinction at the end of the Pleistocene epoch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457200" y="4461658"/>
            <a:ext cx="8228013" cy="230919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Many factors contribute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Continental drift—movement of continents can lead to massive habitat changes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Impact of meteorites—proposed as primary cause of Cretaceous extinction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84591" y="412808"/>
            <a:ext cx="3171643" cy="599167"/>
          </a:xfrm>
        </p:spPr>
        <p:txBody>
          <a:bodyPr/>
          <a:lstStyle/>
          <a:p>
            <a:r>
              <a:rPr lang="en-US" dirty="0"/>
              <a:t>Cro-Magnons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47800"/>
            <a:ext cx="5050903" cy="4724399"/>
          </a:xfrm>
        </p:spPr>
        <p:txBody>
          <a:bodyPr/>
          <a:lstStyle/>
          <a:p>
            <a:pPr marL="339725" indent="-339725" eaLnBrk="1" hangingPunct="1">
              <a:spcBef>
                <a:spcPts val="800"/>
              </a:spcBef>
              <a:spcAft>
                <a:spcPts val="1500"/>
              </a:spcAft>
              <a:buSzPct val="10000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800" dirty="0"/>
              <a:t>Cro-Magnons (</a:t>
            </a:r>
            <a:r>
              <a:rPr lang="en-US" altLang="en-US" sz="2800" i="1" dirty="0"/>
              <a:t>Homo sapiens)</a:t>
            </a:r>
          </a:p>
          <a:p>
            <a:pPr marL="342900" lvl="1" indent="-3429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Thoroughly modern appearance</a:t>
            </a:r>
          </a:p>
          <a:p>
            <a:pPr marL="342900" lvl="1" indent="-3429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Advanced tools</a:t>
            </a:r>
          </a:p>
          <a:p>
            <a:pPr marL="342900" lvl="1" indent="-3429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May have been first to make knifelike blades and throw spears</a:t>
            </a:r>
          </a:p>
          <a:p>
            <a:pPr marL="609600" lvl="2" eaLnBrk="1" hangingPunct="1">
              <a:spcBef>
                <a:spcPts val="600"/>
              </a:spcBef>
              <a:spcAft>
                <a:spcPts val="1500"/>
              </a:spcAft>
              <a:buSzPct val="100000"/>
              <a:buFont typeface="Arial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000" dirty="0"/>
              <a:t>May be responsible for extinction of many larger mammals like giant sloth, mammoth, saber-toothed tiger, and giant ox</a:t>
            </a:r>
          </a:p>
          <a:p>
            <a:pPr marL="342900" lvl="1" indent="-3429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Hunted cooperatively</a:t>
            </a:r>
          </a:p>
          <a:p>
            <a:pPr marL="342900" lvl="1" indent="-3429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Perhaps first to have language</a:t>
            </a:r>
          </a:p>
          <a:p>
            <a:pPr marL="342900" lvl="1" indent="-342900" eaLnBrk="1" hangingPunct="1">
              <a:spcBef>
                <a:spcPts val="700"/>
              </a:spcBef>
              <a:buClr>
                <a:srgbClr val="2B822B"/>
              </a:buClr>
              <a:buSzPct val="100000"/>
              <a:buFont typeface="Arial" panose="020B0604020202020204" pitchFamily="34" charset="0"/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</a:pPr>
            <a:r>
              <a:rPr lang="en-US" altLang="en-US" sz="2400" dirty="0"/>
              <a:t>Culture included art</a:t>
            </a:r>
          </a:p>
        </p:txBody>
      </p:sp>
    </p:spTree>
    <p:extLst>
      <p:ext uri="{BB962C8B-B14F-4D97-AF65-F5344CB8AC3E}">
        <p14:creationId xmlns:p14="http://schemas.microsoft.com/office/powerpoint/2010/main" val="2704808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Image result for cromag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770440" cy="63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435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16.13 Plate Tectonics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64" t="3897" r="-164" b="-355"/>
          <a:stretch/>
        </p:blipFill>
        <p:spPr bwMode="auto">
          <a:xfrm>
            <a:off x="428596" y="1916832"/>
            <a:ext cx="8286808" cy="356460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16.14a Continental Drift, Pangaea</a:t>
            </a:r>
            <a:endParaRPr lang="en-US" dirty="0"/>
          </a:p>
        </p:txBody>
      </p:sp>
      <p:pic>
        <p:nvPicPr>
          <p:cNvPr id="7" name="Picture 2" descr="Pangaea"/>
          <p:cNvPicPr>
            <a:picLocks noChangeAspect="1" noChangeArrowheads="1"/>
          </p:cNvPicPr>
          <p:nvPr/>
        </p:nvPicPr>
        <p:blipFill rotWithShape="1">
          <a:blip r:embed="rId3" cstate="print"/>
          <a:srcRect t="4458"/>
          <a:stretch/>
        </p:blipFill>
        <p:spPr bwMode="auto">
          <a:xfrm>
            <a:off x="1104574" y="1743074"/>
            <a:ext cx="6934854" cy="450466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16.14b Continental Drift</a:t>
            </a:r>
            <a:r>
              <a:rPr lang="en-US" altLang="en-US" dirty="0">
                <a:solidFill>
                  <a:srgbClr val="000000"/>
                </a:solidFill>
              </a:rPr>
              <a:t>—</a:t>
            </a:r>
            <a:r>
              <a:rPr lang="en-US" altLang="en-US" dirty="0"/>
              <a:t>Most Modern Continents Formed by End of Mesozoic Era</a:t>
            </a:r>
            <a:endParaRPr lang="en-US" dirty="0"/>
          </a:p>
        </p:txBody>
      </p:sp>
      <p:pic>
        <p:nvPicPr>
          <p:cNvPr id="7" name="Picture 2" descr="Continental drift"/>
          <p:cNvPicPr>
            <a:picLocks noChangeAspect="1" noChangeArrowheads="1"/>
          </p:cNvPicPr>
          <p:nvPr/>
        </p:nvPicPr>
        <p:blipFill rotWithShape="1">
          <a:blip r:embed="rId3" cstate="print"/>
          <a:srcRect t="4900"/>
          <a:stretch/>
        </p:blipFill>
        <p:spPr bwMode="auto">
          <a:xfrm>
            <a:off x="1458082" y="1988840"/>
            <a:ext cx="6227836" cy="436911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16.3 Systematics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7715200" cy="2555571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Study of evolutionary history of life on Earth</a:t>
            </a:r>
          </a:p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One goal is to determine phylogeny.</a:t>
            </a:r>
          </a:p>
          <a:p>
            <a:pPr marL="285750" lvl="1">
              <a:spcBef>
                <a:spcPts val="700"/>
              </a:spcBef>
              <a:spcAft>
                <a:spcPts val="150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Evolutionary history of a group of organisms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48122" y="4299788"/>
            <a:ext cx="8228013" cy="1289452"/>
          </a:xfrm>
        </p:spPr>
        <p:txBody>
          <a:bodyPr/>
          <a:lstStyle/>
          <a:p>
            <a:pPr marL="0" indent="0">
              <a:spcBef>
                <a:spcPts val="8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Taxonomy—identifying, naming, and classifying organisms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Linnaean Classification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8013" cy="2764903"/>
          </a:xfrm>
        </p:spPr>
        <p:txBody>
          <a:bodyPr/>
          <a:lstStyle/>
          <a:p>
            <a:pPr marL="5715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Binomial system—genus and specific epithet</a:t>
            </a:r>
          </a:p>
          <a:p>
            <a:pPr marL="336550" lvl="1" indent="-280988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Naming rules—genus capitalized, italics, genus can be abbreviated</a:t>
            </a:r>
          </a:p>
          <a:p>
            <a:pPr marL="336550" lvl="1" indent="-280988">
              <a:spcBef>
                <a:spcPts val="600"/>
              </a:spcBef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i="1" dirty="0"/>
              <a:t>Cypripedium </a:t>
            </a:r>
            <a:r>
              <a:rPr lang="en-US" altLang="en-US" i="1" dirty="0" err="1"/>
              <a:t>acaule</a:t>
            </a:r>
            <a:endParaRPr lang="en-US" alt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451215" y="4469839"/>
            <a:ext cx="8009217" cy="1191409"/>
          </a:xfrm>
        </p:spPr>
        <p:txBody>
          <a:bodyPr/>
          <a:lstStyle/>
          <a:p>
            <a:pPr marL="57150" indent="0">
              <a:spcBef>
                <a:spcPts val="7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Hierarchical system—higher the category, the more inclusive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16.15 Taxonomy Hierarchy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864"/>
          <a:stretch/>
        </p:blipFill>
        <p:spPr bwMode="auto">
          <a:xfrm>
            <a:off x="2357422" y="1339702"/>
            <a:ext cx="4429156" cy="514471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Phylogenetic Trees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457200">
              <a:spcBef>
                <a:spcPts val="70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Diagram that indicates common ancestors and lines of descent (lineages)</a:t>
            </a:r>
          </a:p>
          <a:p>
            <a:pPr marL="514350" indent="-457200">
              <a:spcBef>
                <a:spcPts val="70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Common ancestor at the base of the tree has traits shared by all the other groups in the tree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62012"/>
          </a:xfrm>
        </p:spPr>
        <p:txBody>
          <a:bodyPr/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Biological Species Concept, 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50107"/>
            <a:ext cx="8228013" cy="2390556"/>
          </a:xfrm>
        </p:spPr>
        <p:txBody>
          <a:bodyPr/>
          <a:lstStyle/>
          <a:p>
            <a:pPr marL="57150" indent="-57150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Members of a species: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Interbreed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Have a shared gene pool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Each species reproductively isolated from every other species</a:t>
            </a:r>
            <a:endParaRPr lang="en-US" sz="28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457201" y="3324621"/>
            <a:ext cx="7643192" cy="3287655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Not based on appearance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Gene flow occurs between populations of a species but not between populations of different species.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Flycatchers look similar but are different species.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Humans can look very different but are the same species.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0121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16.16 Classification and Phylogeny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776" b="1"/>
          <a:stretch/>
        </p:blipFill>
        <p:spPr bwMode="auto">
          <a:xfrm>
            <a:off x="1500166" y="1619250"/>
            <a:ext cx="6143668" cy="46655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Tracing Phylogeny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84784"/>
            <a:ext cx="7787208" cy="4925144"/>
          </a:xfrm>
        </p:spPr>
        <p:txBody>
          <a:bodyPr/>
          <a:lstStyle/>
          <a:p>
            <a:pPr marL="5715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Uses a multitude of data to discover evolutionary relationships between species</a:t>
            </a:r>
          </a:p>
          <a:p>
            <a:pPr marL="5715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Morphological data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Homologous structures are related to each other through common descent—forelimbs of vertebrates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Sometimes difficult due to convergent evolution</a:t>
            </a:r>
          </a:p>
          <a:p>
            <a:pPr marL="577850" lvl="2" indent="-288925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dirty="0"/>
              <a:t>Acquisition of the same or similar traits in distantly related lines due to adaptations to the same environment</a:t>
            </a:r>
          </a:p>
          <a:p>
            <a:pPr marL="577850" lvl="2" indent="-288925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dirty="0"/>
              <a:t>Analogous structures—same function but no recent common ancestor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Molecular Data and Phylogeny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28800"/>
            <a:ext cx="8228013" cy="4295775"/>
          </a:xfrm>
        </p:spPr>
        <p:txBody>
          <a:bodyPr/>
          <a:lstStyle/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The more closely related species are, the more similar their DNA.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Ribosomal RNA changes little and can be a reliable indicator.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16.17 Interpretation of Molecular Data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776"/>
          <a:stretch/>
        </p:blipFill>
        <p:spPr bwMode="auto">
          <a:xfrm>
            <a:off x="714348" y="1659080"/>
            <a:ext cx="7715304" cy="461160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038"/>
            <a:ext cx="8228013" cy="1014412"/>
          </a:xfrm>
        </p:spPr>
        <p:txBody>
          <a:bodyPr/>
          <a:lstStyle/>
          <a:p>
            <a:r>
              <a:rPr lang="en-US" sz="3600" dirty="0"/>
              <a:t>Cladistics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059" y="1179096"/>
            <a:ext cx="8380413" cy="5369768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Way to trace evolutionary history of a group by using shared traits derived from a common ancestor to determine relationships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Cladogram—depicts evolutionary history of a group based on available data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dirty="0"/>
              <a:t>Outgroup—not part of study group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dirty="0"/>
              <a:t>Ingroup—part of study group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dirty="0"/>
              <a:t>Parsimony—least number of assumptions is the most probable</a:t>
            </a:r>
          </a:p>
          <a:p>
            <a:pPr marL="512763" lvl="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Construct cladogram that minimizes number of assumed evolutionary changes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dirty="0"/>
              <a:t>Shared derived traits—homologies shared by only certain species of the study group</a:t>
            </a:r>
          </a:p>
          <a:p>
            <a:pPr marL="285750" lvl="1">
              <a:lnSpc>
                <a:spcPct val="90000"/>
              </a:lnSpc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200" dirty="0"/>
              <a:t>Ancestral trait—present in common ancestor to ingroup and outgroup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16.18a Constructing a Cladogram</a:t>
            </a:r>
            <a:endParaRPr lang="en-US" dirty="0"/>
          </a:p>
        </p:txBody>
      </p:sp>
      <p:pic>
        <p:nvPicPr>
          <p:cNvPr id="7" name="Picture 2" descr="Characteristics across taxa are used to create a cladogram."/>
          <p:cNvPicPr>
            <a:picLocks noChangeAspect="1" noChangeArrowheads="1"/>
          </p:cNvPicPr>
          <p:nvPr/>
        </p:nvPicPr>
        <p:blipFill rotWithShape="1">
          <a:blip r:embed="rId3" cstate="print"/>
          <a:srcRect t="3197" b="-1"/>
          <a:stretch/>
        </p:blipFill>
        <p:spPr bwMode="auto">
          <a:xfrm>
            <a:off x="2214546" y="1724024"/>
            <a:ext cx="4714908" cy="461430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457200" y="25147"/>
            <a:ext cx="8228013" cy="1043631"/>
          </a:xfrm>
        </p:spPr>
        <p:txBody>
          <a:bodyPr/>
          <a:lstStyle/>
          <a:p>
            <a:r>
              <a:rPr lang="en-US" altLang="en-US" sz="3600" dirty="0"/>
              <a:t>Figure 16.18b Constructing a Cladogram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4675" y="1113357"/>
            <a:ext cx="3803269" cy="5467953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ts val="700"/>
              </a:spcBef>
              <a:spcAft>
                <a:spcPts val="40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Outgroup—lancelets are not vertebrates</a:t>
            </a:r>
          </a:p>
          <a:p>
            <a:pPr algn="l">
              <a:lnSpc>
                <a:spcPct val="90000"/>
              </a:lnSpc>
              <a:spcBef>
                <a:spcPts val="700"/>
              </a:spcBef>
              <a:spcAft>
                <a:spcPts val="40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Ingroup—members of study group</a:t>
            </a:r>
          </a:p>
          <a:p>
            <a:pPr algn="l">
              <a:lnSpc>
                <a:spcPct val="90000"/>
              </a:lnSpc>
              <a:spcBef>
                <a:spcPts val="700"/>
              </a:spcBef>
              <a:spcAft>
                <a:spcPts val="40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This cladogram has three clades.</a:t>
            </a:r>
          </a:p>
          <a:p>
            <a:pPr algn="l">
              <a:lnSpc>
                <a:spcPct val="90000"/>
              </a:lnSpc>
              <a:spcBef>
                <a:spcPts val="700"/>
              </a:spcBef>
              <a:spcAft>
                <a:spcPts val="40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Following principle of parsimony, this is the sequence traits must have evolved</a:t>
            </a:r>
          </a:p>
          <a:p>
            <a:pPr marL="342900" lvl="1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Any other arrangement would be more complicated</a:t>
            </a:r>
            <a:endParaRPr lang="en-US" sz="1020" dirty="0"/>
          </a:p>
        </p:txBody>
      </p:sp>
      <p:pic>
        <p:nvPicPr>
          <p:cNvPr id="12" name="Picture 2" descr="In a cladogram, shared derived characteristics are sequenced in the order they evolved. This is used to define clades."/>
          <p:cNvPicPr>
            <a:picLocks noChangeAspect="1" noChangeArrowheads="1"/>
          </p:cNvPicPr>
          <p:nvPr/>
        </p:nvPicPr>
        <p:blipFill rotWithShape="1">
          <a:blip r:embed="rId3" cstate="print"/>
          <a:srcRect t="4351"/>
          <a:stretch/>
        </p:blipFill>
        <p:spPr bwMode="auto">
          <a:xfrm>
            <a:off x="4098829" y="1484784"/>
            <a:ext cx="4872334" cy="437310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Linnaean Classification Versus Cladistics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457200">
              <a:spcBef>
                <a:spcPts val="70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Linnaean classification places birds in their own group, but cladistics places them in a clade with crocodiles.</a:t>
            </a:r>
          </a:p>
          <a:p>
            <a:pPr marL="514350" indent="-457200">
              <a:spcBef>
                <a:spcPts val="700"/>
              </a:spcBef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May modify Linnaean classification or construct an entirely different system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16.19 Cladistic Classification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198"/>
          <a:stretch/>
        </p:blipFill>
        <p:spPr bwMode="auto">
          <a:xfrm>
            <a:off x="714348" y="1590675"/>
            <a:ext cx="7715304" cy="447839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36"/>
            <a:ext cx="8228013" cy="564108"/>
          </a:xfrm>
        </p:spPr>
        <p:txBody>
          <a:bodyPr/>
          <a:lstStyle/>
          <a:p>
            <a:r>
              <a:rPr lang="en-US" sz="3600" dirty="0"/>
              <a:t>Three-Domain System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55160"/>
            <a:ext cx="8534400" cy="2729824"/>
          </a:xfrm>
        </p:spPr>
        <p:txBody>
          <a:bodyPr/>
          <a:lstStyle/>
          <a:p>
            <a:pPr marL="5715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Five-kingdom system changed based on rRNA sequencing data</a:t>
            </a:r>
          </a:p>
          <a:p>
            <a:pPr marL="5715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Domain Bacteria</a:t>
            </a:r>
          </a:p>
          <a:p>
            <a:pPr marL="285750" lvl="1" indent="-222250">
              <a:spcBef>
                <a:spcPts val="600"/>
              </a:spcBef>
              <a:spcAft>
                <a:spcPts val="150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Arose first, prokaryotic cells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457200" y="3204774"/>
            <a:ext cx="8534400" cy="1432520"/>
          </a:xfrm>
        </p:spPr>
        <p:txBody>
          <a:bodyPr/>
          <a:lstStyle/>
          <a:p>
            <a:pPr marL="5715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Domain Archaea</a:t>
            </a:r>
          </a:p>
          <a:p>
            <a:pPr marL="285750" lvl="1" indent="-222250">
              <a:spcBef>
                <a:spcPts val="600"/>
              </a:spcBef>
              <a:spcAft>
                <a:spcPts val="1500"/>
              </a:spcAft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Arose next, also prokaryotic cells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63791" y="4653623"/>
            <a:ext cx="8534400" cy="1902545"/>
          </a:xfrm>
        </p:spPr>
        <p:txBody>
          <a:bodyPr/>
          <a:lstStyle/>
          <a:p>
            <a:pPr marL="5715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Domain Eukarya</a:t>
            </a:r>
          </a:p>
          <a:p>
            <a:pPr marL="285750" lvl="1" indent="-2222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Last to evolve, eukaryotic cells</a:t>
            </a:r>
          </a:p>
          <a:p>
            <a:pPr marL="285750" lvl="1" indent="-2222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Kingdoms for protists, plants, fungi, and animals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93" y="94105"/>
            <a:ext cx="8228013" cy="1187195"/>
          </a:xfrm>
        </p:spPr>
        <p:txBody>
          <a:bodyPr/>
          <a:lstStyle/>
          <a:p>
            <a:r>
              <a:rPr lang="en-US" altLang="en-US" dirty="0"/>
              <a:t>Figure 16.2 Three Species of Flycatchers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" y="1372852"/>
            <a:ext cx="8507288" cy="151216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dirty="0"/>
              <a:t>Flycatchers may look similar and yet do not interbreed in nature—they are different species.</a:t>
            </a:r>
          </a:p>
        </p:txBody>
      </p:sp>
      <p:pic>
        <p:nvPicPr>
          <p:cNvPr id="13" name="Picture 2" descr="Flycatchers species may look similar but are different species."/>
          <p:cNvPicPr>
            <a:picLocks noChangeAspect="1" noChangeArrowheads="1"/>
          </p:cNvPicPr>
          <p:nvPr/>
        </p:nvPicPr>
        <p:blipFill rotWithShape="1">
          <a:blip r:embed="rId3" cstate="print"/>
          <a:srcRect t="5208" b="8288"/>
          <a:stretch/>
        </p:blipFill>
        <p:spPr bwMode="auto">
          <a:xfrm>
            <a:off x="833874" y="3140968"/>
            <a:ext cx="7476252" cy="2088232"/>
          </a:xfrm>
          <a:prstGeom prst="rect">
            <a:avLst/>
          </a:prstGeom>
          <a:noFill/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634676" y="5216939"/>
            <a:ext cx="1641632" cy="195535"/>
          </a:xfrm>
        </p:spPr>
        <p:txBody>
          <a:bodyPr/>
          <a:lstStyle/>
          <a:p>
            <a:r>
              <a:rPr lang="en-US" sz="620" dirty="0"/>
              <a:t>Acadian flycatcher, </a:t>
            </a:r>
            <a:r>
              <a:rPr lang="en-US" sz="620" i="1" dirty="0"/>
              <a:t>Empidonax</a:t>
            </a:r>
            <a:r>
              <a:rPr lang="en-US" sz="620" dirty="0"/>
              <a:t> </a:t>
            </a:r>
            <a:r>
              <a:rPr lang="en-US" sz="620" i="1" dirty="0"/>
              <a:t>virescens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210672" y="5213988"/>
            <a:ext cx="1512168" cy="209916"/>
          </a:xfrm>
        </p:spPr>
        <p:txBody>
          <a:bodyPr/>
          <a:lstStyle/>
          <a:p>
            <a:r>
              <a:rPr lang="en-US" sz="620" dirty="0"/>
              <a:t>Willow flycatcher, </a:t>
            </a:r>
            <a:r>
              <a:rPr lang="en-US" sz="620" i="1" dirty="0"/>
              <a:t>Empidonax trailli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211921" y="5206736"/>
            <a:ext cx="1512168" cy="216024"/>
          </a:xfrm>
        </p:spPr>
        <p:txBody>
          <a:bodyPr/>
          <a:lstStyle/>
          <a:p>
            <a:r>
              <a:rPr lang="en-US" sz="620" dirty="0"/>
              <a:t>Least flycatcher, </a:t>
            </a:r>
            <a:r>
              <a:rPr lang="en-US" sz="620" i="1" dirty="0"/>
              <a:t>Empidonax minimus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398112" y="5320887"/>
            <a:ext cx="4392488" cy="139404"/>
          </a:xfrm>
        </p:spPr>
        <p:txBody>
          <a:bodyPr anchor="ctr"/>
          <a:lstStyle/>
          <a:p>
            <a:r>
              <a:rPr lang="en-US" sz="650" dirty="0"/>
              <a:t>(Acadian): </a:t>
            </a:r>
            <a:r>
              <a:rPr lang="en-US" sz="650" kern="1200" dirty="0">
                <a:latin typeface="Arial" charset="0"/>
                <a:ea typeface=""/>
                <a:cs typeface=""/>
              </a:rPr>
              <a:t>© James Mundy/Alamy; (Willow): © All Canada Photos/Alamy; (Least): © Rick &amp; Nora Bowers/Alamy</a:t>
            </a:r>
            <a:endParaRPr lang="en-US" sz="65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16.20 Three-Domain System, Eukaryotes</a:t>
            </a:r>
            <a:endParaRPr lang="en-US" dirty="0"/>
          </a:p>
        </p:txBody>
      </p:sp>
      <p:pic>
        <p:nvPicPr>
          <p:cNvPr id="7" name="Picture 2" descr="All eukaryotic organisms have cells that contain a membrane-bound nucleus."/>
          <p:cNvPicPr>
            <a:picLocks noChangeAspect="1" noChangeArrowheads="1"/>
          </p:cNvPicPr>
          <p:nvPr/>
        </p:nvPicPr>
        <p:blipFill rotWithShape="1">
          <a:blip r:embed="rId3" cstate="print"/>
          <a:srcRect t="3320"/>
          <a:stretch/>
        </p:blipFill>
        <p:spPr bwMode="auto">
          <a:xfrm>
            <a:off x="2915816" y="1628800"/>
            <a:ext cx="3312368" cy="480361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16.20 Three-Domain System, Bacteria</a:t>
            </a:r>
            <a:endParaRPr lang="en-US" dirty="0"/>
          </a:p>
        </p:txBody>
      </p:sp>
      <p:pic>
        <p:nvPicPr>
          <p:cNvPr id="7" name="Picture 2" descr="Organisms in domain Bacteria have cells that lack a membrane-bound nucleus."/>
          <p:cNvPicPr>
            <a:picLocks noChangeAspect="1" noChangeArrowheads="1"/>
          </p:cNvPicPr>
          <p:nvPr/>
        </p:nvPicPr>
        <p:blipFill rotWithShape="1">
          <a:blip r:embed="rId3" cstate="print"/>
          <a:srcRect t="5453"/>
          <a:stretch/>
        </p:blipFill>
        <p:spPr bwMode="auto">
          <a:xfrm>
            <a:off x="2395886" y="1772816"/>
            <a:ext cx="4336354" cy="442031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16.20 Three-Domain System, Archaea</a:t>
            </a:r>
            <a:endParaRPr lang="en-US" dirty="0"/>
          </a:p>
        </p:txBody>
      </p:sp>
      <p:pic>
        <p:nvPicPr>
          <p:cNvPr id="7" name="Picture 2" descr="Organisms in domain Archaea have cells that lack a membrane-bound nucleus."/>
          <p:cNvPicPr>
            <a:picLocks noChangeAspect="1" noChangeArrowheads="1"/>
          </p:cNvPicPr>
          <p:nvPr/>
        </p:nvPicPr>
        <p:blipFill rotWithShape="1">
          <a:blip r:embed="rId3" cstate="print"/>
          <a:srcRect t="5201"/>
          <a:stretch/>
        </p:blipFill>
        <p:spPr bwMode="auto">
          <a:xfrm>
            <a:off x="453191" y="1844824"/>
            <a:ext cx="8237620" cy="3937918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64263" y="5957516"/>
            <a:ext cx="2520950" cy="215900"/>
          </a:xfrm>
        </p:spPr>
        <p:txBody>
          <a:bodyPr/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>
                <a:hlinkClick r:id="rId4" action="ppaction://hlinksldjump"/>
              </a:rPr>
              <a:t>Jump to long description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68442"/>
            <a:ext cx="8228013" cy="708124"/>
          </a:xfrm>
        </p:spPr>
        <p:txBody>
          <a:bodyPr/>
          <a:lstStyle/>
          <a:p>
            <a:r>
              <a:rPr lang="en-US" altLang="en-US" sz="3600" dirty="0"/>
              <a:t>Figure 16.20 Three-Domain System</a:t>
            </a:r>
            <a:endParaRPr lang="en-US" sz="3600" dirty="0"/>
          </a:p>
        </p:txBody>
      </p:sp>
      <p:pic>
        <p:nvPicPr>
          <p:cNvPr id="8" name="Picture 2" descr="Y:\08VOL4\Graphics\Powerpoint\MH_DCM\MH_DCM-TEXTEDIT PROJECTS\MADER-5e\Final files\chapt16\ch16_labeled_jpgs\mad60265_16_20.jpg"/>
          <p:cNvPicPr>
            <a:picLocks noChangeAspect="1" noChangeArrowheads="1"/>
          </p:cNvPicPr>
          <p:nvPr/>
        </p:nvPicPr>
        <p:blipFill rotWithShape="1">
          <a:blip r:embed="rId3" cstate="print"/>
          <a:srcRect t="2623"/>
          <a:stretch/>
        </p:blipFill>
        <p:spPr bwMode="auto">
          <a:xfrm>
            <a:off x="2144936" y="980728"/>
            <a:ext cx="4803328" cy="534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8248" y="700772"/>
            <a:ext cx="3314700" cy="1278981"/>
          </a:xfrm>
        </p:spPr>
        <p:txBody>
          <a:bodyPr/>
          <a:lstStyle/>
          <a:p>
            <a:pPr lvl="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i="1" kern="1200" dirty="0">
                <a:solidFill>
                  <a:srgbClr val="AD5700"/>
                </a:solidFill>
                <a:latin typeface="Arial" pitchFamily="34" charset="0"/>
              </a:rPr>
              <a:t>Essentials of Biology</a:t>
            </a:r>
            <a:endParaRPr lang="en-US" dirty="0">
              <a:solidFill>
                <a:srgbClr val="AD57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205290" y="3190336"/>
            <a:ext cx="3836916" cy="1603920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0" indent="0" algn="ctr" defTabSz="457200" eaLnBrk="1" hangingPunct="1">
              <a:lnSpc>
                <a:spcPct val="80000"/>
              </a:lnSpc>
              <a:spcBef>
                <a:spcPts val="700"/>
              </a:spcBef>
              <a:buClrTx/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2800" b="1" kern="1200" dirty="0">
                <a:latin typeface="Arial" pitchFamily="34" charset="0"/>
              </a:rPr>
              <a:t>Chapter 17 </a:t>
            </a:r>
          </a:p>
          <a:p>
            <a:pPr marL="0" indent="0" algn="ctr" defTabSz="457200" eaLnBrk="1" hangingPunct="1">
              <a:lnSpc>
                <a:spcPct val="80000"/>
              </a:lnSpc>
              <a:spcBef>
                <a:spcPts val="700"/>
              </a:spcBef>
              <a:buClrTx/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2800" b="1" kern="1200" dirty="0">
                <a:latin typeface="Arial" pitchFamily="34" charset="0"/>
              </a:rPr>
              <a:t>The Microorganisms: Viruses, Bacteria, and Protists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63" y="1066800"/>
            <a:ext cx="4602437" cy="520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4659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0976" y="423801"/>
            <a:ext cx="8228013" cy="876643"/>
          </a:xfrm>
        </p:spPr>
        <p:txBody>
          <a:bodyPr/>
          <a:lstStyle/>
          <a:p>
            <a:r>
              <a:rPr lang="en-US" altLang="en-US" dirty="0"/>
              <a:t>17.1 The Viruses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1" y="1270000"/>
            <a:ext cx="7543800" cy="2146297"/>
          </a:xfrm>
        </p:spPr>
        <p:txBody>
          <a:bodyPr/>
          <a:lstStyle/>
          <a:p>
            <a:pPr marL="0" indent="0" eaLnBrk="1" hangingPunct="1">
              <a:spcBef>
                <a:spcPts val="700"/>
              </a:spcBef>
              <a:spcAft>
                <a:spcPts val="1500"/>
              </a:spcAft>
              <a:buNone/>
              <a:defRPr/>
            </a:pPr>
            <a:r>
              <a:rPr lang="en-US" altLang="en-US" sz="2400" dirty="0"/>
              <a:t>Viruses are not included in the classification of organisms.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Noncellular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Obligate intracellular parasites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Alive or not?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57200" y="3428998"/>
            <a:ext cx="7315200" cy="1727201"/>
          </a:xfrm>
        </p:spPr>
        <p:txBody>
          <a:bodyPr/>
          <a:lstStyle/>
          <a:p>
            <a:pPr marL="0" indent="0" eaLnBrk="1" hangingPunct="1">
              <a:spcBef>
                <a:spcPts val="700"/>
              </a:spcBef>
              <a:spcAft>
                <a:spcPts val="1500"/>
              </a:spcAft>
              <a:buNone/>
              <a:defRPr/>
            </a:pPr>
            <a:r>
              <a:rPr lang="en-US" altLang="en-US" sz="2400" dirty="0"/>
              <a:t>Two parts to every virus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Outer capsid—composed of protein subunits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Inner core—either DNA or RNA</a:t>
            </a:r>
          </a:p>
          <a:p>
            <a:pPr marL="622300" lvl="2" indent="-285750" eaLnBrk="1" hangingPunct="1"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/>
              <a:t>Viral genome very small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57200" y="5168900"/>
            <a:ext cx="7442200" cy="1447800"/>
          </a:xfrm>
        </p:spPr>
        <p:txBody>
          <a:bodyPr/>
          <a:lstStyle/>
          <a:p>
            <a:pPr marL="0" indent="0" eaLnBrk="1" hangingPunct="1">
              <a:spcBef>
                <a:spcPts val="700"/>
              </a:spcBef>
              <a:spcAft>
                <a:spcPts val="1500"/>
              </a:spcAft>
              <a:buNone/>
              <a:defRPr/>
            </a:pPr>
            <a:r>
              <a:rPr lang="en-US" altLang="en-US" sz="2400" dirty="0"/>
              <a:t>Some viruses have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Spikes for attachment to host cell</a:t>
            </a:r>
          </a:p>
          <a:p>
            <a:pPr marL="342900" lvl="1" indent="-342900" eaLnBrk="1" hangingPunct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Outer envelope</a:t>
            </a:r>
          </a:p>
        </p:txBody>
      </p:sp>
    </p:spTree>
    <p:extLst>
      <p:ext uri="{BB962C8B-B14F-4D97-AF65-F5344CB8AC3E}">
        <p14:creationId xmlns:p14="http://schemas.microsoft.com/office/powerpoint/2010/main" val="2381607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232" y="120316"/>
            <a:ext cx="8228013" cy="1166812"/>
          </a:xfrm>
        </p:spPr>
        <p:txBody>
          <a:bodyPr/>
          <a:lstStyle/>
          <a:p>
            <a:r>
              <a:rPr lang="en-US" dirty="0"/>
              <a:t>Figure 17.1 Anatomy of an Influenza Virus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983" b="43883"/>
          <a:stretch/>
        </p:blipFill>
        <p:spPr bwMode="auto">
          <a:xfrm>
            <a:off x="2743201" y="1371600"/>
            <a:ext cx="3657600" cy="2781300"/>
          </a:xfrm>
          <a:prstGeom prst="rect">
            <a:avLst/>
          </a:prstGeom>
          <a:noFill/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2526C5B-9E70-45C8-A77B-8C4DBCBAE51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34929" y="4114800"/>
            <a:ext cx="3289671" cy="425828"/>
          </a:xfrm>
        </p:spPr>
        <p:txBody>
          <a:bodyPr/>
          <a:lstStyle/>
          <a:p>
            <a:pPr marL="0" lvl="0" indent="0">
              <a:buNone/>
            </a:pPr>
            <a:r>
              <a:rPr lang="en-US" sz="900" dirty="0"/>
              <a:t>Influenza virus: RNA virus with a spherical capsid surrounded by an envelope with spikes.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A42ABDC-CF1A-441E-BD07-AF595E5BE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61863" b="2061"/>
          <a:stretch/>
        </p:blipFill>
        <p:spPr bwMode="auto">
          <a:xfrm>
            <a:off x="2743201" y="4448174"/>
            <a:ext cx="3657600" cy="1853473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581400" y="6247708"/>
            <a:ext cx="2133600" cy="156817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(photo): </a:t>
            </a:r>
            <a:r>
              <a:rPr lang="en-US" sz="800" i="1" dirty="0"/>
              <a:t>Source</a:t>
            </a:r>
            <a:r>
              <a:rPr lang="en-US" sz="800" dirty="0"/>
              <a:t>: CDC/Cynthia Goldsmith</a:t>
            </a:r>
            <a:endParaRPr lang="en-IN" sz="800" dirty="0"/>
          </a:p>
        </p:txBody>
      </p:sp>
    </p:spTree>
    <p:extLst>
      <p:ext uri="{BB962C8B-B14F-4D97-AF65-F5344CB8AC3E}">
        <p14:creationId xmlns:p14="http://schemas.microsoft.com/office/powerpoint/2010/main" val="331514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Viral Reproduction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1" y="1447800"/>
            <a:ext cx="7924800" cy="3047999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Viral reproduction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Specific to a particular host cell</a:t>
            </a:r>
          </a:p>
          <a:p>
            <a:pPr marL="53181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Must be able to attach</a:t>
            </a:r>
          </a:p>
          <a:p>
            <a:pPr marL="285750" lvl="1">
              <a:spcBef>
                <a:spcPts val="700"/>
              </a:spcBef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Once inside host cell, viral genome takes over the metabolic machinery of the host cell to make more viruses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61744" y="4755107"/>
            <a:ext cx="7848600" cy="1981200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Reproduction of bacteriophages or phages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Virus that reproduces inside a bacterium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Lytic or lysogenic cycles</a:t>
            </a:r>
          </a:p>
        </p:txBody>
      </p:sp>
    </p:spTree>
    <p:extLst>
      <p:ext uri="{BB962C8B-B14F-4D97-AF65-F5344CB8AC3E}">
        <p14:creationId xmlns:p14="http://schemas.microsoft.com/office/powerpoint/2010/main" val="19388702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17.2 Bacteriophage Lambda (</a:t>
            </a:r>
            <a:r>
              <a:rPr lang="en-US" altLang="en-US" dirty="0">
                <a:sym typeface="Symbol" panose="05050102010706020507" pitchFamily="18" charset="2"/>
              </a:rPr>
              <a:t></a:t>
            </a:r>
            <a:r>
              <a:rPr lang="en-US" altLang="en-US" dirty="0"/>
              <a:t>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407" b="2476"/>
          <a:stretch/>
        </p:blipFill>
        <p:spPr bwMode="auto">
          <a:xfrm>
            <a:off x="1066800" y="1535373"/>
            <a:ext cx="7010400" cy="4622078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383622" y="6118433"/>
            <a:ext cx="3124200" cy="236153"/>
          </a:xfrm>
        </p:spPr>
        <p:txBody>
          <a:bodyPr/>
          <a:lstStyle/>
          <a:p>
            <a:pPr marL="0" indent="0">
              <a:buNone/>
            </a:pPr>
            <a:r>
              <a:rPr lang="en-US" sz="1100" dirty="0"/>
              <a:t>a: © Lee D. Simon/Science Source</a:t>
            </a:r>
            <a:endParaRPr lang="en-IN" sz="1100" dirty="0"/>
          </a:p>
        </p:txBody>
      </p:sp>
    </p:spTree>
    <p:extLst>
      <p:ext uri="{BB962C8B-B14F-4D97-AF65-F5344CB8AC3E}">
        <p14:creationId xmlns:p14="http://schemas.microsoft.com/office/powerpoint/2010/main" val="15610740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Lytic and Lysogenic Cycle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1" y="1447800"/>
            <a:ext cx="8001000" cy="2285999"/>
          </a:xfrm>
        </p:spPr>
        <p:txBody>
          <a:bodyPr/>
          <a:lstStyle/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Lytic cycle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Virus takes over immediately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Bacteria dies immediately after virus release</a:t>
            </a:r>
          </a:p>
          <a:p>
            <a:pPr marL="285750" lvl="1">
              <a:spcBef>
                <a:spcPts val="600"/>
              </a:spcBef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Five stages—attachment, penetration, biosynthesis, maturation, and release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61747" y="3729257"/>
            <a:ext cx="7923213" cy="2743199"/>
          </a:xfrm>
        </p:spPr>
        <p:txBody>
          <a:bodyPr/>
          <a:lstStyle/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Lysogenic cycle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Phage lies latent until triggered to enter lytic cycle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Bacteria does not die until phage enters lytic cycle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After attachment and penetration, phage integrates into host chromosome as a prophage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Trigger causes phage to enter lytic cycle with biosynthesis, maturation, and release</a:t>
            </a:r>
          </a:p>
        </p:txBody>
      </p:sp>
    </p:spTree>
    <p:extLst>
      <p:ext uri="{BB962C8B-B14F-4D97-AF65-F5344CB8AC3E}">
        <p14:creationId xmlns:p14="http://schemas.microsoft.com/office/powerpoint/2010/main" val="13417384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16165D"/>
                </a:solidFill>
              </a:rPr>
              <a:t>Biological Species Concept,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4524375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The biological species concept only applies to living, sexually reproducing organisms.</a:t>
            </a:r>
          </a:p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Other definitions of species: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Category of classification below rank of genus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Species in the same genus share a recent common ancestor.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375"/>
            <a:ext cx="8228013" cy="1876425"/>
          </a:xfrm>
        </p:spPr>
        <p:txBody>
          <a:bodyPr/>
          <a:lstStyle/>
          <a:p>
            <a:r>
              <a:rPr lang="en-US" altLang="en-US" dirty="0"/>
              <a:t>Figure 17.3 Lytic and Lysogenic Cycles of a Virus Called Lambda, Attachment</a:t>
            </a:r>
            <a:endParaRPr lang="en-US" dirty="0"/>
          </a:p>
        </p:txBody>
      </p:sp>
      <p:pic>
        <p:nvPicPr>
          <p:cNvPr id="6" name="Picture 5" descr="Capsid combines with receptor.">
            <a:extLst>
              <a:ext uri="{FF2B5EF4-FFF2-40B4-BE49-F238E27FC236}">
                <a16:creationId xmlns:a16="http://schemas.microsoft.com/office/drawing/2014/main" id="{BF3377CC-3EB1-4ABD-B8A5-E36AD72AD0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0" y="2036618"/>
            <a:ext cx="7588781" cy="3917246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7B70D92-CA85-45CF-86EC-BB5F817623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84351" y="4536789"/>
            <a:ext cx="304800" cy="257461"/>
          </a:xfrm>
        </p:spPr>
        <p:txBody>
          <a:bodyPr/>
          <a:lstStyle/>
          <a:p>
            <a:pPr marL="514350" lvl="0" indent="-514350">
              <a:buClr>
                <a:schemeClr val="bg1"/>
              </a:buClr>
              <a:buFont typeface="+mj-lt"/>
              <a:buAutoNum type="arabicPeriod"/>
            </a:pPr>
            <a:r>
              <a:rPr lang="en-US" sz="1500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25316" y="4520580"/>
            <a:ext cx="1752600" cy="857536"/>
          </a:xfrm>
        </p:spPr>
        <p:txBody>
          <a:bodyPr/>
          <a:lstStyle/>
          <a:p>
            <a:pPr marL="0" indent="0">
              <a:buNone/>
            </a:pPr>
            <a:r>
              <a:rPr lang="en-US" sz="1500" b="1" dirty="0"/>
              <a:t>Attachment</a:t>
            </a:r>
            <a:r>
              <a:rPr lang="en-US" sz="1500" dirty="0"/>
              <a:t>: Capsid combines with receptor.</a:t>
            </a:r>
            <a:endParaRPr lang="en-IN" sz="1500" dirty="0"/>
          </a:p>
        </p:txBody>
      </p:sp>
    </p:spTree>
    <p:extLst>
      <p:ext uri="{BB962C8B-B14F-4D97-AF65-F5344CB8AC3E}">
        <p14:creationId xmlns:p14="http://schemas.microsoft.com/office/powerpoint/2010/main" val="2707143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1292"/>
            <a:ext cx="8228013" cy="1700212"/>
          </a:xfrm>
        </p:spPr>
        <p:txBody>
          <a:bodyPr/>
          <a:lstStyle/>
          <a:p>
            <a:r>
              <a:rPr lang="en-US" altLang="en-US" dirty="0"/>
              <a:t>Figure 17.3 Lytic and Lysogenic Cycles of a Virus Called Lambda, Penetration</a:t>
            </a:r>
            <a:endParaRPr lang="en-US" dirty="0"/>
          </a:p>
        </p:txBody>
      </p:sp>
      <p:pic>
        <p:nvPicPr>
          <p:cNvPr id="3" name="Picture 2" descr="Viral DNA enters host.">
            <a:extLst>
              <a:ext uri="{FF2B5EF4-FFF2-40B4-BE49-F238E27FC236}">
                <a16:creationId xmlns:a16="http://schemas.microsoft.com/office/drawing/2014/main" id="{33C5D458-457D-48E8-8620-26F5255727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28800"/>
            <a:ext cx="4571714" cy="4636168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0FD1268-6E66-48E3-A203-381305C74EA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358659" y="2898938"/>
            <a:ext cx="175599" cy="139537"/>
          </a:xfrm>
        </p:spPr>
        <p:txBody>
          <a:bodyPr/>
          <a:lstStyle/>
          <a:p>
            <a:pPr marL="36513" lvl="0" indent="-36513">
              <a:buClr>
                <a:schemeClr val="bg1"/>
              </a:buClr>
              <a:buFont typeface="+mj-lt"/>
              <a:buAutoNum type="arabicPeriod"/>
            </a:pPr>
            <a:r>
              <a:rPr lang="en-US" sz="700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483898" y="2890690"/>
            <a:ext cx="987188" cy="477887"/>
          </a:xfrm>
        </p:spPr>
        <p:txBody>
          <a:bodyPr/>
          <a:lstStyle/>
          <a:p>
            <a:pPr marL="0" indent="0">
              <a:buNone/>
            </a:pPr>
            <a:r>
              <a:rPr lang="en-US" sz="700" b="1" dirty="0"/>
              <a:t>Attachment:</a:t>
            </a:r>
            <a:r>
              <a:rPr lang="en-US" sz="700" dirty="0"/>
              <a:t> Capsid combines with receptor.</a:t>
            </a:r>
            <a:endParaRPr lang="en-IN" sz="7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0AE1DD-495E-4370-913D-B68BF7C23A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97906" y="4300867"/>
            <a:ext cx="203776" cy="141724"/>
          </a:xfrm>
        </p:spPr>
        <p:txBody>
          <a:bodyPr anchor="ctr"/>
          <a:lstStyle/>
          <a:p>
            <a:pPr marL="26988" lvl="0" indent="-26988">
              <a:buClr>
                <a:schemeClr val="bg1"/>
              </a:buClr>
              <a:buFont typeface="+mj-lt"/>
              <a:buAutoNum type="arabicPeriod" startAt="2"/>
            </a:pPr>
            <a:r>
              <a:rPr lang="en-US" sz="700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2405423" y="4270372"/>
            <a:ext cx="794977" cy="533400"/>
          </a:xfrm>
        </p:spPr>
        <p:txBody>
          <a:bodyPr/>
          <a:lstStyle/>
          <a:p>
            <a:pPr marL="0" indent="0">
              <a:buNone/>
            </a:pPr>
            <a:r>
              <a:rPr lang="en-US" sz="700" b="1" dirty="0"/>
              <a:t>Penetration: </a:t>
            </a:r>
            <a:r>
              <a:rPr lang="en-US" sz="700" dirty="0"/>
              <a:t>Viral DNA enters host.</a:t>
            </a:r>
            <a:endParaRPr lang="en-IN" sz="700" dirty="0"/>
          </a:p>
        </p:txBody>
      </p:sp>
    </p:spTree>
    <p:extLst>
      <p:ext uri="{BB962C8B-B14F-4D97-AF65-F5344CB8AC3E}">
        <p14:creationId xmlns:p14="http://schemas.microsoft.com/office/powerpoint/2010/main" val="2577298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6699"/>
            <a:ext cx="8228013" cy="1627707"/>
          </a:xfrm>
        </p:spPr>
        <p:txBody>
          <a:bodyPr/>
          <a:lstStyle/>
          <a:p>
            <a:r>
              <a:rPr lang="en-US" altLang="en-US" dirty="0"/>
              <a:t>Figure 17.3 Lytic and Lysogenic Cycles of a Virus Called Lambda, Biosynthesis</a:t>
            </a:r>
            <a:endParaRPr lang="en-US" dirty="0"/>
          </a:p>
        </p:txBody>
      </p:sp>
      <p:pic>
        <p:nvPicPr>
          <p:cNvPr id="8" name="Picture 7" descr="Viral components synthesized.">
            <a:extLst>
              <a:ext uri="{FF2B5EF4-FFF2-40B4-BE49-F238E27FC236}">
                <a16:creationId xmlns:a16="http://schemas.microsoft.com/office/drawing/2014/main" id="{AEE676A3-09E9-4E63-A5CE-0A1F08379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15" y="1796716"/>
            <a:ext cx="5192398" cy="4604083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E2DA260-64E4-46ED-8ABA-31C5F92AD7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02774" y="2896913"/>
            <a:ext cx="215584" cy="160245"/>
          </a:xfrm>
        </p:spPr>
        <p:txBody>
          <a:bodyPr/>
          <a:lstStyle/>
          <a:p>
            <a:pPr marL="36513" lvl="0" indent="-36513">
              <a:buClr>
                <a:schemeClr val="bg1"/>
              </a:buClr>
              <a:buFont typeface="+mj-lt"/>
              <a:buAutoNum type="arabicPeriod"/>
            </a:pPr>
            <a:r>
              <a:rPr lang="en-US" sz="700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117558" y="2908311"/>
            <a:ext cx="914400" cy="533400"/>
          </a:xfrm>
        </p:spPr>
        <p:txBody>
          <a:bodyPr/>
          <a:lstStyle/>
          <a:p>
            <a:pPr marL="0" lvl="0" indent="0">
              <a:buNone/>
            </a:pPr>
            <a:r>
              <a:rPr lang="en-US" sz="700" b="1" dirty="0"/>
              <a:t>Attachment:</a:t>
            </a:r>
            <a:r>
              <a:rPr lang="en-US" sz="700" dirty="0"/>
              <a:t> Capsid combines with receptor.</a:t>
            </a:r>
            <a:endParaRPr lang="en-IN" sz="7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379EF7C-43B1-4F8E-9829-8136B5342C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44913" y="4277657"/>
            <a:ext cx="162414" cy="141943"/>
          </a:xfrm>
        </p:spPr>
        <p:txBody>
          <a:bodyPr/>
          <a:lstStyle/>
          <a:p>
            <a:pPr marL="514350" lvl="0" indent="-514350">
              <a:buClr>
                <a:schemeClr val="bg1"/>
              </a:buClr>
              <a:buFont typeface="+mj-lt"/>
              <a:buAutoNum type="arabicPeriod" startAt="2"/>
            </a:pPr>
            <a:r>
              <a:rPr lang="en-US" sz="700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2073438" y="4277399"/>
            <a:ext cx="762000" cy="380999"/>
          </a:xfrm>
        </p:spPr>
        <p:txBody>
          <a:bodyPr/>
          <a:lstStyle/>
          <a:p>
            <a:pPr marL="0" indent="0">
              <a:buNone/>
            </a:pPr>
            <a:r>
              <a:rPr lang="en-US" sz="700" b="1" dirty="0"/>
              <a:t>Penetration: </a:t>
            </a:r>
            <a:r>
              <a:rPr lang="en-US" sz="700" dirty="0"/>
              <a:t>Viral DNA enters host.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37140084-33FB-4677-8C99-DB526895B6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46698" y="4625143"/>
            <a:ext cx="192553" cy="142192"/>
          </a:xfrm>
        </p:spPr>
        <p:txBody>
          <a:bodyPr/>
          <a:lstStyle/>
          <a:p>
            <a:pPr marL="20638" lvl="0" indent="-20638">
              <a:buClr>
                <a:schemeClr val="bg1"/>
              </a:buClr>
              <a:buFont typeface="+mj-lt"/>
              <a:buAutoNum type="arabicPeriod" startAt="3"/>
            </a:pPr>
            <a:r>
              <a:rPr lang="en-US" sz="700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276471" y="4632158"/>
            <a:ext cx="926433" cy="385576"/>
          </a:xfrm>
        </p:spPr>
        <p:txBody>
          <a:bodyPr/>
          <a:lstStyle/>
          <a:p>
            <a:pPr marL="0" indent="0">
              <a:buNone/>
            </a:pPr>
            <a:r>
              <a:rPr lang="en-US" sz="700" b="1" dirty="0"/>
              <a:t>Biosynthesis: </a:t>
            </a:r>
            <a:r>
              <a:rPr lang="en-US" sz="700" dirty="0"/>
              <a:t>Viral components are synthesized.</a:t>
            </a:r>
            <a:endParaRPr lang="en-IN" sz="700" dirty="0"/>
          </a:p>
        </p:txBody>
      </p:sp>
    </p:spTree>
    <p:extLst>
      <p:ext uri="{BB962C8B-B14F-4D97-AF65-F5344CB8AC3E}">
        <p14:creationId xmlns:p14="http://schemas.microsoft.com/office/powerpoint/2010/main" val="1666482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8587"/>
            <a:ext cx="8228013" cy="1588673"/>
          </a:xfrm>
        </p:spPr>
        <p:txBody>
          <a:bodyPr/>
          <a:lstStyle/>
          <a:p>
            <a:r>
              <a:rPr lang="en-US" dirty="0"/>
              <a:t>Figure 17.3 Lytic and Lysogenic Cycles of a Virus Called Lambda, Maturation</a:t>
            </a:r>
          </a:p>
        </p:txBody>
      </p:sp>
      <p:pic>
        <p:nvPicPr>
          <p:cNvPr id="12" name="Picture 11" descr="Viral components assembled.">
            <a:extLst>
              <a:ext uri="{FF2B5EF4-FFF2-40B4-BE49-F238E27FC236}">
                <a16:creationId xmlns:a16="http://schemas.microsoft.com/office/drawing/2014/main" id="{6968B04C-9438-4252-9832-34E7945D7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67" y="1860885"/>
            <a:ext cx="5408271" cy="4571999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1875790" y="2959101"/>
            <a:ext cx="206692" cy="190500"/>
          </a:xfrm>
        </p:spPr>
        <p:txBody>
          <a:bodyPr/>
          <a:lstStyle/>
          <a:p>
            <a:pPr marL="26988" indent="-26988">
              <a:buClr>
                <a:schemeClr val="bg1"/>
              </a:buClr>
              <a:buFont typeface="+mj-lt"/>
              <a:buAutoNum type="arabicPeriod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31047" y="2964559"/>
            <a:ext cx="914399" cy="394294"/>
          </a:xfrm>
        </p:spPr>
        <p:txBody>
          <a:bodyPr/>
          <a:lstStyle/>
          <a:p>
            <a:pPr marL="0" lvl="0" indent="0">
              <a:buNone/>
            </a:pPr>
            <a:r>
              <a:rPr lang="en-US" sz="700" b="1" dirty="0"/>
              <a:t>Attachment: </a:t>
            </a:r>
            <a:r>
              <a:rPr lang="en-US" sz="700" dirty="0"/>
              <a:t>Capsid combines with receptor.</a:t>
            </a:r>
            <a:endParaRPr lang="en-IN" sz="7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828800" y="4318000"/>
            <a:ext cx="381000" cy="228600"/>
          </a:xfrm>
        </p:spPr>
        <p:txBody>
          <a:bodyPr/>
          <a:lstStyle/>
          <a:p>
            <a:pPr marL="38100" indent="-38100">
              <a:buClr>
                <a:schemeClr val="bg1"/>
              </a:buClr>
              <a:buFont typeface="+mj-lt"/>
              <a:buAutoNum type="arabicPeriod" startAt="2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1967547" y="4318000"/>
            <a:ext cx="838200" cy="457200"/>
          </a:xfrm>
        </p:spPr>
        <p:txBody>
          <a:bodyPr/>
          <a:lstStyle/>
          <a:p>
            <a:pPr marL="0" lvl="0" indent="0">
              <a:buNone/>
            </a:pPr>
            <a:r>
              <a:rPr lang="en-US" sz="700" b="1" dirty="0"/>
              <a:t>Penetration: </a:t>
            </a:r>
            <a:r>
              <a:rPr lang="en-US" sz="700" dirty="0"/>
              <a:t>Viral DNA enters host.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/>
          </p:nvPr>
        </p:nvSpPr>
        <p:spPr>
          <a:xfrm>
            <a:off x="6027026" y="4676774"/>
            <a:ext cx="266700" cy="190500"/>
          </a:xfrm>
        </p:spPr>
        <p:txBody>
          <a:bodyPr/>
          <a:lstStyle/>
          <a:p>
            <a:pPr marL="47625" indent="-47625">
              <a:buClr>
                <a:schemeClr val="bg1"/>
              </a:buClr>
              <a:buFont typeface="+mj-lt"/>
              <a:buAutoNum type="arabicPeriod" startAt="3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169902" y="4686300"/>
            <a:ext cx="897451" cy="449959"/>
          </a:xfrm>
        </p:spPr>
        <p:txBody>
          <a:bodyPr/>
          <a:lstStyle/>
          <a:p>
            <a:pPr marL="0" lvl="0" indent="0">
              <a:buNone/>
            </a:pPr>
            <a:r>
              <a:rPr lang="en-US" sz="700" b="1" dirty="0"/>
              <a:t>Biosynthesis: </a:t>
            </a:r>
            <a:r>
              <a:rPr lang="en-US" sz="700" dirty="0"/>
              <a:t>Viral components are synthesized.</a:t>
            </a:r>
            <a:endParaRPr lang="en-IN" sz="7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03252" y="3424208"/>
            <a:ext cx="152400" cy="233392"/>
          </a:xfrm>
        </p:spPr>
        <p:txBody>
          <a:bodyPr/>
          <a:lstStyle/>
          <a:p>
            <a:pPr marL="228600" indent="-228600">
              <a:buClr>
                <a:schemeClr val="bg1"/>
              </a:buClr>
              <a:buFont typeface="+mj-lt"/>
              <a:buAutoNum type="arabicPeriod" startAt="4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416236" y="3429595"/>
            <a:ext cx="898964" cy="380405"/>
          </a:xfrm>
        </p:spPr>
        <p:txBody>
          <a:bodyPr/>
          <a:lstStyle/>
          <a:p>
            <a:pPr marL="0" indent="0">
              <a:buNone/>
            </a:pPr>
            <a:r>
              <a:rPr lang="en-US" sz="700" b="1" dirty="0"/>
              <a:t>Maturation:</a:t>
            </a:r>
            <a:r>
              <a:rPr lang="en-US" sz="700" dirty="0"/>
              <a:t> Viral components are assembled.</a:t>
            </a:r>
            <a:endParaRPr lang="en-IN" sz="700" dirty="0"/>
          </a:p>
        </p:txBody>
      </p:sp>
    </p:spTree>
    <p:extLst>
      <p:ext uri="{BB962C8B-B14F-4D97-AF65-F5344CB8AC3E}">
        <p14:creationId xmlns:p14="http://schemas.microsoft.com/office/powerpoint/2010/main" val="482251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2235"/>
            <a:ext cx="8228013" cy="1451441"/>
          </a:xfrm>
        </p:spPr>
        <p:txBody>
          <a:bodyPr/>
          <a:lstStyle/>
          <a:p>
            <a:r>
              <a:rPr lang="en-US" altLang="en-US" dirty="0"/>
              <a:t>Figure 17.3 Lytic and Lysogenic Cycles of a Virus Called Lambda, Release</a:t>
            </a:r>
            <a:endParaRPr lang="en-US" dirty="0"/>
          </a:p>
        </p:txBody>
      </p:sp>
      <p:pic>
        <p:nvPicPr>
          <p:cNvPr id="6" name="Picture 5" descr="New virus leaves host cell.">
            <a:extLst>
              <a:ext uri="{FF2B5EF4-FFF2-40B4-BE49-F238E27FC236}">
                <a16:creationId xmlns:a16="http://schemas.microsoft.com/office/drawing/2014/main" id="{372FC9FA-6EFF-4264-9462-BB9105B9D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278" y="1780675"/>
            <a:ext cx="4753622" cy="4606620"/>
          </a:xfrm>
          <a:prstGeom prst="rect">
            <a:avLst/>
          </a:prstGeom>
        </p:spPr>
      </p:pic>
      <p:sp>
        <p:nvSpPr>
          <p:cNvPr id="14" name="Content Placeholder 4"/>
          <p:cNvSpPr>
            <a:spLocks noGrp="1"/>
          </p:cNvSpPr>
          <p:nvPr>
            <p:ph sz="quarter" idx="10"/>
          </p:nvPr>
        </p:nvSpPr>
        <p:spPr>
          <a:xfrm>
            <a:off x="2190306" y="3283365"/>
            <a:ext cx="210961" cy="193789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313075" y="3295471"/>
            <a:ext cx="873036" cy="609600"/>
          </a:xfrm>
        </p:spPr>
        <p:txBody>
          <a:bodyPr/>
          <a:lstStyle/>
          <a:p>
            <a:pPr marL="0" lvl="0" indent="0">
              <a:buNone/>
            </a:pPr>
            <a:r>
              <a:rPr lang="en-US" sz="700" b="1" dirty="0"/>
              <a:t>Attachment:</a:t>
            </a:r>
            <a:r>
              <a:rPr lang="en-US" sz="700" dirty="0"/>
              <a:t> Capsid combines with receptor.</a:t>
            </a:r>
            <a:endParaRPr lang="en-IN" sz="700" dirty="0"/>
          </a:p>
        </p:txBody>
      </p:sp>
      <p:sp>
        <p:nvSpPr>
          <p:cNvPr id="13" name="Content Placeholder 4"/>
          <p:cNvSpPr>
            <a:spLocks noGrp="1"/>
          </p:cNvSpPr>
          <p:nvPr>
            <p:ph sz="quarter" idx="10"/>
          </p:nvPr>
        </p:nvSpPr>
        <p:spPr>
          <a:xfrm>
            <a:off x="2141550" y="4489450"/>
            <a:ext cx="211108" cy="167562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2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249661" y="4492256"/>
            <a:ext cx="762000" cy="501291"/>
          </a:xfrm>
        </p:spPr>
        <p:txBody>
          <a:bodyPr/>
          <a:lstStyle/>
          <a:p>
            <a:pPr marL="0" lvl="0" indent="0">
              <a:buNone/>
            </a:pPr>
            <a:r>
              <a:rPr lang="en-US" sz="700" b="1" dirty="0"/>
              <a:t>Penetration: </a:t>
            </a:r>
            <a:r>
              <a:rPr lang="en-US" sz="700" dirty="0"/>
              <a:t>Viral DNA enters host.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0"/>
          </p:nvPr>
        </p:nvSpPr>
        <p:spPr>
          <a:xfrm>
            <a:off x="5840670" y="4807199"/>
            <a:ext cx="166430" cy="153435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3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5949725" y="4828907"/>
            <a:ext cx="914400" cy="533400"/>
          </a:xfrm>
        </p:spPr>
        <p:txBody>
          <a:bodyPr/>
          <a:lstStyle/>
          <a:p>
            <a:pPr marL="0" lvl="0" indent="0">
              <a:buNone/>
            </a:pPr>
            <a:r>
              <a:rPr lang="en-US" sz="700" b="1" dirty="0"/>
              <a:t>Biosynthesis: </a:t>
            </a:r>
            <a:r>
              <a:rPr lang="en-US" sz="700" dirty="0"/>
              <a:t>Viral components are synthesized.</a:t>
            </a:r>
            <a:endParaRPr lang="en-IN" sz="700" dirty="0"/>
          </a:p>
        </p:txBody>
      </p:sp>
      <p:sp>
        <p:nvSpPr>
          <p:cNvPr id="12" name="Content Placeholder 4"/>
          <p:cNvSpPr>
            <a:spLocks noGrp="1"/>
          </p:cNvSpPr>
          <p:nvPr>
            <p:ph sz="quarter" idx="10"/>
          </p:nvPr>
        </p:nvSpPr>
        <p:spPr>
          <a:xfrm>
            <a:off x="6074879" y="3724538"/>
            <a:ext cx="150545" cy="159379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4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6169820" y="3731342"/>
            <a:ext cx="992980" cy="413381"/>
          </a:xfrm>
        </p:spPr>
        <p:txBody>
          <a:bodyPr/>
          <a:lstStyle/>
          <a:p>
            <a:pPr marL="0" lvl="0" indent="0">
              <a:buNone/>
            </a:pPr>
            <a:r>
              <a:rPr lang="en-US" sz="700" b="1" dirty="0"/>
              <a:t>Maturation:</a:t>
            </a:r>
            <a:br>
              <a:rPr lang="en-US" sz="700" b="1" dirty="0"/>
            </a:br>
            <a:r>
              <a:rPr lang="en-US" sz="700" dirty="0"/>
              <a:t>Viral components are assembled.</a:t>
            </a:r>
            <a:endParaRPr lang="en-IN" sz="700" dirty="0"/>
          </a:p>
        </p:txBody>
      </p:sp>
      <p:sp>
        <p:nvSpPr>
          <p:cNvPr id="16" name="Content Placeholder 4"/>
          <p:cNvSpPr>
            <a:spLocks noGrp="1"/>
          </p:cNvSpPr>
          <p:nvPr>
            <p:ph sz="quarter" idx="10"/>
          </p:nvPr>
        </p:nvSpPr>
        <p:spPr>
          <a:xfrm>
            <a:off x="5191920" y="2165967"/>
            <a:ext cx="180180" cy="208933"/>
          </a:xfrm>
        </p:spPr>
        <p:txBody>
          <a:bodyPr/>
          <a:lstStyle/>
          <a:p>
            <a:pPr marL="228600" indent="-228600">
              <a:buClr>
                <a:schemeClr val="bg1"/>
              </a:buClr>
              <a:buFont typeface="+mj-lt"/>
              <a:buAutoNum type="arabicPeriod" startAt="5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307932" y="2177997"/>
            <a:ext cx="797720" cy="455792"/>
          </a:xfrm>
        </p:spPr>
        <p:txBody>
          <a:bodyPr/>
          <a:lstStyle/>
          <a:p>
            <a:pPr marL="0" indent="0">
              <a:buNone/>
            </a:pPr>
            <a:r>
              <a:rPr lang="en-US" sz="700" b="1" dirty="0"/>
              <a:t>Release:</a:t>
            </a:r>
            <a:br>
              <a:rPr lang="en-US" sz="700" b="1" dirty="0"/>
            </a:br>
            <a:r>
              <a:rPr lang="en-US" sz="700" dirty="0"/>
              <a:t>New viruses leave host cell.</a:t>
            </a:r>
            <a:endParaRPr lang="en-IN" sz="700" dirty="0"/>
          </a:p>
        </p:txBody>
      </p:sp>
    </p:spTree>
    <p:extLst>
      <p:ext uri="{BB962C8B-B14F-4D97-AF65-F5344CB8AC3E}">
        <p14:creationId xmlns:p14="http://schemas.microsoft.com/office/powerpoint/2010/main" val="1991072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992" y="79824"/>
            <a:ext cx="8763000" cy="1069994"/>
          </a:xfrm>
        </p:spPr>
        <p:txBody>
          <a:bodyPr/>
          <a:lstStyle/>
          <a:p>
            <a:r>
              <a:rPr lang="en-US" altLang="en-US" dirty="0"/>
              <a:t>Figure 17.3 Lytic and Lysogenic Cycles of a Virus Called Lambda, Overview</a:t>
            </a:r>
            <a:endParaRPr lang="en-US" dirty="0"/>
          </a:p>
        </p:txBody>
      </p:sp>
      <p:pic>
        <p:nvPicPr>
          <p:cNvPr id="15" name="Picture 14" descr="Overview of Lytic and Lysogenic cycles of phage lambda.">
            <a:extLst>
              <a:ext uri="{FF2B5EF4-FFF2-40B4-BE49-F238E27FC236}">
                <a16:creationId xmlns:a16="http://schemas.microsoft.com/office/drawing/2014/main" id="{76BC2430-11C9-490F-9078-D4FBBD2C2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42" y="1267325"/>
            <a:ext cx="5299364" cy="5261811"/>
          </a:xfrm>
          <a:prstGeom prst="rect">
            <a:avLst/>
          </a:prstGeom>
        </p:spPr>
      </p:pic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1938041" y="3011127"/>
            <a:ext cx="170806" cy="164982"/>
          </a:xfrm>
        </p:spPr>
        <p:txBody>
          <a:bodyPr/>
          <a:lstStyle/>
          <a:p>
            <a:pPr marL="36513" lvl="0" indent="-36513">
              <a:buClr>
                <a:schemeClr val="bg1"/>
              </a:buClr>
              <a:buFont typeface="+mj-lt"/>
              <a:buAutoNum type="arabicPeriod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41480" y="3011513"/>
            <a:ext cx="990599" cy="533399"/>
          </a:xfrm>
        </p:spPr>
        <p:txBody>
          <a:bodyPr/>
          <a:lstStyle/>
          <a:p>
            <a:pPr marL="0" lvl="0" indent="0">
              <a:buNone/>
            </a:pPr>
            <a:r>
              <a:rPr lang="en-US" sz="700" b="1" dirty="0"/>
              <a:t>Attachment:</a:t>
            </a:r>
            <a:r>
              <a:rPr lang="en-US" sz="700" dirty="0"/>
              <a:t> Capsid combines with receptor.</a:t>
            </a:r>
            <a:endParaRPr lang="en-IN" sz="700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5"/>
          </p:nvPr>
        </p:nvSpPr>
        <p:spPr>
          <a:xfrm>
            <a:off x="1871218" y="4380102"/>
            <a:ext cx="177316" cy="155275"/>
          </a:xfrm>
        </p:spPr>
        <p:txBody>
          <a:bodyPr/>
          <a:lstStyle/>
          <a:p>
            <a:pPr marL="20638" lvl="0" indent="-20638">
              <a:buClr>
                <a:schemeClr val="bg1"/>
              </a:buClr>
              <a:buFont typeface="+mj-lt"/>
              <a:buAutoNum type="arabicPeriod" startAt="2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984618" y="4392588"/>
            <a:ext cx="838200" cy="533400"/>
          </a:xfrm>
        </p:spPr>
        <p:txBody>
          <a:bodyPr/>
          <a:lstStyle/>
          <a:p>
            <a:pPr marL="0" lvl="0" indent="0">
              <a:buNone/>
            </a:pPr>
            <a:r>
              <a:rPr lang="en-US" sz="700" b="1" dirty="0"/>
              <a:t>Penetration: </a:t>
            </a:r>
            <a:r>
              <a:rPr lang="en-US" sz="700" dirty="0"/>
              <a:t>Viral DNA enters host.</a:t>
            </a:r>
          </a:p>
        </p:txBody>
      </p:sp>
      <p:sp>
        <p:nvSpPr>
          <p:cNvPr id="12" name="Content Placeholder 12"/>
          <p:cNvSpPr>
            <a:spLocks noGrp="1"/>
          </p:cNvSpPr>
          <p:nvPr>
            <p:ph sz="quarter" idx="16"/>
          </p:nvPr>
        </p:nvSpPr>
        <p:spPr>
          <a:xfrm>
            <a:off x="6015671" y="4747260"/>
            <a:ext cx="159069" cy="158125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3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131256" y="4740014"/>
            <a:ext cx="914400" cy="609600"/>
          </a:xfrm>
        </p:spPr>
        <p:txBody>
          <a:bodyPr/>
          <a:lstStyle/>
          <a:p>
            <a:pPr marL="0" lvl="0" indent="0">
              <a:buNone/>
            </a:pPr>
            <a:r>
              <a:rPr lang="en-US" sz="700" b="1" dirty="0"/>
              <a:t>Biosynthesis: </a:t>
            </a:r>
            <a:r>
              <a:rPr lang="en-US" sz="700" dirty="0"/>
              <a:t>Viral components are synthesized.</a:t>
            </a:r>
            <a:endParaRPr lang="en-IN" sz="700" dirty="0"/>
          </a:p>
        </p:txBody>
      </p:sp>
      <p:sp>
        <p:nvSpPr>
          <p:cNvPr id="13" name="Content Placeholder 14"/>
          <p:cNvSpPr>
            <a:spLocks noGrp="1"/>
          </p:cNvSpPr>
          <p:nvPr>
            <p:ph sz="quarter" idx="17"/>
          </p:nvPr>
        </p:nvSpPr>
        <p:spPr>
          <a:xfrm>
            <a:off x="6245176" y="3495626"/>
            <a:ext cx="206424" cy="228600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4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390790" y="3487926"/>
            <a:ext cx="965424" cy="609600"/>
          </a:xfrm>
        </p:spPr>
        <p:txBody>
          <a:bodyPr/>
          <a:lstStyle/>
          <a:p>
            <a:pPr marL="0" lvl="0" indent="0">
              <a:buNone/>
            </a:pPr>
            <a:r>
              <a:rPr lang="en-US" sz="700" b="1" dirty="0"/>
              <a:t>Maturation:</a:t>
            </a:r>
            <a:br>
              <a:rPr lang="en-US" sz="700" b="1" dirty="0"/>
            </a:br>
            <a:r>
              <a:rPr lang="en-US" sz="700" dirty="0"/>
              <a:t>Viral components are assembled.</a:t>
            </a:r>
            <a:endParaRPr lang="en-IN" sz="700" dirty="0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18"/>
          </p:nvPr>
        </p:nvSpPr>
        <p:spPr>
          <a:xfrm>
            <a:off x="5297972" y="1722421"/>
            <a:ext cx="152400" cy="135908"/>
          </a:xfrm>
        </p:spPr>
        <p:txBody>
          <a:bodyPr/>
          <a:lstStyle/>
          <a:p>
            <a:pPr marL="0" lvl="0" indent="0">
              <a:buClr>
                <a:schemeClr val="bg1"/>
              </a:buClr>
              <a:buFont typeface="+mj-lt"/>
              <a:buAutoNum type="arabicPeriod" startAt="5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398168" y="1724526"/>
            <a:ext cx="847008" cy="533400"/>
          </a:xfrm>
        </p:spPr>
        <p:txBody>
          <a:bodyPr/>
          <a:lstStyle/>
          <a:p>
            <a:pPr marL="0" lvl="0" indent="0">
              <a:buNone/>
            </a:pPr>
            <a:r>
              <a:rPr lang="en-US" sz="700" b="1" dirty="0"/>
              <a:t>Release:</a:t>
            </a:r>
            <a:br>
              <a:rPr lang="en-US" sz="700" b="1" dirty="0"/>
            </a:br>
            <a:r>
              <a:rPr lang="en-US" sz="700" dirty="0"/>
              <a:t>New viruses leave host cell.</a:t>
            </a:r>
            <a:endParaRPr lang="en-IN" sz="700" dirty="0"/>
          </a:p>
        </p:txBody>
      </p:sp>
    </p:spTree>
    <p:extLst>
      <p:ext uri="{BB962C8B-B14F-4D97-AF65-F5344CB8AC3E}">
        <p14:creationId xmlns:p14="http://schemas.microsoft.com/office/powerpoint/2010/main" val="2538305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Viruses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1" y="1447800"/>
            <a:ext cx="7848600" cy="4676775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Plant viruses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Tend to enter through damaged tissues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Move through plasmodesmata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Tobacco mosaic virus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Until recently, the only way to control viruses was to destroy symptomatic plants and control insect vector (if there is one).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With bioengineering, possible to transfer genes for disease resistance between plants</a:t>
            </a:r>
          </a:p>
          <a:p>
            <a:pPr marL="53181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Creation of transgenic papaya plants in Hawaii resistant to PRSV</a:t>
            </a:r>
          </a:p>
        </p:txBody>
      </p:sp>
    </p:spTree>
    <p:extLst>
      <p:ext uri="{BB962C8B-B14F-4D97-AF65-F5344CB8AC3E}">
        <p14:creationId xmlns:p14="http://schemas.microsoft.com/office/powerpoint/2010/main" val="2896465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17.4 Infected Tobacco Plant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470" b="3661"/>
          <a:stretch/>
        </p:blipFill>
        <p:spPr bwMode="auto">
          <a:xfrm>
            <a:off x="1295402" y="1393371"/>
            <a:ext cx="6553198" cy="4693920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979464" y="5994342"/>
            <a:ext cx="2819400" cy="268376"/>
          </a:xfrm>
        </p:spPr>
        <p:txBody>
          <a:bodyPr/>
          <a:lstStyle/>
          <a:p>
            <a:pPr marL="0" indent="0">
              <a:buNone/>
            </a:pPr>
            <a:r>
              <a:rPr lang="en-IN" sz="1300" dirty="0"/>
              <a:t>© Steven P. Lynch</a:t>
            </a:r>
          </a:p>
        </p:txBody>
      </p:sp>
    </p:spTree>
    <p:extLst>
      <p:ext uri="{BB962C8B-B14F-4D97-AF65-F5344CB8AC3E}">
        <p14:creationId xmlns:p14="http://schemas.microsoft.com/office/powerpoint/2010/main" val="887969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62012"/>
          </a:xfrm>
        </p:spPr>
        <p:txBody>
          <a:bodyPr/>
          <a:lstStyle/>
          <a:p>
            <a:r>
              <a:rPr lang="en-US" dirty="0"/>
              <a:t>Animal Viruses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41776"/>
            <a:ext cx="7848600" cy="5511424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Animal viruses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Reproduce similar to bacteriophages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Some, but not all, will have an outer membranous envelope beyond capsid</a:t>
            </a:r>
          </a:p>
          <a:p>
            <a:pPr marL="53181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Made from host cell plasma membrane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Herpesviruses (cause cold sores, genital herpes, and chickenpox in humans) are infections that remain latent most of the time</a:t>
            </a:r>
          </a:p>
          <a:p>
            <a:pPr marL="496888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27063" algn="l"/>
                <a:tab pos="900113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Stress can cause them to enter the lytic cycle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Retroviruses</a:t>
            </a:r>
          </a:p>
          <a:p>
            <a:pPr marL="531813" lvl="2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RNA animal viruses with a DNA stage</a:t>
            </a:r>
          </a:p>
          <a:p>
            <a:pPr marL="531813" lvl="2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HIV—causes AIDS</a:t>
            </a:r>
          </a:p>
          <a:p>
            <a:pPr marL="531813" lvl="2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Reverse transcriptase makes DNA from RNA template</a:t>
            </a:r>
          </a:p>
        </p:txBody>
      </p:sp>
    </p:spTree>
    <p:extLst>
      <p:ext uri="{BB962C8B-B14F-4D97-AF65-F5344CB8AC3E}">
        <p14:creationId xmlns:p14="http://schemas.microsoft.com/office/powerpoint/2010/main" val="7528565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17.5 Reproduction of HIV, Attachment Through Replication</a:t>
            </a:r>
            <a:endParaRPr lang="en-US" dirty="0"/>
          </a:p>
        </p:txBody>
      </p:sp>
      <p:pic>
        <p:nvPicPr>
          <p:cNvPr id="15" name="Picture 14" descr="Upon entering a host cell the viral DNA or RNA can be replicated.">
            <a:extLst>
              <a:ext uri="{FF2B5EF4-FFF2-40B4-BE49-F238E27FC236}">
                <a16:creationId xmlns:a16="http://schemas.microsoft.com/office/drawing/2014/main" id="{021DBDC1-4DB6-4A91-8838-BC8984567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63" y="1399309"/>
            <a:ext cx="3887945" cy="4926118"/>
          </a:xfrm>
          <a:prstGeom prst="rect">
            <a:avLst/>
          </a:prstGeom>
        </p:spPr>
      </p:pic>
      <p:sp>
        <p:nvSpPr>
          <p:cNvPr id="10" name="Content Placeholder 5"/>
          <p:cNvSpPr>
            <a:spLocks noGrp="1"/>
          </p:cNvSpPr>
          <p:nvPr>
            <p:ph sz="quarter" idx="14"/>
          </p:nvPr>
        </p:nvSpPr>
        <p:spPr>
          <a:xfrm>
            <a:off x="2655571" y="1692442"/>
            <a:ext cx="211456" cy="200277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34148" y="1659923"/>
            <a:ext cx="685800" cy="182732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Attachment</a:t>
            </a:r>
            <a:endParaRPr lang="en-IN" sz="700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4"/>
          </p:nvPr>
        </p:nvSpPr>
        <p:spPr>
          <a:xfrm>
            <a:off x="3825998" y="1801090"/>
            <a:ext cx="254167" cy="193558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2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999270" y="1772469"/>
            <a:ext cx="653955" cy="225186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Fusion and entry</a:t>
            </a:r>
            <a:endParaRPr lang="en-IN" sz="700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3214255" y="3255118"/>
            <a:ext cx="212714" cy="228600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3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3401962" y="3229895"/>
            <a:ext cx="616975" cy="228601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Uncoating</a:t>
            </a:r>
            <a:endParaRPr lang="en-IN" sz="700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/>
          </p:nvPr>
        </p:nvSpPr>
        <p:spPr>
          <a:xfrm>
            <a:off x="2671690" y="3719945"/>
            <a:ext cx="210055" cy="182554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4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2877164" y="3720916"/>
            <a:ext cx="704236" cy="228600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Reverse transcription</a:t>
            </a:r>
            <a:endParaRPr lang="en-IN" sz="700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2680231" y="4329545"/>
            <a:ext cx="163657" cy="177072"/>
          </a:xfrm>
        </p:spPr>
        <p:txBody>
          <a:bodyPr/>
          <a:lstStyle/>
          <a:p>
            <a:pPr marL="514350" lvl="0" indent="-514350">
              <a:buClr>
                <a:schemeClr val="bg1"/>
              </a:buClr>
              <a:buFont typeface="+mj-lt"/>
              <a:buAutoNum type="arabicPeriod" startAt="5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861800" y="4350775"/>
            <a:ext cx="658147" cy="152400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Replication</a:t>
            </a:r>
            <a:endParaRPr lang="en-IN" sz="700" dirty="0"/>
          </a:p>
        </p:txBody>
      </p:sp>
    </p:spTree>
    <p:extLst>
      <p:ext uri="{BB962C8B-B14F-4D97-AF65-F5344CB8AC3E}">
        <p14:creationId xmlns:p14="http://schemas.microsoft.com/office/powerpoint/2010/main" val="404848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768"/>
            <a:ext cx="8228013" cy="805960"/>
          </a:xfrm>
        </p:spPr>
        <p:txBody>
          <a:bodyPr/>
          <a:lstStyle/>
          <a:p>
            <a:r>
              <a:rPr lang="en-US" sz="3600" dirty="0"/>
              <a:t>Reproductive Barriers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80728"/>
            <a:ext cx="8458200" cy="3528392"/>
          </a:xfrm>
        </p:spPr>
        <p:txBody>
          <a:bodyPr/>
          <a:lstStyle/>
          <a:p>
            <a:pPr marL="0" indent="0" eaLnBrk="1" hangingPunct="1">
              <a:spcBef>
                <a:spcPts val="700"/>
              </a:spcBef>
              <a:spcAft>
                <a:spcPts val="1500"/>
              </a:spcAft>
              <a:buNone/>
              <a:defRPr/>
            </a:pPr>
            <a:r>
              <a:rPr lang="en-US" altLang="en-US" sz="2400" dirty="0"/>
              <a:t>Isolating mechanisms that prevent successful reproduction (producing fertile offspring) from occurring</a:t>
            </a:r>
          </a:p>
          <a:p>
            <a:pPr marL="0" indent="0" eaLnBrk="1" hangingPunct="1">
              <a:spcBef>
                <a:spcPts val="700"/>
              </a:spcBef>
              <a:spcAft>
                <a:spcPts val="1500"/>
              </a:spcAft>
              <a:buNone/>
              <a:defRPr/>
            </a:pPr>
            <a:r>
              <a:rPr lang="en-US" altLang="en-US" sz="2400" dirty="0"/>
              <a:t>Prezygotic—before formation of a zygote</a:t>
            </a:r>
          </a:p>
          <a:p>
            <a:pPr marL="336550" lvl="1" indent="-3365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Habitat isolation</a:t>
            </a:r>
          </a:p>
          <a:p>
            <a:pPr marL="336550" lvl="1" indent="-3365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Temporal isolation</a:t>
            </a:r>
          </a:p>
          <a:p>
            <a:pPr marL="336550" lvl="1" indent="-3365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Behavioral isolation</a:t>
            </a:r>
          </a:p>
          <a:p>
            <a:pPr marL="336550" lvl="1" indent="-336550" eaLnBrk="1" hangingPunct="1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Mechanical isolation</a:t>
            </a:r>
          </a:p>
          <a:p>
            <a:pPr marL="336550" lvl="1" indent="-336550" eaLnBrk="1" hangingPunct="1">
              <a:spcBef>
                <a:spcPts val="6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Gamete isolation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4733284"/>
                <a:ext cx="8458200" cy="2098954"/>
              </a:xfrm>
            </p:spPr>
            <p:txBody>
              <a:bodyPr/>
              <a:lstStyle/>
              <a:p>
                <a:pPr marL="0" indent="0" eaLnBrk="1" hangingPunct="1">
                  <a:spcBef>
                    <a:spcPts val="700"/>
                  </a:spcBef>
                  <a:spcAft>
                    <a:spcPts val="1500"/>
                  </a:spcAft>
                  <a:buNone/>
                  <a:defRPr/>
                </a:pPr>
                <a:r>
                  <a:rPr lang="en-US" altLang="en-US" sz="2400" dirty="0"/>
                  <a:t>Postzygotic—after formation of a zygote</a:t>
                </a:r>
              </a:p>
              <a:p>
                <a:pPr marL="336550" lvl="1" indent="-336550" eaLnBrk="1" hangingPunct="1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sz="2000" dirty="0"/>
                  <a:t>Zygote mortality</a:t>
                </a:r>
              </a:p>
              <a:p>
                <a:pPr marL="336550" lvl="1" indent="-336550" eaLnBrk="1" hangingPunct="1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en-US" sz="2000" dirty="0"/>
                  <a:t>Hybrid sterility</a:t>
                </a:r>
              </a:p>
              <a:p>
                <a:pPr marL="336550" lvl="1" indent="-336550" eaLnBrk="1" hangingPunct="1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dirty="0"/>
                  <a:t> fitness</a:t>
                </a:r>
                <a:endParaRPr lang="en-US" sz="2400" dirty="0"/>
              </a:p>
            </p:txBody>
          </p:sp>
        </mc:Choice>
        <mc:Fallback xmlns="">
          <p:sp>
            <p:nvSpPr>
              <p:cNvPr id="4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4733284"/>
                <a:ext cx="8458200" cy="2098954"/>
              </a:xfrm>
              <a:blipFill>
                <a:blip r:embed="rId3"/>
                <a:stretch>
                  <a:fillRect l="-1153" t="-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17.5 Reproduction of HIV, Integration to Release</a:t>
            </a:r>
          </a:p>
        </p:txBody>
      </p:sp>
      <p:pic>
        <p:nvPicPr>
          <p:cNvPr id="10" name="Picture 9" descr="Replicated viral DNA is incorporated into host DNA, then matured and possibly released.">
            <a:extLst>
              <a:ext uri="{FF2B5EF4-FFF2-40B4-BE49-F238E27FC236}">
                <a16:creationId xmlns:a16="http://schemas.microsoft.com/office/drawing/2014/main" id="{0789736E-DE35-41A5-B5A2-087B9CAE3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45" y="1495898"/>
            <a:ext cx="4802193" cy="4891053"/>
          </a:xfrm>
          <a:prstGeom prst="rect">
            <a:avLst/>
          </a:prstGeom>
        </p:spPr>
      </p:pic>
      <p:sp>
        <p:nvSpPr>
          <p:cNvPr id="9" name="Content Placeholder 11"/>
          <p:cNvSpPr>
            <a:spLocks noGrp="1"/>
          </p:cNvSpPr>
          <p:nvPr>
            <p:ph sz="quarter" idx="15"/>
          </p:nvPr>
        </p:nvSpPr>
        <p:spPr>
          <a:xfrm>
            <a:off x="2232037" y="5549671"/>
            <a:ext cx="268708" cy="220847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6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2362200" y="5561224"/>
            <a:ext cx="609600" cy="225336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Integration</a:t>
            </a:r>
            <a:endParaRPr lang="en-IN" sz="700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5"/>
          </p:nvPr>
        </p:nvSpPr>
        <p:spPr>
          <a:xfrm>
            <a:off x="4432061" y="4596843"/>
            <a:ext cx="154507" cy="156411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7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6352" y="4586666"/>
            <a:ext cx="685800" cy="239486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Biosynthesis</a:t>
            </a:r>
            <a:endParaRPr lang="en-IN" sz="70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5124452" y="3765405"/>
            <a:ext cx="186954" cy="152779"/>
          </a:xfrm>
        </p:spPr>
        <p:txBody>
          <a:bodyPr/>
          <a:lstStyle/>
          <a:p>
            <a:pPr marL="228600" indent="-228600">
              <a:buClr>
                <a:schemeClr val="bg1"/>
              </a:buClr>
              <a:buFont typeface="+mj-lt"/>
              <a:buAutoNum type="arabicPeriod" startAt="8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252355" y="3759473"/>
            <a:ext cx="685800" cy="171750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Maturation</a:t>
            </a:r>
            <a:endParaRPr lang="en-IN" sz="700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5"/>
          </p:nvPr>
        </p:nvSpPr>
        <p:spPr>
          <a:xfrm>
            <a:off x="4953000" y="2097341"/>
            <a:ext cx="250192" cy="202514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9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87983" y="2097171"/>
            <a:ext cx="533399" cy="192399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Release </a:t>
            </a:r>
            <a:endParaRPr lang="en-IN" sz="700" dirty="0"/>
          </a:p>
        </p:txBody>
      </p:sp>
    </p:spTree>
    <p:extLst>
      <p:ext uri="{BB962C8B-B14F-4D97-AF65-F5344CB8AC3E}">
        <p14:creationId xmlns:p14="http://schemas.microsoft.com/office/powerpoint/2010/main" val="23060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17.5 Reproduction of HIV, Overview</a:t>
            </a:r>
            <a:endParaRPr lang="en-US" dirty="0"/>
          </a:p>
        </p:txBody>
      </p:sp>
      <p:pic>
        <p:nvPicPr>
          <p:cNvPr id="17" name="Picture 16" descr="Viruses use components of host cell to reproduce viral genes.">
            <a:extLst>
              <a:ext uri="{FF2B5EF4-FFF2-40B4-BE49-F238E27FC236}">
                <a16:creationId xmlns:a16="http://schemas.microsoft.com/office/drawing/2014/main" id="{12D05072-3C2B-49BC-BC33-AEA492813F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82" y="1371599"/>
            <a:ext cx="4895238" cy="5043055"/>
          </a:xfrm>
          <a:prstGeom prst="rect">
            <a:avLst/>
          </a:prstGeom>
        </p:spPr>
      </p:pic>
      <p:sp>
        <p:nvSpPr>
          <p:cNvPr id="16" name="Content Placeholder 10"/>
          <p:cNvSpPr>
            <a:spLocks noGrp="1"/>
          </p:cNvSpPr>
          <p:nvPr>
            <p:ph sz="quarter" idx="13"/>
          </p:nvPr>
        </p:nvSpPr>
        <p:spPr>
          <a:xfrm>
            <a:off x="2174327" y="1663700"/>
            <a:ext cx="166344" cy="180986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20302" y="1657866"/>
            <a:ext cx="692726" cy="189256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Attachment</a:t>
            </a:r>
            <a:endParaRPr lang="en-IN" sz="700" dirty="0"/>
          </a:p>
        </p:txBody>
      </p:sp>
      <p:sp>
        <p:nvSpPr>
          <p:cNvPr id="22" name="Content Placeholder 10"/>
          <p:cNvSpPr>
            <a:spLocks noGrp="1"/>
          </p:cNvSpPr>
          <p:nvPr>
            <p:ph sz="quarter" idx="13"/>
          </p:nvPr>
        </p:nvSpPr>
        <p:spPr>
          <a:xfrm>
            <a:off x="3373816" y="1768136"/>
            <a:ext cx="167211" cy="160484"/>
          </a:xfrm>
        </p:spPr>
        <p:txBody>
          <a:bodyPr/>
          <a:lstStyle/>
          <a:p>
            <a:pPr marL="228600" indent="-228600">
              <a:buClr>
                <a:schemeClr val="bg1"/>
              </a:buClr>
              <a:buFont typeface="+mj-lt"/>
              <a:buAutoNum type="arabicPeriod" startAt="2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476172" y="1766843"/>
            <a:ext cx="791668" cy="273536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Fusion and entry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sz="quarter" idx="13"/>
          </p:nvPr>
        </p:nvSpPr>
        <p:spPr>
          <a:xfrm>
            <a:off x="2747088" y="3266047"/>
            <a:ext cx="176458" cy="150253"/>
          </a:xfrm>
        </p:spPr>
        <p:txBody>
          <a:bodyPr/>
          <a:lstStyle/>
          <a:p>
            <a:pPr marL="228600" indent="-228600">
              <a:buClr>
                <a:schemeClr val="bg1"/>
              </a:buClr>
              <a:buFont typeface="+mj-lt"/>
              <a:buAutoNum type="arabicPeriod" startAt="3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881940" y="3252977"/>
            <a:ext cx="609600" cy="176023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Uncoating</a:t>
            </a:r>
            <a:endParaRPr lang="en-IN" sz="700" dirty="0"/>
          </a:p>
        </p:txBody>
      </p:sp>
      <p:sp>
        <p:nvSpPr>
          <p:cNvPr id="21" name="Content Placeholder 10"/>
          <p:cNvSpPr>
            <a:spLocks noGrp="1"/>
          </p:cNvSpPr>
          <p:nvPr>
            <p:ph sz="quarter" idx="13"/>
          </p:nvPr>
        </p:nvSpPr>
        <p:spPr>
          <a:xfrm>
            <a:off x="2224825" y="3742799"/>
            <a:ext cx="134895" cy="136690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4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2332532" y="3729780"/>
            <a:ext cx="838200" cy="298544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Reverse transcription</a:t>
            </a:r>
            <a:endParaRPr lang="en-IN" sz="700" dirty="0"/>
          </a:p>
        </p:txBody>
      </p:sp>
      <p:sp>
        <p:nvSpPr>
          <p:cNvPr id="18" name="Content Placeholder 10"/>
          <p:cNvSpPr>
            <a:spLocks noGrp="1"/>
          </p:cNvSpPr>
          <p:nvPr>
            <p:ph sz="quarter" idx="13"/>
          </p:nvPr>
        </p:nvSpPr>
        <p:spPr>
          <a:xfrm>
            <a:off x="2196378" y="4373635"/>
            <a:ext cx="204812" cy="184481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5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334320" y="4346089"/>
            <a:ext cx="710822" cy="184244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Replication</a:t>
            </a:r>
            <a:endParaRPr lang="en-IN" sz="700" dirty="0"/>
          </a:p>
        </p:txBody>
      </p:sp>
      <p:sp>
        <p:nvSpPr>
          <p:cNvPr id="24" name="Content Placeholder 10"/>
          <p:cNvSpPr>
            <a:spLocks noGrp="1"/>
          </p:cNvSpPr>
          <p:nvPr>
            <p:ph sz="quarter" idx="13"/>
          </p:nvPr>
        </p:nvSpPr>
        <p:spPr>
          <a:xfrm>
            <a:off x="2207139" y="5568950"/>
            <a:ext cx="184810" cy="143802"/>
          </a:xfrm>
        </p:spPr>
        <p:txBody>
          <a:bodyPr/>
          <a:lstStyle/>
          <a:p>
            <a:pPr marL="228600" indent="-228600">
              <a:buClr>
                <a:schemeClr val="bg1"/>
              </a:buClr>
              <a:buFont typeface="+mj-lt"/>
              <a:buAutoNum type="arabicPeriod" startAt="6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326944" y="5581650"/>
            <a:ext cx="762387" cy="186063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Integration</a:t>
            </a:r>
            <a:endParaRPr lang="en-IN" sz="700" dirty="0"/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3"/>
          </p:nvPr>
        </p:nvSpPr>
        <p:spPr>
          <a:xfrm>
            <a:off x="4419600" y="4574718"/>
            <a:ext cx="166654" cy="191105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7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4548154" y="4574717"/>
            <a:ext cx="727168" cy="191106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Biosynthesis</a:t>
            </a:r>
            <a:endParaRPr lang="en-IN" sz="700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3"/>
          </p:nvPr>
        </p:nvSpPr>
        <p:spPr>
          <a:xfrm>
            <a:off x="5179557" y="3714750"/>
            <a:ext cx="125361" cy="139459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8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/>
          </p:nvPr>
        </p:nvSpPr>
        <p:spPr>
          <a:xfrm>
            <a:off x="5298591" y="3720425"/>
            <a:ext cx="635453" cy="171750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Maturation</a:t>
            </a:r>
            <a:endParaRPr lang="en-IN" sz="700" dirty="0"/>
          </a:p>
        </p:txBody>
      </p:sp>
      <p:sp>
        <p:nvSpPr>
          <p:cNvPr id="25" name="Content Placeholder 10"/>
          <p:cNvSpPr>
            <a:spLocks noGrp="1"/>
          </p:cNvSpPr>
          <p:nvPr>
            <p:ph sz="quarter" idx="13"/>
          </p:nvPr>
        </p:nvSpPr>
        <p:spPr>
          <a:xfrm>
            <a:off x="4966341" y="2013631"/>
            <a:ext cx="166777" cy="158069"/>
          </a:xfrm>
        </p:spPr>
        <p:txBody>
          <a:bodyPr/>
          <a:lstStyle/>
          <a:p>
            <a:pPr marL="228600" lvl="0" indent="-228600">
              <a:buClr>
                <a:schemeClr val="bg1"/>
              </a:buClr>
              <a:buFont typeface="+mj-lt"/>
              <a:buAutoNum type="arabicPeriod" startAt="9"/>
            </a:pPr>
            <a:r>
              <a:rPr lang="en-US" sz="700" dirty="0"/>
              <a:t> </a:t>
            </a:r>
            <a:endParaRPr lang="en-IN" sz="70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5092700" y="2010176"/>
            <a:ext cx="525118" cy="150700"/>
          </a:xfrm>
        </p:spPr>
        <p:txBody>
          <a:bodyPr/>
          <a:lstStyle/>
          <a:p>
            <a:pPr marL="0" indent="0">
              <a:buNone/>
            </a:pPr>
            <a:r>
              <a:rPr lang="en-US" sz="700" dirty="0"/>
              <a:t>Release </a:t>
            </a:r>
            <a:endParaRPr lang="en-IN" sz="700" dirty="0"/>
          </a:p>
        </p:txBody>
      </p:sp>
    </p:spTree>
    <p:extLst>
      <p:ext uri="{BB962C8B-B14F-4D97-AF65-F5344CB8AC3E}">
        <p14:creationId xmlns:p14="http://schemas.microsoft.com/office/powerpoint/2010/main" val="260955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Emerging Viruses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195481" cy="4676775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Causative agent of a disease that only recently has infected large numbers of people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HIV, West Nile virus, SARS virus, hantavirus, Ebola virus, avian influenza (H5N1) virus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Emerge in several ways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Transported to new location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Able to infect new species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New mode of transmission</a:t>
            </a:r>
          </a:p>
        </p:txBody>
      </p:sp>
    </p:spTree>
    <p:extLst>
      <p:ext uri="{BB962C8B-B14F-4D97-AF65-F5344CB8AC3E}">
        <p14:creationId xmlns:p14="http://schemas.microsoft.com/office/powerpoint/2010/main" val="15652684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Drug Control of Human Viral Diseases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7328" y="1597928"/>
            <a:ext cx="8228013" cy="467677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50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Difficult to develop—uses cell’s own machinery</a:t>
            </a:r>
          </a:p>
          <a:p>
            <a:pPr>
              <a:spcBef>
                <a:spcPts val="600"/>
              </a:spcBef>
              <a:spcAft>
                <a:spcPts val="150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Some drugs structurally similar to nucleotides to interfere in viral genome synthesis</a:t>
            </a:r>
          </a:p>
          <a:p>
            <a:pPr>
              <a:spcBef>
                <a:spcPts val="600"/>
              </a:spcBef>
              <a:spcAft>
                <a:spcPts val="150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Some block viral enzymes like reverse transcriptase in HIV</a:t>
            </a:r>
          </a:p>
        </p:txBody>
      </p:sp>
    </p:spTree>
    <p:extLst>
      <p:ext uri="{BB962C8B-B14F-4D97-AF65-F5344CB8AC3E}">
        <p14:creationId xmlns:p14="http://schemas.microsoft.com/office/powerpoint/2010/main" val="380698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17.6 Emerging Diseases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643"/>
          <a:stretch/>
        </p:blipFill>
        <p:spPr bwMode="auto">
          <a:xfrm>
            <a:off x="381000" y="1696064"/>
            <a:ext cx="8382000" cy="3602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010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17.2 Viroids and Prions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47800"/>
            <a:ext cx="8228013" cy="2133599"/>
          </a:xfrm>
        </p:spPr>
        <p:txBody>
          <a:bodyPr/>
          <a:lstStyle/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Viroids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Naked strands of RNA not covered by capsid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Like a virus, takes over cell to make more viroids</a:t>
            </a:r>
          </a:p>
          <a:p>
            <a:pPr marL="285750" lvl="1">
              <a:spcBef>
                <a:spcPts val="600"/>
              </a:spcBef>
              <a:spcAft>
                <a:spcPts val="1500"/>
              </a:spcAft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About a dozen crop diseases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40136" y="3676936"/>
            <a:ext cx="7713264" cy="2800064"/>
          </a:xfrm>
        </p:spPr>
        <p:txBody>
          <a:bodyPr/>
          <a:lstStyle/>
          <a:p>
            <a:pPr marL="0" lvl="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Prions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Proteinaceous infectious particles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Misshapen protein changes normal protein into more misshapen protein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Discovered as cause of kuru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Also mad cow disease and Creutzfeldt-Jakob disease</a:t>
            </a:r>
          </a:p>
        </p:txBody>
      </p:sp>
    </p:spTree>
    <p:extLst>
      <p:ext uri="{BB962C8B-B14F-4D97-AF65-F5344CB8AC3E}">
        <p14:creationId xmlns:p14="http://schemas.microsoft.com/office/powerpoint/2010/main" val="711785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Kuru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001000" cy="467677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en-US" dirty="0"/>
              <a:t>Affected the Fore people of Papua New Guinea</a:t>
            </a:r>
          </a:p>
          <a:p>
            <a:pPr>
              <a:spcAft>
                <a:spcPts val="0"/>
              </a:spcAft>
            </a:pPr>
            <a:r>
              <a:rPr lang="en-US" altLang="en-US" dirty="0"/>
              <a:t>Prior to the 1950s, participated in cannibalistic practices</a:t>
            </a:r>
          </a:p>
          <a:p>
            <a:pPr>
              <a:spcAft>
                <a:spcPts val="1500"/>
              </a:spcAft>
            </a:pPr>
            <a:r>
              <a:rPr lang="en-US" altLang="en-US" dirty="0"/>
              <a:t>Brain most likely to pass kuru</a:t>
            </a:r>
          </a:p>
        </p:txBody>
      </p:sp>
    </p:spTree>
    <p:extLst>
      <p:ext uri="{BB962C8B-B14F-4D97-AF65-F5344CB8AC3E}">
        <p14:creationId xmlns:p14="http://schemas.microsoft.com/office/powerpoint/2010/main" val="2040415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13520"/>
            <a:ext cx="8228013" cy="796948"/>
          </a:xfrm>
        </p:spPr>
        <p:txBody>
          <a:bodyPr/>
          <a:lstStyle/>
          <a:p>
            <a:r>
              <a:rPr lang="en-US" dirty="0"/>
              <a:t>Figure 17.7 Viroid Disease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764" b="3438"/>
          <a:stretch/>
        </p:blipFill>
        <p:spPr bwMode="auto">
          <a:xfrm>
            <a:off x="3014664" y="1111624"/>
            <a:ext cx="3081336" cy="512064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50997" y="6187132"/>
            <a:ext cx="3426003" cy="271940"/>
          </a:xfrm>
        </p:spPr>
        <p:txBody>
          <a:bodyPr/>
          <a:lstStyle/>
          <a:p>
            <a:pPr marL="88900" indent="0">
              <a:buNone/>
            </a:pPr>
            <a:r>
              <a:rPr lang="en-US" sz="700" dirty="0"/>
              <a:t>(a, diseased potato): </a:t>
            </a:r>
            <a:r>
              <a:rPr lang="en-US" sz="700" i="1" dirty="0"/>
              <a:t>Source</a:t>
            </a:r>
            <a:r>
              <a:rPr lang="en-US" sz="700" dirty="0"/>
              <a:t>:Barry Fitzgerald/USDA; (a, normal potato):</a:t>
            </a:r>
            <a:br>
              <a:rPr lang="en-US" sz="700" dirty="0"/>
            </a:br>
            <a:r>
              <a:rPr lang="en-US" sz="700" dirty="0"/>
              <a:t>© McGraw-Hill Education/Mark Dierker, photographer; b: © Bettmann/Corbis</a:t>
            </a:r>
            <a:endParaRPr lang="en-IN" sz="700" dirty="0"/>
          </a:p>
        </p:txBody>
      </p:sp>
    </p:spTree>
    <p:extLst>
      <p:ext uri="{BB962C8B-B14F-4D97-AF65-F5344CB8AC3E}">
        <p14:creationId xmlns:p14="http://schemas.microsoft.com/office/powerpoint/2010/main" val="41931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17.3 The Prokaryotes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447800"/>
            <a:ext cx="8001000" cy="4676775"/>
          </a:xfrm>
        </p:spPr>
        <p:txBody>
          <a:bodyPr/>
          <a:lstStyle/>
          <a:p>
            <a:pPr>
              <a:spcBef>
                <a:spcPts val="800"/>
              </a:spcBef>
              <a:spcAft>
                <a:spcPts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No nucleus to contain genome</a:t>
            </a:r>
          </a:p>
          <a:p>
            <a:pPr>
              <a:spcBef>
                <a:spcPts val="800"/>
              </a:spcBef>
              <a:spcAft>
                <a:spcPts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No sealed compartments</a:t>
            </a:r>
          </a:p>
          <a:p>
            <a:pPr>
              <a:spcBef>
                <a:spcPts val="800"/>
              </a:spcBef>
              <a:spcAft>
                <a:spcPts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No membrane-bounded organelles</a:t>
            </a:r>
          </a:p>
          <a:p>
            <a:pPr>
              <a:spcBef>
                <a:spcPts val="800"/>
              </a:spcBef>
              <a:spcAft>
                <a:spcPts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Far greater metabolic capabilities than more complex organisms</a:t>
            </a:r>
          </a:p>
          <a:p>
            <a:pPr>
              <a:spcBef>
                <a:spcPts val="800"/>
              </a:spcBef>
              <a:spcAft>
                <a:spcPts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Bacteria and archaea</a:t>
            </a:r>
          </a:p>
        </p:txBody>
      </p:sp>
    </p:spTree>
    <p:extLst>
      <p:ext uri="{BB962C8B-B14F-4D97-AF65-F5344CB8AC3E}">
        <p14:creationId xmlns:p14="http://schemas.microsoft.com/office/powerpoint/2010/main" val="2037741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925509"/>
          </a:xfrm>
        </p:spPr>
        <p:txBody>
          <a:bodyPr/>
          <a:lstStyle/>
          <a:p>
            <a:r>
              <a:rPr lang="en-US" dirty="0"/>
              <a:t>Origin of Cells, 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130300"/>
            <a:ext cx="7924800" cy="2209799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First living cells were prokaryotes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Found in rocks 3.5 billion years old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May have existed before that but no fossils found yet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3416302"/>
            <a:ext cx="7620000" cy="3213098"/>
          </a:xfrm>
        </p:spPr>
        <p:txBody>
          <a:bodyPr/>
          <a:lstStyle/>
          <a:p>
            <a:pPr marL="0" lvl="0" indent="0">
              <a:spcAft>
                <a:spcPts val="1500"/>
              </a:spcAft>
              <a:buNone/>
            </a:pPr>
            <a:r>
              <a:rPr lang="en-US" altLang="en-US" sz="2800" dirty="0"/>
              <a:t>Conditions on early Earth very different from today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Temperatures high, little free oxygen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Abiotic synthesis of organic molecules with input from energy sources</a:t>
            </a:r>
          </a:p>
          <a:p>
            <a:pPr marL="533400" lvl="2"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n-US" altLang="en-US" sz="2200" dirty="0"/>
              <a:t>Lightning, sunlight, meteorite impact, volcanic activity, radioactive decay</a:t>
            </a:r>
          </a:p>
        </p:txBody>
      </p:sp>
    </p:spTree>
    <p:extLst>
      <p:ext uri="{BB962C8B-B14F-4D97-AF65-F5344CB8AC3E}">
        <p14:creationId xmlns:p14="http://schemas.microsoft.com/office/powerpoint/2010/main" val="1792091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16.4 Reproductive Barriers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488"/>
          <a:stretch/>
        </p:blipFill>
        <p:spPr bwMode="auto">
          <a:xfrm>
            <a:off x="454672" y="1952624"/>
            <a:ext cx="8234656" cy="354807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85812"/>
          </a:xfrm>
        </p:spPr>
        <p:txBody>
          <a:bodyPr/>
          <a:lstStyle/>
          <a:p>
            <a:pPr lvl="1"/>
            <a:r>
              <a:rPr lang="en-US" altLang="en-US" dirty="0"/>
              <a:t>Origin of Cells, 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82700"/>
            <a:ext cx="8228013" cy="3124201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Protocells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Cell-like structures complete with outer membrane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May have resulted from self-assembly of macromolecules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Gave rise to cellular life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4445000"/>
            <a:ext cx="7912100" cy="2184400"/>
          </a:xfrm>
        </p:spPr>
        <p:txBody>
          <a:bodyPr/>
          <a:lstStyle/>
          <a:p>
            <a:pPr marL="0" lvl="0" indent="0">
              <a:spcAft>
                <a:spcPts val="1500"/>
              </a:spcAft>
              <a:buNone/>
            </a:pPr>
            <a:r>
              <a:rPr lang="en-US" altLang="en-US" dirty="0"/>
              <a:t>Some researchers think the first hereditary molecule was RNA.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Over time the more stable DNA became the long-term solution.</a:t>
            </a:r>
          </a:p>
        </p:txBody>
      </p:sp>
    </p:spTree>
    <p:extLst>
      <p:ext uri="{BB962C8B-B14F-4D97-AF65-F5344CB8AC3E}">
        <p14:creationId xmlns:p14="http://schemas.microsoft.com/office/powerpoint/2010/main" val="867205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17.8 Origin of the First Cell(s)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687"/>
          <a:stretch/>
        </p:blipFill>
        <p:spPr bwMode="auto">
          <a:xfrm>
            <a:off x="2582274" y="1232452"/>
            <a:ext cx="3981040" cy="521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8195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Bacteria, 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228013" cy="1828799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Most diverse and prevalent organisms on Earth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Tens of thousands of different bacteria identified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US" altLang="en-US" sz="2400" dirty="0"/>
              <a:t>Likely many more exist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3276598"/>
            <a:ext cx="7543800" cy="3276601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sz="2800" dirty="0"/>
              <a:t>Structure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Most common three shapes—rods (bacilli), spheres (cocci), and spirals (spirilla or spirochetes)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Some form chains or bunches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No nucleus—single circular chromosome found in nucleoid (region of cell)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Plasmids—extrachromosomal DNA in some</a:t>
            </a:r>
          </a:p>
        </p:txBody>
      </p:sp>
    </p:spTree>
    <p:extLst>
      <p:ext uri="{BB962C8B-B14F-4D97-AF65-F5344CB8AC3E}">
        <p14:creationId xmlns:p14="http://schemas.microsoft.com/office/powerpoint/2010/main" val="750793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altLang="en-US" dirty="0"/>
              <a:t>Figure 17.9 Shapes of Bacteria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122F5E-90CF-4D12-81A4-45C0E1E5E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83" y="1135122"/>
            <a:ext cx="5934434" cy="520404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0" y="4067175"/>
            <a:ext cx="1626358" cy="190500"/>
          </a:xfrm>
        </p:spPr>
        <p:txBody>
          <a:bodyPr/>
          <a:lstStyle/>
          <a:p>
            <a:pPr marL="95250" indent="-95250">
              <a:buFont typeface="+mj-lt"/>
              <a:buAutoNum type="alphaLcPeriod"/>
            </a:pPr>
            <a:r>
              <a:rPr lang="en-US" sz="800" dirty="0"/>
              <a:t> Sphere-shaped streptococci</a:t>
            </a:r>
            <a:endParaRPr lang="en-IN" sz="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649250" y="3752850"/>
            <a:ext cx="884775" cy="293371"/>
          </a:xfrm>
        </p:spPr>
        <p:txBody>
          <a:bodyPr/>
          <a:lstStyle/>
          <a:p>
            <a:pPr marL="95250" indent="-95250">
              <a:buFont typeface="+mj-lt"/>
              <a:buAutoNum type="alphaLcPeriod" startAt="2"/>
            </a:pPr>
            <a:r>
              <a:rPr lang="en-US" sz="800" dirty="0"/>
              <a:t> Rod-shaped </a:t>
            </a:r>
            <a:r>
              <a:rPr lang="en-US" sz="800" i="1" dirty="0"/>
              <a:t>E. coli</a:t>
            </a:r>
            <a:endParaRPr lang="en-IN" sz="800" i="1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0B8E23C-91C9-448F-9733-6ACD8C95B52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82437" y="6054725"/>
            <a:ext cx="1394289" cy="171450"/>
          </a:xfrm>
        </p:spPr>
        <p:txBody>
          <a:bodyPr/>
          <a:lstStyle/>
          <a:p>
            <a:pPr marL="95250" lvl="0" indent="-95250">
              <a:buFont typeface="+mj-lt"/>
              <a:buAutoNum type="alphaLcPeriod" startAt="3"/>
            </a:pPr>
            <a:r>
              <a:rPr lang="en-US" sz="800" dirty="0"/>
              <a:t>Spirochete, </a:t>
            </a:r>
            <a:r>
              <a:rPr lang="en-US" sz="800" i="1" dirty="0"/>
              <a:t>T. pallidum</a:t>
            </a:r>
            <a:r>
              <a:rPr lang="en-US" sz="800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022143" y="6171398"/>
            <a:ext cx="5064457" cy="166017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a: © Alfred Pasieka/SPL/Science Source; b: © David Scharf/SPL/Science Source; c: © Science Source</a:t>
            </a:r>
            <a:endParaRPr lang="en-IN" sz="800" dirty="0"/>
          </a:p>
        </p:txBody>
      </p:sp>
    </p:spTree>
    <p:extLst>
      <p:ext uri="{BB962C8B-B14F-4D97-AF65-F5344CB8AC3E}">
        <p14:creationId xmlns:p14="http://schemas.microsoft.com/office/powerpoint/2010/main" val="3245904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Bacteria, 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447800"/>
            <a:ext cx="8001000" cy="4876800"/>
          </a:xfrm>
        </p:spPr>
        <p:txBody>
          <a:bodyPr/>
          <a:lstStyle/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Bacteria have ribosomes but no membrane-bounded organelles.</a:t>
            </a:r>
          </a:p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Motile bacteria generally have flagella but never cilia—not like eukaryotic flagella.</a:t>
            </a:r>
          </a:p>
          <a:p>
            <a:pPr marL="0" indent="0">
              <a:spcBef>
                <a:spcPts val="7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Outer cell wall strengthened by peptidoglycan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Prevents bursting or collapsing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May have additional capsule outside cell wall</a:t>
            </a:r>
          </a:p>
        </p:txBody>
      </p:sp>
    </p:spTree>
    <p:extLst>
      <p:ext uri="{BB962C8B-B14F-4D97-AF65-F5344CB8AC3E}">
        <p14:creationId xmlns:p14="http://schemas.microsoft.com/office/powerpoint/2010/main" val="1854064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17.10 Flagella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301"/>
          <a:stretch/>
        </p:blipFill>
        <p:spPr bwMode="auto">
          <a:xfrm>
            <a:off x="458788" y="1381124"/>
            <a:ext cx="8228012" cy="4743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1321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 Reproduce Asexually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447800"/>
            <a:ext cx="8001000" cy="4676775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Bacteria (and archaea) reproduce asexually by binary fission.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Genetic diversity due to three processes</a:t>
            </a:r>
          </a:p>
          <a:p>
            <a:pPr marL="622300" lvl="2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Conjugation—donor cell passes DNA to recipient</a:t>
            </a:r>
          </a:p>
          <a:p>
            <a:pPr marL="622300" lvl="2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Transformation—picks up free DNA from environment</a:t>
            </a:r>
          </a:p>
          <a:p>
            <a:pPr marL="622300" lvl="2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Transduction—phage carries DNA to new cell</a:t>
            </a:r>
          </a:p>
        </p:txBody>
      </p:sp>
    </p:spTree>
    <p:extLst>
      <p:ext uri="{BB962C8B-B14F-4D97-AF65-F5344CB8AC3E}">
        <p14:creationId xmlns:p14="http://schemas.microsoft.com/office/powerpoint/2010/main" val="3605623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17.11 Binary Fission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781" b="3888"/>
          <a:stretch/>
        </p:blipFill>
        <p:spPr bwMode="auto">
          <a:xfrm>
            <a:off x="381002" y="1486894"/>
            <a:ext cx="8381998" cy="4325509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57600" y="5755098"/>
            <a:ext cx="2819400" cy="251835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b: © CNRI/SPL/Science Source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3349406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Endospores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1" y="1447800"/>
            <a:ext cx="7696200" cy="4676775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dirty="0"/>
              <a:t>Endospores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Dehydrate and collapse inside three heavy spore coats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Can survive harshest environments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Survive for very long periods of time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dirty="0"/>
              <a:t>Anthrax and uncommon type of food poisoning (botulism)</a:t>
            </a:r>
          </a:p>
        </p:txBody>
      </p:sp>
    </p:spTree>
    <p:extLst>
      <p:ext uri="{BB962C8B-B14F-4D97-AF65-F5344CB8AC3E}">
        <p14:creationId xmlns:p14="http://schemas.microsoft.com/office/powerpoint/2010/main" val="1715515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85812"/>
          </a:xfrm>
        </p:spPr>
        <p:txBody>
          <a:bodyPr/>
          <a:lstStyle/>
          <a:p>
            <a:r>
              <a:rPr lang="en-US" dirty="0"/>
              <a:t>Bacterial Nutrition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42825"/>
            <a:ext cx="8228013" cy="1828799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altLang="en-US" sz="2600" dirty="0"/>
              <a:t>Photoautotrophs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200" dirty="0"/>
              <a:t>Cyanobacteria 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200" dirty="0"/>
              <a:t>Use solar energy and carbon dioxide to make food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200" dirty="0"/>
              <a:t>Like plants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3790" y="2750018"/>
            <a:ext cx="7315200" cy="1400038"/>
          </a:xfrm>
        </p:spPr>
        <p:txBody>
          <a:bodyPr/>
          <a:lstStyle/>
          <a:p>
            <a:pPr marL="0" lvl="0" indent="0">
              <a:spcAft>
                <a:spcPts val="1000"/>
              </a:spcAft>
              <a:buNone/>
            </a:pPr>
            <a:r>
              <a:rPr lang="en-US" altLang="en-US" sz="2600" dirty="0"/>
              <a:t>Chemoautotrophs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200" dirty="0"/>
              <a:t>Don’t use solar energy to reduce carbon dioxide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200" dirty="0"/>
              <a:t>Like deep sea vent bacteria living inside tube worms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437" y="4150056"/>
            <a:ext cx="8461611" cy="2286000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altLang="en-US" sz="2600" dirty="0"/>
              <a:t>Chemoheterotrophs 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200" dirty="0"/>
              <a:t>Take in organic molecules as source of energy and carbon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200" dirty="0"/>
              <a:t>First cells most likely this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200" dirty="0"/>
              <a:t>Like animals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200" dirty="0"/>
              <a:t>Saprotrophs—send enzymes into environment to digest food</a:t>
            </a:r>
          </a:p>
        </p:txBody>
      </p:sp>
    </p:spTree>
    <p:extLst>
      <p:ext uri="{BB962C8B-B14F-4D97-AF65-F5344CB8AC3E}">
        <p14:creationId xmlns:p14="http://schemas.microsoft.com/office/powerpoint/2010/main" val="505313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16.5 Prezygotic Isolating Mechanism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8195" y="1600201"/>
            <a:ext cx="8003232" cy="10714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Elaborate courtship displays are species-specific.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221" b="2723"/>
          <a:stretch/>
        </p:blipFill>
        <p:spPr bwMode="auto">
          <a:xfrm>
            <a:off x="2285984" y="2671639"/>
            <a:ext cx="4572032" cy="3546282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603225" y="6165304"/>
            <a:ext cx="1943546" cy="181274"/>
          </a:xfrm>
        </p:spPr>
        <p:txBody>
          <a:bodyPr/>
          <a:lstStyle/>
          <a:p>
            <a:r>
              <a:rPr lang="en-US" sz="700" kern="1200" dirty="0">
                <a:latin typeface="Arial" charset="0"/>
                <a:ea typeface=""/>
                <a:cs typeface=""/>
              </a:rPr>
              <a:t>© Henri Leduc/Moment Open/Getty RF</a:t>
            </a:r>
            <a:endParaRPr lang="en-US" sz="7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17.12 Bacterial Autotrophs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6029"/>
          <a:stretch/>
        </p:blipFill>
        <p:spPr>
          <a:xfrm>
            <a:off x="1519237" y="1282894"/>
            <a:ext cx="6105525" cy="472602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39886" y="4549248"/>
            <a:ext cx="1920874" cy="457199"/>
          </a:xfrm>
        </p:spPr>
        <p:txBody>
          <a:bodyPr/>
          <a:lstStyle/>
          <a:p>
            <a:pPr marL="177800" indent="-177800">
              <a:buFont typeface="+mj-lt"/>
              <a:buAutoNum type="alphaLcPeriod"/>
            </a:pPr>
            <a:r>
              <a:rPr lang="en-US" sz="1500" dirty="0"/>
              <a:t>Cyanobacterium</a:t>
            </a:r>
            <a:endParaRPr lang="en-IN" sz="15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572076" y="5736608"/>
            <a:ext cx="3563427" cy="272306"/>
          </a:xfrm>
        </p:spPr>
        <p:txBody>
          <a:bodyPr/>
          <a:lstStyle/>
          <a:p>
            <a:pPr marL="177800" indent="-177800">
              <a:buFont typeface="+mj-lt"/>
              <a:buAutoNum type="alphaLcPeriod" startAt="2"/>
            </a:pPr>
            <a:r>
              <a:rPr lang="en-US" sz="1500" dirty="0"/>
              <a:t>Hosts for Chemoautotrophic bacteria</a:t>
            </a:r>
            <a:endParaRPr lang="en-IN" sz="15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280170" y="5949281"/>
            <a:ext cx="4648200" cy="375319"/>
          </a:xfrm>
        </p:spPr>
        <p:txBody>
          <a:bodyPr/>
          <a:lstStyle/>
          <a:p>
            <a:pPr marL="0" indent="0" algn="ctr">
              <a:buNone/>
            </a:pPr>
            <a:r>
              <a:rPr lang="en-US" sz="1000" dirty="0"/>
              <a:t>a: © Eric Grave/Science Source; b: Source: NOAA Okeanos Explorer Program, Galapagos Rift Expedition 2011</a:t>
            </a:r>
            <a:endParaRPr lang="en-IN" sz="1000" dirty="0"/>
          </a:p>
        </p:txBody>
      </p:sp>
    </p:spTree>
    <p:extLst>
      <p:ext uri="{BB962C8B-B14F-4D97-AF65-F5344CB8AC3E}">
        <p14:creationId xmlns:p14="http://schemas.microsoft.com/office/powerpoint/2010/main" val="324010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447800"/>
            <a:ext cx="7924800" cy="4676775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Relationships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Heterotrophic bacteria may be free-living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Or may form symbiotic relationships</a:t>
            </a:r>
          </a:p>
          <a:p>
            <a:pPr marL="531813" lvl="2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Commensalism—one partner benefits, the other is not harmed or benefited</a:t>
            </a:r>
          </a:p>
          <a:p>
            <a:pPr marL="531813" lvl="2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Mutualism—both partners benefit</a:t>
            </a:r>
          </a:p>
          <a:p>
            <a:pPr marL="804863" lvl="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04863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Bacteria in human intestines make vitamins</a:t>
            </a:r>
          </a:p>
          <a:p>
            <a:pPr marL="531813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627063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Parasitism—one partner benefits, the other is harmed</a:t>
            </a:r>
          </a:p>
          <a:p>
            <a:pPr marL="804863" lvl="3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804863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Disease-causing bacteria</a:t>
            </a:r>
          </a:p>
        </p:txBody>
      </p:sp>
    </p:spTree>
    <p:extLst>
      <p:ext uri="{BB962C8B-B14F-4D97-AF65-F5344CB8AC3E}">
        <p14:creationId xmlns:p14="http://schemas.microsoft.com/office/powerpoint/2010/main" val="3757045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37772"/>
            <a:ext cx="8228013" cy="938212"/>
          </a:xfrm>
        </p:spPr>
        <p:txBody>
          <a:bodyPr/>
          <a:lstStyle/>
          <a:p>
            <a:r>
              <a:rPr lang="en-US" dirty="0"/>
              <a:t>Bacteria in the Environment,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1" y="1297672"/>
                <a:ext cx="7619999" cy="5179328"/>
              </a:xfrm>
            </p:spPr>
            <p:txBody>
              <a:bodyPr/>
              <a:lstStyle/>
              <a:p>
                <a:pPr marL="0" indent="0">
                  <a:spcAft>
                    <a:spcPts val="1500"/>
                  </a:spcAft>
                  <a:buNone/>
                </a:pPr>
                <a:r>
                  <a:rPr lang="en-US" altLang="en-US" dirty="0"/>
                  <a:t>Decomposers digest dead organic remains to return inorganic nutrients to producers.</a:t>
                </a:r>
              </a:p>
              <a:p>
                <a:pPr marL="0" indent="0">
                  <a:spcAft>
                    <a:spcPts val="1500"/>
                  </a:spcAft>
                  <a:buNone/>
                </a:pPr>
                <a:r>
                  <a:rPr lang="en-US" altLang="en-US" dirty="0"/>
                  <a:t>Life would halt without decomposers.</a:t>
                </a:r>
              </a:p>
              <a:p>
                <a:pPr marL="0" indent="0">
                  <a:spcAft>
                    <a:spcPts val="1500"/>
                  </a:spcAft>
                  <a:buNone/>
                </a:pPr>
                <a:r>
                  <a:rPr lang="en-US" altLang="en-US" dirty="0"/>
                  <a:t>Nitrogen cycle</a:t>
                </a:r>
              </a:p>
              <a:p>
                <a:pPr marL="285750" lvl="1">
                  <a:buClr>
                    <a:srgbClr val="2B822B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Plants unable to fix atmospheric nitrogen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gas)</a:t>
                </a:r>
              </a:p>
              <a:p>
                <a:pPr marL="285750" lvl="1">
                  <a:buClr>
                    <a:srgbClr val="2B822B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Bacteria fix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/>
                  <a:t> into form plants use</a:t>
                </a:r>
              </a:p>
              <a:p>
                <a:pPr marL="285750" lvl="1">
                  <a:buClr>
                    <a:srgbClr val="2B822B"/>
                  </a:buClr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Mutualistic bacteria live inside root nodules.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297672"/>
                <a:ext cx="7619999" cy="5179328"/>
              </a:xfrm>
              <a:blipFill rotWithShape="0">
                <a:blip r:embed="rId3"/>
                <a:stretch>
                  <a:fillRect l="-2080" t="-1529" b="-470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2491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17.13 Nodules of a Legume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3341" b="2940"/>
          <a:stretch/>
        </p:blipFill>
        <p:spPr bwMode="auto">
          <a:xfrm>
            <a:off x="1659732" y="1297172"/>
            <a:ext cx="5824536" cy="4941396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796352" y="6182750"/>
            <a:ext cx="2514600" cy="194879"/>
          </a:xfrm>
        </p:spPr>
        <p:txBody>
          <a:bodyPr/>
          <a:lstStyle/>
          <a:p>
            <a:pPr marL="0" indent="0">
              <a:buNone/>
            </a:pPr>
            <a:r>
              <a:rPr lang="en-IN" sz="1100" dirty="0"/>
              <a:t>© Nigel Cattlin/Alamy</a:t>
            </a:r>
          </a:p>
        </p:txBody>
      </p:sp>
    </p:spTree>
    <p:extLst>
      <p:ext uri="{BB962C8B-B14F-4D97-AF65-F5344CB8AC3E}">
        <p14:creationId xmlns:p14="http://schemas.microsoft.com/office/powerpoint/2010/main" val="2934445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 in the Environment,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1"/>
            <a:ext cx="8228013" cy="2743200"/>
          </a:xfrm>
        </p:spPr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dirty="0"/>
              <a:t>Bioremediation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Ability of bacteria to break down pollutants exploited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Some bioengineered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089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17.14 Bioremediation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414" b="2414"/>
          <a:stretch/>
        </p:blipFill>
        <p:spPr bwMode="auto">
          <a:xfrm>
            <a:off x="1905000" y="1219200"/>
            <a:ext cx="5334000" cy="4978400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697710" y="6124720"/>
            <a:ext cx="4800600" cy="256613"/>
          </a:xfrm>
        </p:spPr>
        <p:txBody>
          <a:bodyPr/>
          <a:lstStyle/>
          <a:p>
            <a:pPr marL="0" indent="0">
              <a:buNone/>
            </a:pPr>
            <a:r>
              <a:rPr lang="en-US" sz="900" dirty="0"/>
              <a:t>a: © Kent Knudson/Photolink/Getty RF ; b: © Accent Alaska.com/Alamy</a:t>
            </a:r>
            <a:endParaRPr lang="en-IN" sz="900" dirty="0"/>
          </a:p>
        </p:txBody>
      </p:sp>
    </p:spTree>
    <p:extLst>
      <p:ext uri="{BB962C8B-B14F-4D97-AF65-F5344CB8AC3E}">
        <p14:creationId xmlns:p14="http://schemas.microsoft.com/office/powerpoint/2010/main" val="11602804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326" y="278714"/>
            <a:ext cx="8228013" cy="1014412"/>
          </a:xfrm>
        </p:spPr>
        <p:txBody>
          <a:bodyPr/>
          <a:lstStyle/>
          <a:p>
            <a:r>
              <a:rPr lang="en-US" altLang="en-US" dirty="0"/>
              <a:t>Figure 17.15 Bacteria in Food Processing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352264"/>
            <a:ext cx="4800599" cy="5181600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Bacteria in food science and biotechnology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Wide variety of foods use bacteria</a:t>
            </a:r>
          </a:p>
          <a:p>
            <a:pPr marL="673100" lvl="2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Fermentation produces lactic acid</a:t>
            </a:r>
          </a:p>
          <a:p>
            <a:pPr marL="985838" lvl="3" indent="-28575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dirty="0"/>
              <a:t>Pickles cucumbers, curdles milk into cheese, and gives tangy flavor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altLang="en-US" sz="2400" dirty="0"/>
              <a:t>Most antibiotics discovered in soil bacteria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altLang="en-US" sz="2400" dirty="0"/>
              <a:t>Bacteria can be bioengineered to produce medicine.</a:t>
            </a:r>
          </a:p>
          <a:p>
            <a:pPr marL="541338" lvl="2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altLang="en-US" sz="2000" dirty="0"/>
              <a:t>Insulin, human growth hormone, and vaccines</a:t>
            </a:r>
          </a:p>
        </p:txBody>
      </p:sp>
      <p:pic>
        <p:nvPicPr>
          <p:cNvPr id="14338" name="Picture 2" descr="Bacteria are used to produce food, such as cheese."/>
          <p:cNvPicPr>
            <a:picLocks noChangeAspect="1" noChangeArrowheads="1"/>
          </p:cNvPicPr>
          <p:nvPr/>
        </p:nvPicPr>
        <p:blipFill rotWithShape="1">
          <a:blip r:embed="rId3" cstate="print"/>
          <a:srcRect t="2191" b="2367"/>
          <a:stretch/>
        </p:blipFill>
        <p:spPr bwMode="auto">
          <a:xfrm>
            <a:off x="5429250" y="1723291"/>
            <a:ext cx="3257550" cy="3180305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089178" y="4852930"/>
            <a:ext cx="2286000" cy="152400"/>
          </a:xfrm>
        </p:spPr>
        <p:txBody>
          <a:bodyPr/>
          <a:lstStyle/>
          <a:p>
            <a:pPr marL="0" indent="0">
              <a:buNone/>
            </a:pPr>
            <a:r>
              <a:rPr lang="en-US" sz="550" dirty="0"/>
              <a:t>© McGraw-Hill Education /John Thoeming, photographer</a:t>
            </a:r>
          </a:p>
        </p:txBody>
      </p:sp>
    </p:spTree>
    <p:extLst>
      <p:ext uri="{BB962C8B-B14F-4D97-AF65-F5344CB8AC3E}">
        <p14:creationId xmlns:p14="http://schemas.microsoft.com/office/powerpoint/2010/main" val="4625146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862012"/>
          </a:xfrm>
        </p:spPr>
        <p:txBody>
          <a:bodyPr/>
          <a:lstStyle/>
          <a:p>
            <a:r>
              <a:rPr lang="en-US" dirty="0"/>
              <a:t>Bacterial Diseases in Humans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87273"/>
            <a:ext cx="8228013" cy="4724399"/>
          </a:xfrm>
        </p:spPr>
        <p:txBody>
          <a:bodyPr/>
          <a:lstStyle/>
          <a:p>
            <a:pPr marL="57150" indent="0">
              <a:spcBef>
                <a:spcPts val="6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Pathogens are able to produce a toxin and/or adhere to surfaces and sometimes invade organs or cells.</a:t>
            </a:r>
          </a:p>
          <a:p>
            <a:pPr marL="57150" indent="0">
              <a:spcBef>
                <a:spcPts val="6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Toxins are small organic molecules or pieces of bacteria released when bacteria die.</a:t>
            </a:r>
          </a:p>
          <a:p>
            <a:pPr marL="57150" indent="0">
              <a:spcBef>
                <a:spcPts val="6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Often toxins cause more problems than growth of the microbe itself.</a:t>
            </a:r>
          </a:p>
          <a:p>
            <a:pPr marL="57150" indent="0">
              <a:spcBef>
                <a:spcPts val="6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i="1" dirty="0"/>
              <a:t>Clostridium tetani</a:t>
            </a:r>
            <a:r>
              <a:rPr lang="en-US" altLang="en-US" sz="2400" dirty="0"/>
              <a:t> causes tetanus (lock jaw).</a:t>
            </a:r>
          </a:p>
          <a:p>
            <a:pPr marL="336550" lvl="1">
              <a:spcBef>
                <a:spcPts val="5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dirty="0"/>
              <a:t>Soil bacteria thrives in puncture wounds</a:t>
            </a:r>
          </a:p>
          <a:p>
            <a:pPr marL="336550" lvl="1">
              <a:spcBef>
                <a:spcPts val="5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dirty="0"/>
              <a:t>Bacteria never leave site of injury but toxin circulates in blood</a:t>
            </a:r>
          </a:p>
          <a:p>
            <a:pPr marL="336550" lvl="1">
              <a:spcBef>
                <a:spcPts val="5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dirty="0"/>
              <a:t>Toxin prevents muscle relaxation</a:t>
            </a:r>
          </a:p>
          <a:p>
            <a:pPr marL="336550" lvl="1">
              <a:spcBef>
                <a:spcPts val="5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dirty="0"/>
              <a:t>Person suffocates when diaphragm can no longer relax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510426" y="5804850"/>
            <a:ext cx="7848600" cy="762000"/>
          </a:xfrm>
        </p:spPr>
        <p:txBody>
          <a:bodyPr/>
          <a:lstStyle/>
          <a:p>
            <a:pPr marL="0" lvl="1" indent="0">
              <a:buClr>
                <a:srgbClr val="000000"/>
              </a:buClr>
              <a:buNone/>
            </a:pPr>
            <a:r>
              <a:rPr lang="en-US" altLang="en-US" sz="2400" dirty="0"/>
              <a:t>Antibiotics generally either inhibit protein synthesis or inhibit cell wall production.</a:t>
            </a:r>
          </a:p>
        </p:txBody>
      </p:sp>
    </p:spTree>
    <p:extLst>
      <p:ext uri="{BB962C8B-B14F-4D97-AF65-F5344CB8AC3E}">
        <p14:creationId xmlns:p14="http://schemas.microsoft.com/office/powerpoint/2010/main" val="23262325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Archaea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676775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altLang="en-US" dirty="0"/>
              <a:t>One of the three domains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dirty="0"/>
              <a:t>Eukarya evolved from these organisms—share some characteristics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altLang="en-US" dirty="0"/>
              <a:t>Structure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Plasma membranes contain unusual lipids allowing them to function at high temperatures.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Diverse cell wall types</a:t>
            </a:r>
          </a:p>
          <a:p>
            <a:pPr marL="531813" lvl="2">
              <a:buFont typeface="Arial" panose="020B0604020202020204" pitchFamily="34" charset="0"/>
              <a:buChar char="•"/>
            </a:pPr>
            <a:r>
              <a:rPr lang="en-US" altLang="en-US" dirty="0"/>
              <a:t>No peptidoglycan like bacteria</a:t>
            </a:r>
          </a:p>
        </p:txBody>
      </p:sp>
    </p:spTree>
    <p:extLst>
      <p:ext uri="{BB962C8B-B14F-4D97-AF65-F5344CB8AC3E}">
        <p14:creationId xmlns:p14="http://schemas.microsoft.com/office/powerpoint/2010/main" val="2375250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328" y="278716"/>
            <a:ext cx="8228013" cy="876316"/>
          </a:xfrm>
        </p:spPr>
        <p:txBody>
          <a:bodyPr/>
          <a:lstStyle/>
          <a:p>
            <a:r>
              <a:rPr lang="en-US" dirty="0"/>
              <a:t>Types of Archaea, 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23168" y="1368184"/>
            <a:ext cx="3962401" cy="4524375"/>
          </a:xfrm>
        </p:spPr>
        <p:txBody>
          <a:bodyPr/>
          <a:lstStyle/>
          <a:p>
            <a:pPr marL="57150" indent="0">
              <a:spcBef>
                <a:spcPts val="7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Methanogens—chemoautotrophs couple production of methane to ATP synthesis, swamps and animal intestines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64725" y="1452466"/>
            <a:ext cx="4038600" cy="1319981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b="1" dirty="0">
                <a:solidFill>
                  <a:srgbClr val="000066"/>
                </a:solidFill>
              </a:rPr>
              <a:t>Figure 17.16 Methanogen habitat and structure</a:t>
            </a:r>
          </a:p>
        </p:txBody>
      </p:sp>
      <p:pic>
        <p:nvPicPr>
          <p:cNvPr id="15362" name="Picture 2" descr="Methanogens can be found in swamps."/>
          <p:cNvPicPr>
            <a:picLocks noChangeAspect="1" noChangeArrowheads="1"/>
          </p:cNvPicPr>
          <p:nvPr/>
        </p:nvPicPr>
        <p:blipFill rotWithShape="1">
          <a:blip r:embed="rId3" cstate="print"/>
          <a:srcRect t="3006" b="3079"/>
          <a:stretch/>
        </p:blipFill>
        <p:spPr bwMode="auto">
          <a:xfrm>
            <a:off x="4419600" y="2920181"/>
            <a:ext cx="4170482" cy="3148780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876800" y="6014613"/>
            <a:ext cx="3505200" cy="228600"/>
          </a:xfrm>
        </p:spPr>
        <p:txBody>
          <a:bodyPr/>
          <a:lstStyle/>
          <a:p>
            <a:pPr marL="0" indent="0">
              <a:buNone/>
            </a:pPr>
            <a:r>
              <a:rPr lang="en-US" sz="750" dirty="0"/>
              <a:t>a: © Susan Rosenthal/Corbis; b: © Dr. M. Rohde, GBF/Science Source</a:t>
            </a:r>
            <a:endParaRPr lang="en-IN" sz="750" dirty="0"/>
          </a:p>
        </p:txBody>
      </p:sp>
    </p:spTree>
    <p:extLst>
      <p:ext uri="{BB962C8B-B14F-4D97-AF65-F5344CB8AC3E}">
        <p14:creationId xmlns:p14="http://schemas.microsoft.com/office/powerpoint/2010/main" val="3921643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5117"/>
            <a:ext cx="8228013" cy="1315144"/>
          </a:xfrm>
        </p:spPr>
        <p:txBody>
          <a:bodyPr/>
          <a:lstStyle/>
          <a:p>
            <a:r>
              <a:rPr lang="en-US" altLang="en-US" dirty="0"/>
              <a:t>Figure 16.6 Postzygotic Isolating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0181" y="1522884"/>
            <a:ext cx="2986235" cy="320247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dirty="0"/>
              <a:t>Mules are infertile due to a difference in chromosomes inherited from their parents.</a:t>
            </a:r>
          </a:p>
        </p:txBody>
      </p:sp>
      <p:pic>
        <p:nvPicPr>
          <p:cNvPr id="13" name="Picture 2" descr="Mules are infertile due to a difference in chromosomes from parents."/>
          <p:cNvPicPr>
            <a:picLocks noChangeAspect="1" noChangeArrowheads="1"/>
          </p:cNvPicPr>
          <p:nvPr/>
        </p:nvPicPr>
        <p:blipFill rotWithShape="1">
          <a:blip r:embed="rId3" cstate="print"/>
          <a:srcRect t="2388" b="5269"/>
          <a:stretch/>
        </p:blipFill>
        <p:spPr bwMode="auto">
          <a:xfrm>
            <a:off x="1142976" y="1562101"/>
            <a:ext cx="3984624" cy="4562474"/>
          </a:xfrm>
          <a:prstGeom prst="rect">
            <a:avLst/>
          </a:prstGeom>
          <a:noFill/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104983" y="6063820"/>
            <a:ext cx="4104456" cy="360040"/>
          </a:xfrm>
        </p:spPr>
        <p:txBody>
          <a:bodyPr/>
          <a:lstStyle/>
          <a:p>
            <a:r>
              <a:rPr lang="en-US" sz="850" dirty="0"/>
              <a:t>(horse): </a:t>
            </a:r>
            <a:r>
              <a:rPr lang="en-US" sz="850" kern="1200" dirty="0">
                <a:latin typeface="Arial" charset="0"/>
                <a:ea typeface=""/>
                <a:cs typeface=""/>
              </a:rPr>
              <a:t>© </a:t>
            </a:r>
            <a:r>
              <a:rPr lang="en-US" sz="850" kern="1200" dirty="0" err="1">
                <a:latin typeface="Arial" charset="0"/>
                <a:ea typeface=""/>
                <a:cs typeface=""/>
              </a:rPr>
              <a:t>Creatas</a:t>
            </a:r>
            <a:r>
              <a:rPr lang="en-US" sz="850" kern="1200" dirty="0">
                <a:latin typeface="Arial" charset="0"/>
                <a:ea typeface=""/>
                <a:cs typeface=""/>
              </a:rPr>
              <a:t>/</a:t>
            </a:r>
            <a:r>
              <a:rPr lang="en-US" sz="850" kern="1200" dirty="0" err="1">
                <a:latin typeface="Arial" charset="0"/>
                <a:ea typeface=""/>
                <a:cs typeface=""/>
              </a:rPr>
              <a:t>PunchStock</a:t>
            </a:r>
            <a:r>
              <a:rPr lang="en-US" sz="850" kern="1200" dirty="0">
                <a:latin typeface="Arial" charset="0"/>
                <a:ea typeface=""/>
                <a:cs typeface=""/>
              </a:rPr>
              <a:t> RF; (donkey): © </a:t>
            </a:r>
            <a:r>
              <a:rPr lang="en-US" sz="850" kern="1200" dirty="0" err="1">
                <a:latin typeface="Arial" charset="0"/>
                <a:ea typeface=""/>
                <a:cs typeface=""/>
              </a:rPr>
              <a:t>Photodisc</a:t>
            </a:r>
            <a:r>
              <a:rPr lang="en-US" sz="850" kern="1200" dirty="0">
                <a:latin typeface="Arial" charset="0"/>
                <a:ea typeface=""/>
                <a:cs typeface=""/>
              </a:rPr>
              <a:t> Collection/Getty RF; (mule): © Radius Images/</a:t>
            </a:r>
            <a:r>
              <a:rPr lang="en-US" sz="850" kern="1200" dirty="0" err="1">
                <a:latin typeface="Arial" charset="0"/>
                <a:ea typeface=""/>
                <a:cs typeface=""/>
              </a:rPr>
              <a:t>Alamy</a:t>
            </a:r>
            <a:r>
              <a:rPr lang="en-US" sz="850" kern="1200" dirty="0">
                <a:latin typeface="Arial" charset="0"/>
                <a:ea typeface=""/>
                <a:cs typeface=""/>
              </a:rPr>
              <a:t> RF</a:t>
            </a:r>
            <a:endParaRPr lang="en-US" sz="85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Archaea,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3802048" cy="4524375"/>
          </a:xfrm>
        </p:spPr>
        <p:txBody>
          <a:bodyPr/>
          <a:lstStyle/>
          <a:p>
            <a:pPr marL="57150" indent="0">
              <a:spcBef>
                <a:spcPts val="800"/>
              </a:spcBef>
              <a:spcAft>
                <a:spcPts val="1500"/>
              </a:spcAft>
              <a:buNone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altLang="en-US" dirty="0"/>
              <a:t>Halophiles—require high salt concentrations to grow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altLang="en-US" dirty="0"/>
              <a:t>Use pigments to absorb light energy to pump chloride and to synthesize ATP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96741" y="1750329"/>
            <a:ext cx="4038600" cy="14478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b="1" dirty="0">
                <a:solidFill>
                  <a:srgbClr val="000066"/>
                </a:solidFill>
              </a:rPr>
              <a:t>Figure 17.17 Halophile habitat and structure</a:t>
            </a:r>
          </a:p>
        </p:txBody>
      </p:sp>
      <p:pic>
        <p:nvPicPr>
          <p:cNvPr id="16386" name="Picture 2" descr="Great Salt Lake, where halophiles live."/>
          <p:cNvPicPr>
            <a:picLocks noChangeAspect="1" noChangeArrowheads="1"/>
          </p:cNvPicPr>
          <p:nvPr/>
        </p:nvPicPr>
        <p:blipFill rotWithShape="1">
          <a:blip r:embed="rId3" cstate="print"/>
          <a:srcRect t="4606" b="2957"/>
          <a:stretch/>
        </p:blipFill>
        <p:spPr bwMode="auto">
          <a:xfrm>
            <a:off x="4658170" y="3124200"/>
            <a:ext cx="3778250" cy="2993572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5015380" y="6052662"/>
            <a:ext cx="3519020" cy="304800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/>
              <a:t>a: © Marco Regalia Sell/Alamy RF; b: © Eye of Science/Science Source</a:t>
            </a:r>
            <a:endParaRPr lang="en-IN" sz="800" dirty="0"/>
          </a:p>
        </p:txBody>
      </p:sp>
    </p:spTree>
    <p:extLst>
      <p:ext uri="{BB962C8B-B14F-4D97-AF65-F5344CB8AC3E}">
        <p14:creationId xmlns:p14="http://schemas.microsoft.com/office/powerpoint/2010/main" val="3371317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Archaea, 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3581400" cy="4524375"/>
          </a:xfrm>
        </p:spPr>
        <p:txBody>
          <a:bodyPr/>
          <a:lstStyle/>
          <a:p>
            <a:pPr marL="5715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Thermoacidophiles—extremely hot, acidic environments like hot springs and submarine thermal vents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Survive best above 80</a:t>
            </a:r>
            <a:r>
              <a:rPr lang="en-US" altLang="en-US" dirty="0">
                <a:cs typeface="Arial" pitchFamily="34" charset="0"/>
              </a:rPr>
              <a:t>°</a:t>
            </a:r>
            <a:r>
              <a:rPr lang="en-US" altLang="en-US" dirty="0"/>
              <a:t>C (water boils at 100</a:t>
            </a:r>
            <a:r>
              <a:rPr lang="en-US" altLang="en-US" dirty="0">
                <a:cs typeface="Arial" pitchFamily="34" charset="0"/>
              </a:rPr>
              <a:t>°</a:t>
            </a:r>
            <a:r>
              <a:rPr lang="en-US" altLang="en-US" dirty="0"/>
              <a:t>C)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dirty="0"/>
              <a:t>Grow best at pH 1 or 2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6613" y="1368186"/>
            <a:ext cx="4038600" cy="1847286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b="1" dirty="0">
                <a:solidFill>
                  <a:srgbClr val="000066"/>
                </a:solidFill>
              </a:rPr>
              <a:t>Figure 17.18 Thermoacidophile habitat and structure</a:t>
            </a:r>
          </a:p>
        </p:txBody>
      </p:sp>
      <p:pic>
        <p:nvPicPr>
          <p:cNvPr id="17410" name="Picture 2" descr="Thermoacidophiles can be found in springs and geysers in Yellowstone National Park."/>
          <p:cNvPicPr>
            <a:picLocks noChangeAspect="1" noChangeArrowheads="1"/>
          </p:cNvPicPr>
          <p:nvPr/>
        </p:nvPicPr>
        <p:blipFill rotWithShape="1">
          <a:blip r:embed="rId3" cstate="print"/>
          <a:srcRect t="2990" b="3114"/>
          <a:stretch/>
        </p:blipFill>
        <p:spPr bwMode="auto">
          <a:xfrm>
            <a:off x="4597400" y="3215472"/>
            <a:ext cx="3708400" cy="2866349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5054909" y="6023351"/>
            <a:ext cx="3657600" cy="228600"/>
          </a:xfrm>
        </p:spPr>
        <p:txBody>
          <a:bodyPr/>
          <a:lstStyle/>
          <a:p>
            <a:pPr marL="0" indent="0">
              <a:buNone/>
            </a:pPr>
            <a:r>
              <a:rPr lang="en-US" sz="650" dirty="0"/>
              <a:t>a: © Alfredo Mancia/Getty RF; b: © Eye of Science/Science Source</a:t>
            </a:r>
            <a:endParaRPr lang="en-IN" sz="650" dirty="0"/>
          </a:p>
        </p:txBody>
      </p:sp>
    </p:spTree>
    <p:extLst>
      <p:ext uri="{BB962C8B-B14F-4D97-AF65-F5344CB8AC3E}">
        <p14:creationId xmlns:p14="http://schemas.microsoft.com/office/powerpoint/2010/main" val="536011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17.4 The Protists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676775"/>
          </a:xfrm>
        </p:spPr>
        <p:txBody>
          <a:bodyPr/>
          <a:lstStyle/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Diversity is their outstanding feature.</a:t>
            </a:r>
          </a:p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All are eukaryotes with a nucleus and organelles.</a:t>
            </a:r>
          </a:p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Many are unicellular.</a:t>
            </a:r>
          </a:p>
          <a:p>
            <a:pPr marL="0" indent="0">
              <a:spcBef>
                <a:spcPts val="800"/>
              </a:spcBef>
              <a:spcAft>
                <a:spcPts val="15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800" dirty="0"/>
              <a:t>Endosymbiotic hypothesis—organelles of eukaryotes arose from symbiotic associations</a:t>
            </a:r>
          </a:p>
          <a:p>
            <a:pPr marL="285750" lvl="1">
              <a:spcBef>
                <a:spcPts val="7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dirty="0"/>
              <a:t>Supported by mitochondria and chloroplasts having double membranes, DNA, and bacteria-like ribosomes</a:t>
            </a:r>
          </a:p>
        </p:txBody>
      </p:sp>
    </p:spTree>
    <p:extLst>
      <p:ext uri="{BB962C8B-B14F-4D97-AF65-F5344CB8AC3E}">
        <p14:creationId xmlns:p14="http://schemas.microsoft.com/office/powerpoint/2010/main" val="2795674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17.19 Evolution of the Eukaryotic Cell, 1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F481AD-8CC9-4BA8-AF88-F4B571B9DD7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64356" y="1724526"/>
            <a:ext cx="1905000" cy="314876"/>
          </a:xfrm>
        </p:spPr>
        <p:txBody>
          <a:bodyPr/>
          <a:lstStyle/>
          <a:p>
            <a:pPr marL="0" lvl="0" indent="0">
              <a:buNone/>
            </a:pPr>
            <a:r>
              <a:rPr lang="en-US" sz="1400" b="1" dirty="0"/>
              <a:t>Common ancestor</a:t>
            </a:r>
          </a:p>
        </p:txBody>
      </p:sp>
      <p:pic>
        <p:nvPicPr>
          <p:cNvPr id="8" name="Picture 2" descr="Domains Bacteria, Archaea, and Eukarya share a common ancestor.">
            <a:extLst>
              <a:ext uri="{FF2B5EF4-FFF2-40B4-BE49-F238E27FC236}">
                <a16:creationId xmlns:a16="http://schemas.microsoft.com/office/drawing/2014/main" id="{1F924CD9-D001-4ED7-BE83-71B5C8912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9200" b="9355"/>
          <a:stretch/>
        </p:blipFill>
        <p:spPr bwMode="auto">
          <a:xfrm>
            <a:off x="1447800" y="1981200"/>
            <a:ext cx="6248400" cy="3810000"/>
          </a:xfrm>
          <a:prstGeom prst="rect">
            <a:avLst/>
          </a:prstGeom>
          <a:noFill/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D67F3CF-3B5E-41B2-9E46-396D1EA17A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65462" y="5734384"/>
            <a:ext cx="2791912" cy="685800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1400" b="1" dirty="0"/>
              <a:t>Cell has nucleus</a:t>
            </a:r>
            <a:br>
              <a:rPr lang="en-US" sz="1400" b="1" dirty="0"/>
            </a:br>
            <a:r>
              <a:rPr lang="en-US" sz="1400" b="1" dirty="0"/>
              <a:t>and endoplasmic reticulum.</a:t>
            </a:r>
          </a:p>
        </p:txBody>
      </p:sp>
    </p:spTree>
    <p:extLst>
      <p:ext uri="{BB962C8B-B14F-4D97-AF65-F5344CB8AC3E}">
        <p14:creationId xmlns:p14="http://schemas.microsoft.com/office/powerpoint/2010/main" val="1810881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17.19 Evolution of the Eukaryotic Cell, 2</a:t>
            </a:r>
            <a:endParaRPr lang="en-US" dirty="0"/>
          </a:p>
        </p:txBody>
      </p:sp>
      <p:pic>
        <p:nvPicPr>
          <p:cNvPr id="7" name="Picture 2" descr="Mitochondria and chloroplasts derived from prokaryotes and were incorporated into eukaryotic cells.">
            <a:extLst>
              <a:ext uri="{FF2B5EF4-FFF2-40B4-BE49-F238E27FC236}">
                <a16:creationId xmlns:a16="http://schemas.microsoft.com/office/drawing/2014/main" id="{7C8B5FE6-499B-4794-85A9-DB66DCD1F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4011" b="18076"/>
          <a:stretch/>
        </p:blipFill>
        <p:spPr bwMode="auto">
          <a:xfrm>
            <a:off x="1600201" y="1630680"/>
            <a:ext cx="5943600" cy="3810000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408C3C-4DAD-4EB9-B137-74DF60B112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73009" y="5378918"/>
            <a:ext cx="1863160" cy="701040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 b="1" dirty="0"/>
              <a:t>eukaryotic cell with mitochondria only (i.e., animal cell)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8C920B3-BD09-48F1-BD41-F16A5241560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84633" y="5400976"/>
            <a:ext cx="1828800" cy="891539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 b="1" dirty="0"/>
              <a:t>eukaryotic cell with both mitochondria and chloroplasts</a:t>
            </a:r>
            <a:br>
              <a:rPr lang="en-US" sz="1400" b="1" dirty="0"/>
            </a:br>
            <a:r>
              <a:rPr lang="en-US" sz="1400" b="1" dirty="0"/>
              <a:t>(i.e., plant cell)</a:t>
            </a:r>
          </a:p>
        </p:txBody>
      </p:sp>
    </p:spTree>
    <p:extLst>
      <p:ext uri="{BB962C8B-B14F-4D97-AF65-F5344CB8AC3E}">
        <p14:creationId xmlns:p14="http://schemas.microsoft.com/office/powerpoint/2010/main" val="35441854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17.19 Evolution of the Eukaryotic Cell, overview</a:t>
            </a: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68C6A77-0EB8-4649-B2E7-B8E8B4A632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32735" y="1374777"/>
            <a:ext cx="1145005" cy="164463"/>
          </a:xfrm>
        </p:spPr>
        <p:txBody>
          <a:bodyPr/>
          <a:lstStyle/>
          <a:p>
            <a:pPr marL="0" lvl="0" indent="0">
              <a:buNone/>
            </a:pPr>
            <a:r>
              <a:rPr lang="en-US" sz="800" b="1" dirty="0"/>
              <a:t>Common ancestor</a:t>
            </a:r>
          </a:p>
        </p:txBody>
      </p:sp>
      <p:pic>
        <p:nvPicPr>
          <p:cNvPr id="5" name="Picture 2" descr="Overview of evolution of eukaryotic cell.">
            <a:extLst>
              <a:ext uri="{FF2B5EF4-FFF2-40B4-BE49-F238E27FC236}">
                <a16:creationId xmlns:a16="http://schemas.microsoft.com/office/drawing/2014/main" id="{C96410AC-466F-48D0-84D8-965A972BB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4754" b="9291"/>
          <a:stretch/>
        </p:blipFill>
        <p:spPr bwMode="auto">
          <a:xfrm>
            <a:off x="2910682" y="1552575"/>
            <a:ext cx="3322637" cy="4391026"/>
          </a:xfrm>
          <a:prstGeom prst="rect">
            <a:avLst/>
          </a:prstGeom>
          <a:noFill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CD1053-0B05-4AEF-BABC-6E4C03CA64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27424" y="5876925"/>
            <a:ext cx="1143001" cy="468411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800" b="1" dirty="0"/>
              <a:t>eukaryotic cell with mitochondria only (i.e., animal cell)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0B519D7-0B84-426C-A88C-A23988922CC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83480" y="5899786"/>
            <a:ext cx="1219200" cy="553695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800" b="1" dirty="0"/>
              <a:t>eukaryotic cell with both mitochondria and chloroplasts</a:t>
            </a:r>
            <a:br>
              <a:rPr lang="en-US" sz="800" b="1" dirty="0"/>
            </a:br>
            <a:r>
              <a:rPr lang="en-US" sz="800" b="1" dirty="0"/>
              <a:t>(i.e., plant cell)</a:t>
            </a:r>
          </a:p>
        </p:txBody>
      </p:sp>
    </p:spTree>
    <p:extLst>
      <p:ext uri="{BB962C8B-B14F-4D97-AF65-F5344CB8AC3E}">
        <p14:creationId xmlns:p14="http://schemas.microsoft.com/office/powerpoint/2010/main" val="215068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Protists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500"/>
              </a:spcAft>
              <a:buNone/>
            </a:pPr>
            <a:r>
              <a:rPr lang="en-US" altLang="en-US" sz="2400" dirty="0"/>
              <a:t>Difficult to classify due to diversity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altLang="en-US" sz="2400" dirty="0"/>
              <a:t>May be not one but several kingdoms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altLang="en-US" sz="2400" dirty="0"/>
              <a:t>Grouped by source of energy and nutrients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Algae are photosynthesizers.</a:t>
            </a:r>
          </a:p>
          <a:p>
            <a:pPr marL="531813" lvl="2">
              <a:buFont typeface="Arial" panose="020B0604020202020204" pitchFamily="34" charset="0"/>
              <a:buChar char="•"/>
            </a:pPr>
            <a:r>
              <a:rPr lang="en-US" altLang="en-US" sz="1800" dirty="0"/>
              <a:t>Produce food and oxygen</a:t>
            </a:r>
          </a:p>
          <a:p>
            <a:pPr marL="531813" lvl="2">
              <a:buFont typeface="Arial" panose="020B0604020202020204" pitchFamily="34" charset="0"/>
              <a:buChar char="•"/>
            </a:pPr>
            <a:r>
              <a:rPr lang="en-US" altLang="en-US" sz="1800" dirty="0"/>
              <a:t>May be aquatic or terrestrial</a:t>
            </a:r>
          </a:p>
          <a:p>
            <a:pPr marL="531813" lvl="2">
              <a:buFont typeface="Arial" panose="020B0604020202020204" pitchFamily="34" charset="0"/>
              <a:buChar char="•"/>
            </a:pPr>
            <a:r>
              <a:rPr lang="en-US" altLang="en-US" sz="1800" dirty="0"/>
              <a:t>Partners in coral and lichens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Protozoa are chemoheterotrophic.</a:t>
            </a:r>
          </a:p>
          <a:p>
            <a:pPr marL="531813" lvl="2">
              <a:buFont typeface="Arial" panose="020B0604020202020204" pitchFamily="34" charset="0"/>
              <a:buChar char="•"/>
              <a:tabLst>
                <a:tab pos="531813" algn="l"/>
              </a:tabLst>
            </a:pPr>
            <a:r>
              <a:rPr lang="en-US" altLang="en-US" sz="1800" dirty="0"/>
              <a:t>Most are free-living, some are human pathogens</a:t>
            </a:r>
          </a:p>
          <a:p>
            <a:pPr marL="285750" lvl="1">
              <a:buClr>
                <a:srgbClr val="2B822B"/>
              </a:buClr>
              <a:buFont typeface="Arial" panose="020B0604020202020204" pitchFamily="34" charset="0"/>
              <a:buChar char="•"/>
            </a:pPr>
            <a:r>
              <a:rPr lang="en-US" altLang="en-US" sz="2000" dirty="0"/>
              <a:t>Slime molds and water molds are also chemoheterotrophic.</a:t>
            </a:r>
          </a:p>
          <a:p>
            <a:pPr marL="531813" lvl="2">
              <a:buFont typeface="Arial" panose="020B0604020202020204" pitchFamily="34" charset="0"/>
              <a:buChar char="•"/>
            </a:pPr>
            <a:r>
              <a:rPr lang="en-US" altLang="en-US" sz="1800" dirty="0"/>
              <a:t>Slime molds ingest their food while water molds are saprotrophic.</a:t>
            </a:r>
          </a:p>
        </p:txBody>
      </p:sp>
    </p:spTree>
    <p:extLst>
      <p:ext uri="{BB962C8B-B14F-4D97-AF65-F5344CB8AC3E}">
        <p14:creationId xmlns:p14="http://schemas.microsoft.com/office/powerpoint/2010/main" val="924995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633412"/>
          </a:xfrm>
        </p:spPr>
        <p:txBody>
          <a:bodyPr/>
          <a:lstStyle/>
          <a:p>
            <a:r>
              <a:rPr lang="en-US" dirty="0"/>
              <a:t>The Protozoans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863600"/>
            <a:ext cx="8001000" cy="5765800"/>
          </a:xfrm>
        </p:spPr>
        <p:txBody>
          <a:bodyPr/>
          <a:lstStyle/>
          <a:p>
            <a:pPr marL="57150" indent="0">
              <a:spcBef>
                <a:spcPts val="7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Unicellular with complex cells</a:t>
            </a:r>
          </a:p>
          <a:p>
            <a:pPr marL="57150" indent="0">
              <a:spcBef>
                <a:spcPts val="7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Some have more than one nucleus</a:t>
            </a:r>
          </a:p>
          <a:p>
            <a:pPr marL="57150" indent="0">
              <a:spcBef>
                <a:spcPts val="7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Usually reproduce asexually by binary fission</a:t>
            </a:r>
          </a:p>
          <a:p>
            <a:pPr marL="57150" indent="0">
              <a:spcBef>
                <a:spcPts val="7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Heterotrophic—many are phagocytic</a:t>
            </a:r>
          </a:p>
          <a:p>
            <a:pPr marL="57150" indent="0">
              <a:spcBef>
                <a:spcPts val="700"/>
              </a:spcBef>
              <a:spcAft>
                <a:spcPts val="1000"/>
              </a:spcAft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Usually motile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Ciliates move by cilia—</a:t>
            </a:r>
            <a:r>
              <a:rPr lang="en-US" altLang="en-US" sz="2000" i="1" dirty="0"/>
              <a:t>Paramecium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Amoeboids move using pseudopods—amoebas</a:t>
            </a:r>
          </a:p>
          <a:p>
            <a:pPr marL="444500" lvl="2" indent="-13970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445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i="1" dirty="0"/>
              <a:t>Entamoeba histolitica</a:t>
            </a:r>
            <a:r>
              <a:rPr lang="en-US" altLang="en-US" sz="1800" dirty="0"/>
              <a:t> causes amoebic dysentery.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Zooflagellates move by flagella.</a:t>
            </a:r>
          </a:p>
          <a:p>
            <a:pPr marL="533400" lvl="2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dirty="0"/>
              <a:t>Trypanosomes cause African sleeping sickness.</a:t>
            </a:r>
          </a:p>
          <a:p>
            <a:pPr marL="533400" lvl="2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i="1" dirty="0"/>
              <a:t>Giardia lamblia</a:t>
            </a:r>
            <a:r>
              <a:rPr lang="en-US" altLang="en-US" sz="1800" dirty="0"/>
              <a:t> causes severe diarrhea.</a:t>
            </a:r>
          </a:p>
          <a:p>
            <a:pPr marL="285750" lvl="1">
              <a:spcBef>
                <a:spcPts val="600"/>
              </a:spcBef>
              <a:buClr>
                <a:srgbClr val="2B822B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000" dirty="0"/>
              <a:t>Apicomplexans do not move.</a:t>
            </a:r>
          </a:p>
          <a:p>
            <a:pPr marL="533400" lvl="2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800" dirty="0"/>
              <a:t>One causes malaria—most widespread and dangerous protozoan disease</a:t>
            </a:r>
          </a:p>
        </p:txBody>
      </p:sp>
    </p:spTree>
    <p:extLst>
      <p:ext uri="{BB962C8B-B14F-4D97-AF65-F5344CB8AC3E}">
        <p14:creationId xmlns:p14="http://schemas.microsoft.com/office/powerpoint/2010/main" val="66410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17.21 Examples of Green Algae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511792" y="5498344"/>
            <a:ext cx="1317008" cy="197611"/>
          </a:xfrm>
        </p:spPr>
        <p:txBody>
          <a:bodyPr/>
          <a:lstStyle/>
          <a:p>
            <a:pPr marL="95250" indent="-95250">
              <a:buFont typeface="+mj-lt"/>
              <a:buAutoNum type="alphaLcPeriod"/>
            </a:pPr>
            <a:r>
              <a:rPr lang="en-US" sz="1000" dirty="0"/>
              <a:t> </a:t>
            </a:r>
            <a:r>
              <a:rPr lang="en-US" sz="1000" i="1" dirty="0"/>
              <a:t>Chlamydomonas</a:t>
            </a:r>
            <a:endParaRPr lang="en-IN" sz="10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55860"/>
          <a:stretch/>
        </p:blipFill>
        <p:spPr>
          <a:xfrm>
            <a:off x="581025" y="2762250"/>
            <a:ext cx="3523148" cy="27813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239905" y="5482940"/>
            <a:ext cx="713096" cy="213015"/>
          </a:xfrm>
        </p:spPr>
        <p:txBody>
          <a:bodyPr/>
          <a:lstStyle/>
          <a:p>
            <a:pPr marL="95250" indent="-95250">
              <a:buFont typeface="+mj-lt"/>
              <a:buAutoNum type="alphaLcPeriod" startAt="2"/>
            </a:pPr>
            <a:r>
              <a:rPr lang="en-US" sz="1000" dirty="0"/>
              <a:t> </a:t>
            </a:r>
            <a:r>
              <a:rPr lang="en-US" sz="1000" i="1" dirty="0"/>
              <a:t>Volvox</a:t>
            </a:r>
            <a:endParaRPr lang="en-IN" sz="10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29788C-F0CB-4A0B-815A-15DA829BC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39" r="25179"/>
          <a:stretch/>
        </p:blipFill>
        <p:spPr>
          <a:xfrm>
            <a:off x="4239905" y="2762250"/>
            <a:ext cx="2313295" cy="27813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228374" y="5491624"/>
            <a:ext cx="919039" cy="205238"/>
          </a:xfrm>
        </p:spPr>
        <p:txBody>
          <a:bodyPr/>
          <a:lstStyle/>
          <a:p>
            <a:pPr marL="95250" indent="-95250">
              <a:buFont typeface="+mj-lt"/>
              <a:buAutoNum type="alphaLcPeriod" startAt="3"/>
            </a:pPr>
            <a:r>
              <a:rPr lang="en-US" sz="1000" dirty="0"/>
              <a:t> </a:t>
            </a:r>
            <a:r>
              <a:rPr lang="en-US" sz="1000" i="1" dirty="0"/>
              <a:t>Spirogyra</a:t>
            </a:r>
            <a:endParaRPr lang="en-IN" sz="1000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D99481-C121-497C-B64C-6243E2809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21"/>
          <a:stretch/>
        </p:blipFill>
        <p:spPr>
          <a:xfrm>
            <a:off x="6553199" y="2762250"/>
            <a:ext cx="2009775" cy="27813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1300008" y="5660045"/>
            <a:ext cx="6515100" cy="379401"/>
          </a:xfrm>
        </p:spPr>
        <p:txBody>
          <a:bodyPr/>
          <a:lstStyle/>
          <a:p>
            <a:pPr marL="0" indent="0" algn="ctr">
              <a:buNone/>
            </a:pPr>
            <a:r>
              <a:rPr lang="en-US" sz="1100" dirty="0"/>
              <a:t>a: © Andrew Syred/Science Source; b: © John Hardy, University of Washington, Stevens Point Department of Biology; c: © M.I. Walker/Science Source</a:t>
            </a:r>
            <a:endParaRPr lang="en-IN" sz="1100" dirty="0"/>
          </a:p>
        </p:txBody>
      </p:sp>
    </p:spTree>
    <p:extLst>
      <p:ext uri="{BB962C8B-B14F-4D97-AF65-F5344CB8AC3E}">
        <p14:creationId xmlns:p14="http://schemas.microsoft.com/office/powerpoint/2010/main" val="3669411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Figure 17.25 A Paramecium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457200" y="1524000"/>
            <a:ext cx="8228013" cy="838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 paramecium is a ciliate, a type of complex protozoan that moves by cilia.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2724" b="2215"/>
          <a:stretch/>
        </p:blipFill>
        <p:spPr bwMode="auto">
          <a:xfrm>
            <a:off x="2101850" y="2429540"/>
            <a:ext cx="4940300" cy="3955312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516313" y="6324600"/>
            <a:ext cx="2897187" cy="190500"/>
          </a:xfrm>
        </p:spPr>
        <p:txBody>
          <a:bodyPr/>
          <a:lstStyle/>
          <a:p>
            <a:pPr marL="0" indent="0">
              <a:buNone/>
            </a:pPr>
            <a:r>
              <a:rPr lang="en-IN" sz="800" dirty="0"/>
              <a:t>© Dr. David Patterson/SPL/Science Source</a:t>
            </a:r>
          </a:p>
        </p:txBody>
      </p:sp>
    </p:spTree>
    <p:extLst>
      <p:ext uri="{BB962C8B-B14F-4D97-AF65-F5344CB8AC3E}">
        <p14:creationId xmlns:p14="http://schemas.microsoft.com/office/powerpoint/2010/main" val="40345132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9"/>
  <p:tag name="MMPROD_UIDATA" val="&lt;database version=&quot;6.0&quot;&gt;&lt;object type=&quot;1&quot; unique_id=&quot;10001&quot;&gt;&lt;property id=&quot;20222&quot; value=&quot;G:\Graphics\Powerpoint\MH_DCM-TEXTEDIT PROJECTS\MADER-ESS_3e\Incoming\Animation files\ch16\Three Domains\&quot;/&gt;&lt;object type=&quot;8&quot; unique_id=&quot;63832&quot;&gt;&lt;/object&gt;&lt;object type=&quot;2&quot; unique_id=&quot;63833&quot;&gt;&lt;object type=&quot;3&quot; unique_id=&quot;63834&quot;&gt;&lt;property id=&quot;20148&quot; value=&quot;5&quot;/&gt;&lt;property id=&quot;20300&quot; value=&quot;Slide 1&quot;/&gt;&lt;property id=&quot;20307&quot; value=&quot;256&quot;/&gt;&lt;/object&gt;&lt;object type=&quot;3&quot; unique_id=&quot;63835&quot;&gt;&lt;property id=&quot;20148&quot; value=&quot;5&quot;/&gt;&lt;property id=&quot;20300&quot; value=&quot;Slide 2 - &amp;quot;16.1 Speciation and Macroevolution&amp;quot;&quot;/&gt;&lt;property id=&quot;20307&quot; value=&quot;257&quot;/&gt;&lt;/object&gt;&lt;object type=&quot;3&quot; unique_id=&quot;63836&quot;&gt;&lt;property id=&quot;20148&quot; value=&quot;5&quot;/&gt;&lt;property id=&quot;20300&quot; value=&quot;Slide 3 - &amp;quot;Figure 16.1 History of Life&amp;quot;&quot;/&gt;&lt;property id=&quot;20307&quot; value=&quot;258&quot;/&gt;&lt;/object&gt;&lt;object type=&quot;3&quot; unique_id=&quot;63837&quot;&gt;&lt;property id=&quot;20148&quot; value=&quot;5&quot;/&gt;&lt;property id=&quot;20300&quot; value=&quot;Slide 4 - &amp;quot;Biological Species Concept&amp;quot;&quot;/&gt;&lt;property id=&quot;20307&quot; value=&quot;259&quot;/&gt;&lt;/object&gt;&lt;object type=&quot;3&quot; unique_id=&quot;63838&quot;&gt;&lt;property id=&quot;20148&quot; value=&quot;5&quot;/&gt;&lt;property id=&quot;20300&quot; value=&quot;Slide 5&quot;/&gt;&lt;property id=&quot;20307&quot; value=&quot;260&quot;/&gt;&lt;/object&gt;&lt;object type=&quot;3&quot; unique_id=&quot;63839&quot;&gt;&lt;property id=&quot;20148&quot; value=&quot;5&quot;/&gt;&lt;property id=&quot;20300&quot; value=&quot;Slide 6 - &amp;quot;Figure 16.3 Human Populations&amp;quot;&quot;/&gt;&lt;property id=&quot;20307&quot; value=&quot;261&quot;/&gt;&lt;/object&gt;&lt;object type=&quot;3&quot; unique_id=&quot;63840&quot;&gt;&lt;property id=&quot;20148&quot; value=&quot;5&quot;/&gt;&lt;property id=&quot;20300&quot; value=&quot;Slide 7 - &amp;quot;Biological Species Concept, continued&amp;quot;&quot;/&gt;&lt;property id=&quot;20307&quot; value=&quot;262&quot;/&gt;&lt;/object&gt;&lt;object type=&quot;3&quot; unique_id=&quot;63841&quot;&gt;&lt;property id=&quot;20148&quot; value=&quot;5&quot;/&gt;&lt;property id=&quot;20300&quot; value=&quot;Slide 8 - &amp;quot;Reproductive Barriers&amp;quot;&quot;/&gt;&lt;property id=&quot;20307&quot; value=&quot;263&quot;/&gt;&lt;/object&gt;&lt;object type=&quot;3&quot; unique_id=&quot;63842&quot;&gt;&lt;property id=&quot;20148&quot; value=&quot;5&quot;/&gt;&lt;property id=&quot;20300&quot; value=&quot;Slide 9 - &amp;quot;Figure 16.4 Reproductive Barriers&amp;quot;&quot;/&gt;&lt;property id=&quot;20307&quot; value=&quot;264&quot;/&gt;&lt;/object&gt;&lt;object type=&quot;3&quot; unique_id=&quot;63843&quot;&gt;&lt;property id=&quot;20148&quot; value=&quot;5&quot;/&gt;&lt;property id=&quot;20300&quot; value=&quot;Slide 10 - &amp;quot;Figure 16.5 Prezygotic Isolating Mechanism&amp;quot;&quot;/&gt;&lt;property id=&quot;20307&quot; value=&quot;265&quot;/&gt;&lt;/object&gt;&lt;object type=&quot;3&quot; unique_id=&quot;63846&quot;&gt;&lt;property id=&quot;20148&quot; value=&quot;5&quot;/&gt;&lt;property id=&quot;20300&quot; value=&quot;Slide 11&quot;/&gt;&lt;property id=&quot;20307&quot; value=&quot;268&quot;/&gt;&lt;/object&gt;&lt;object type=&quot;3&quot; unique_id=&quot;63847&quot;&gt;&lt;property id=&quot;20148&quot; value=&quot;5&quot;/&gt;&lt;property id=&quot;20300&quot; value=&quot;Slide 12 - &amp;quot;Models of Speciation&amp;quot;&quot;/&gt;&lt;property id=&quot;20307&quot; value=&quot;269&quot;/&gt;&lt;/object&gt;&lt;object type=&quot;3&quot; unique_id=&quot;63848&quot;&gt;&lt;property id=&quot;20148&quot; value=&quot;5&quot;/&gt;&lt;property id=&quot;20300&quot; value=&quot;Slide 13 - &amp;quot;Figure 16.7 Allopatric Speciation&amp;quot;&quot;/&gt;&lt;property id=&quot;20307&quot; value=&quot;270&quot;/&gt;&lt;/object&gt;&lt;object type=&quot;3&quot; unique_id=&quot;63849&quot;&gt;&lt;property id=&quot;20148&quot; value=&quot;5&quot;/&gt;&lt;property id=&quot;20300&quot; value=&quot;Slide 14 - &amp;quot;Figure 16.8 Sympatric Speciation&amp;quot;&quot;/&gt;&lt;property id=&quot;20307&quot; value=&quot;271&quot;/&gt;&lt;/object&gt;&lt;object type=&quot;3&quot; unique_id=&quot;63850&quot;&gt;&lt;property id=&quot;20148&quot; value=&quot;5&quot;/&gt;&lt;property id=&quot;20300&quot; value=&quot;Slide 15 - &amp;quot;Adaptive Radiation&amp;quot;&quot;/&gt;&lt;property id=&quot;20307&quot; value=&quot;272&quot;/&gt;&lt;/object&gt;&lt;object type=&quot;3&quot; unique_id=&quot;63851&quot;&gt;&lt;property id=&quot;20148&quot; value=&quot;5&quot;/&gt;&lt;property id=&quot;20300&quot; value=&quot;Slide 16 - &amp;quot;Figure 16.9 Darwin’s Finches&amp;quot;&quot;/&gt;&lt;property id=&quot;20307&quot; value=&quot;273&quot;/&gt;&lt;/object&gt;&lt;object type=&quot;3&quot; unique_id=&quot;63852&quot;&gt;&lt;property id=&quot;20148&quot; value=&quot;5&quot;/&gt;&lt;property id=&quot;20300&quot; value=&quot;Slide 17 - &amp;quot;16.2 The Fossil Record&amp;quot;&quot;/&gt;&lt;property id=&quot;20307&quot; value=&quot;274&quot;/&gt;&lt;/object&gt;&lt;object type=&quot;3&quot; unique_id=&quot;63853&quot;&gt;&lt;property id=&quot;20148&quot; value=&quot;5&quot;/&gt;&lt;property id=&quot;20300&quot; value=&quot;Slide 18 - &amp;quot;Figure 16.10 Fossils&amp;quot;&quot;/&gt;&lt;property id=&quot;20307&quot; value=&quot;275&quot;/&gt;&lt;/object&gt;&lt;object type=&quot;3&quot; unique_id=&quot;63855&quot;&gt;&lt;property id=&quot;20148&quot; value=&quot;5&quot;/&gt;&lt;property id=&quot;20300&quot; value=&quot;Slide 19 - &amp;quot;Table 16.1 The Geological Timescale: Major Divisions of Geological Time and a Summary of Major Evolutionary Events&quot;/&gt;&lt;property id=&quot;20307&quot; value=&quot;277&quot;/&gt;&lt;/object&gt;&lt;object type=&quot;3&quot; unique_id=&quot;63859&quot;&gt;&lt;property id=&quot;20148&quot; value=&quot;5&quot;/&gt;&lt;property id=&quot;20300&quot; value=&quot;Slide 22 - &amp;quot;Pace of Speciation&amp;quot;&quot;/&gt;&lt;property id=&quot;20307&quot; value=&quot;281&quot;/&gt;&lt;/object&gt;&lt;object type=&quot;3&quot; unique_id=&quot;63860&quot;&gt;&lt;property id=&quot;20148&quot; value=&quot;5&quot;/&gt;&lt;property id=&quot;20300&quot; value=&quot;Slide 23 - &amp;quot;Figure 16.12a Pace of Evolution, Gradualistic Model&amp;quot;&quot;/&gt;&lt;property id=&quot;20307&quot; value=&quot;282&quot;/&gt;&lt;/object&gt;&lt;object type=&quot;3&quot; unique_id=&quot;63861&quot;&gt;&lt;property id=&quot;20148&quot; value=&quot;5&quot;/&gt;&lt;property id=&quot;20300&quot; value=&quot;Slide 24 - &amp;quot;Figure 16.12b Pace of Evolution, Punctuated Equilibrium Model&amp;quot;&quot;/&gt;&lt;property id=&quot;20307&quot; value=&quot;283&quot;/&gt;&lt;/object&gt;&lt;object type=&quot;3&quot; unique_id=&quot;63862&quot;&gt;&lt;property id=&quot;20148&quot; value=&quot;5&quot;/&gt;&lt;property id=&quot;20300&quot; value=&quot;Slide 25 - &amp;quot;Mass Extinctions of Species&amp;quot;&quot;/&gt;&lt;property id=&quot;20307&quot; value=&quot;284&quot;/&gt;&lt;/object&gt;&lt;object type=&quot;3&quot; unique_id=&quot;63863&quot;&gt;&lt;property id=&quot;20148&quot; value=&quot;5&quot;/&gt;&lt;property id=&quot;20300&quot; value=&quot;Slide 26 - &amp;quot;Figure 16.13 Plate Tectonics&amp;quot;&quot;/&gt;&lt;property id=&quot;20307&quot; value=&quot;285&quot;/&gt;&lt;/object&gt;&lt;object type=&quot;3&quot; unique_id=&quot;63864&quot;&gt;&lt;property id=&quot;20148&quot; value=&quot;5&quot;/&gt;&lt;property id=&quot;20300&quot; value=&quot;Slide 27 - &amp;quot;Figure 16.14a Continental Drift, Pangaea&amp;quot;&quot;/&gt;&lt;property id=&quot;20307&quot; value=&quot;286&quot;/&gt;&lt;/object&gt;&lt;object type=&quot;3&quot; unique_id=&quot;63865&quot;&gt;&lt;property id=&quot;20148&quot; value=&quot;5&quot;/&gt;&lt;property id=&quot;20300&quot; value=&quot;Slide 28 - &amp;quot;Figure 16.14b Continental Drift—Most Modern Continents Formed by End of Mesozoic Era&amp;quot;&quot;/&gt;&lt;property id=&quot;20307&quot; value=&quot;287&quot;/&gt;&lt;/object&gt;&lt;object type=&quot;3&quot; unique_id=&quot;63866&quot;&gt;&lt;property id=&quot;20148&quot; value=&quot;5&quot;/&gt;&lt;property id=&quot;20300&quot; value=&quot;Slide 29 - &amp;quot;16.3 Systematics&amp;quot;&quot;/&gt;&lt;property id=&quot;20307&quot; value=&quot;288&quot;/&gt;&lt;/object&gt;&lt;object type=&quot;3&quot; unique_id=&quot;63867&quot;&gt;&lt;property id=&quot;20148&quot; value=&quot;5&quot;/&gt;&lt;property id=&quot;20300&quot; value=&quot;Slide 30 - &amp;quot;Linnaean Classification&amp;quot;&quot;/&gt;&lt;property id=&quot;20307&quot; value=&quot;289&quot;/&gt;&lt;/object&gt;&lt;object type=&quot;3&quot; unique_id=&quot;63868&quot;&gt;&lt;property id=&quot;20148&quot; value=&quot;5&quot;/&gt;&lt;property id=&quot;20300&quot; value=&quot;Slide 31 - &amp;quot;Figure 16.15 Taxonomy Hierarchy&amp;quot;&quot;/&gt;&lt;property id=&quot;20307&quot; value=&quot;290&quot;/&gt;&lt;/object&gt;&lt;object type=&quot;3&quot; unique_id=&quot;63869&quot;&gt;&lt;property id=&quot;20148&quot; value=&quot;5&quot;/&gt;&lt;property id=&quot;20300&quot; value=&quot;Slide 32 - &amp;quot;Phylogenetic Trees&amp;quot;&quot;/&gt;&lt;property id=&quot;20307&quot; value=&quot;291&quot;/&gt;&lt;/object&gt;&lt;object type=&quot;3&quot; unique_id=&quot;63870&quot;&gt;&lt;property id=&quot;20148&quot; value=&quot;5&quot;/&gt;&lt;property id=&quot;20300&quot; value=&quot;Slide 33 - &amp;quot;Figure 16.16 Classification and Phylogeny&amp;quot;&quot;/&gt;&lt;property id=&quot;20307&quot; value=&quot;292&quot;/&gt;&lt;/object&gt;&lt;object type=&quot;3&quot; unique_id=&quot;63872&quot;&gt;&lt;property id=&quot;20148&quot; value=&quot;5&quot;/&gt;&lt;property id=&quot;20300&quot; value=&quot;Slide 34 - &amp;quot;Tracing Phylogeny&amp;quot;&quot;/&gt;&lt;property id=&quot;20307&quot; value=&quot;294&quot;/&gt;&lt;/object&gt;&lt;object type=&quot;3&quot; unique_id=&quot;63873&quot;&gt;&lt;property id=&quot;20148&quot; value=&quot;5&quot;/&gt;&lt;property id=&quot;20300&quot; value=&quot;Slide 35 - &amp;quot;Molecular Data and Phylogeny&amp;quot;&quot;/&gt;&lt;property id=&quot;20307&quot; value=&quot;295&quot;/&gt;&lt;/object&gt;&lt;object type=&quot;3&quot; unique_id=&quot;63874&quot;&gt;&lt;property id=&quot;20148&quot; value=&quot;5&quot;/&gt;&lt;property id=&quot;20300&quot; value=&quot;Slide 36 - &amp;quot;Figure 16.17 Interpretation of Molecular Data&amp;quot;&quot;/&gt;&lt;property id=&quot;20307&quot; value=&quot;296&quot;/&gt;&lt;/object&gt;&lt;object type=&quot;3&quot; unique_id=&quot;63875&quot;&gt;&lt;property id=&quot;20148&quot; value=&quot;5&quot;/&gt;&lt;property id=&quot;20300&quot; value=&quot;Slide 37 - &amp;quot;Cladistics&amp;quot;&quot;/&gt;&lt;property id=&quot;20307&quot; value=&quot;297&quot;/&gt;&lt;/object&gt;&lt;object type=&quot;3&quot; unique_id=&quot;63876&quot;&gt;&lt;property id=&quot;20148&quot; value=&quot;5&quot;/&gt;&lt;property id=&quot;20300&quot; value=&quot;Slide 38 - &amp;quot;Figure 16.18a Constructing a Cladogram&amp;quot;&quot;/&gt;&lt;property id=&quot;20307&quot; value=&quot;298&quot;/&gt;&lt;/object&gt;&lt;object type=&quot;3&quot; unique_id=&quot;63877&quot;&gt;&lt;property id=&quot;20148&quot; value=&quot;5&quot;/&gt;&lt;property id=&quot;20300&quot; value=&quot;Slide 39 - &amp;quot;Figure 16.18b Constructing a Cladogram, continued&amp;quot;&quot;/&gt;&lt;property id=&quot;20307&quot; value=&quot;299&quot;/&gt;&lt;/object&gt;&lt;object type=&quot;3&quot; unique_id=&quot;63878&quot;&gt;&lt;property id=&quot;20148&quot; value=&quot;5&quot;/&gt;&lt;property id=&quot;20300&quot; value=&quot;Slide 40 - &amp;quot;Linnaean Classification Versus Cladistics&amp;quot;&quot;/&gt;&lt;property id=&quot;20307&quot; value=&quot;300&quot;/&gt;&lt;/object&gt;&lt;object type=&quot;3&quot; unique_id=&quot;63879&quot;&gt;&lt;property id=&quot;20148&quot; value=&quot;5&quot;/&gt;&lt;property id=&quot;20300&quot; value=&quot;Slide 41 - &amp;quot;Figure 16.19 Cladistic Classification&amp;quot;&quot;/&gt;&lt;property id=&quot;20307&quot; value=&quot;301&quot;/&gt;&lt;/object&gt;&lt;object type=&quot;3&quot; unique_id=&quot;63880&quot;&gt;&lt;property id=&quot;20148&quot; value=&quot;5&quot;/&gt;&lt;property id=&quot;20300&quot; value=&quot;Slide 42 - &amp;quot;Three-Domain System&amp;quot;&quot;/&gt;&lt;property id=&quot;20307&quot; value=&quot;302&quot;/&gt;&lt;/object&gt;&lt;object type=&quot;3&quot; unique_id=&quot;63881&quot;&gt;&lt;property id=&quot;20148&quot; value=&quot;5&quot;/&gt;&lt;property id=&quot;20300&quot; value=&quot;Slide 43 - &amp;quot;Figure 16.20 Three-Domain System, Eukaryotes&amp;quot;&quot;/&gt;&lt;property id=&quot;20307&quot; value=&quot;303&quot;/&gt;&lt;/object&gt;&lt;object type=&quot;3&quot; unique_id=&quot;63882&quot;&gt;&lt;property id=&quot;20148&quot; value=&quot;5&quot;/&gt;&lt;property id=&quot;20300&quot; value=&quot;Slide 44 - &amp;quot;Figure 16.20 Three-Domain System, Bacteria&amp;quot;&quot;/&gt;&lt;property id=&quot;20307&quot; value=&quot;304&quot;/&gt;&lt;/object&gt;&lt;object type=&quot;3&quot; unique_id=&quot;63883&quot;&gt;&lt;property id=&quot;20148&quot; value=&quot;5&quot;/&gt;&lt;property id=&quot;20300&quot; value=&quot;Slide 45 - &amp;quot;Figure 16.20 Three-Domain System, Archaea&amp;quot;&quot;/&gt;&lt;property id=&quot;20307&quot; value=&quot;305&quot;/&gt;&lt;/object&gt;&lt;object type=&quot;3&quot; unique_id=&quot;63884&quot;&gt;&lt;property id=&quot;20148&quot; value=&quot;5&quot;/&gt;&lt;property id=&quot;20300&quot; value=&quot;Slide 20 - &amp;quot;Table 16.1 The Geological Timescale: Major Divisions of Geological Time and a Summary of Major Evolutionary Events&quot;/&gt;&lt;property id=&quot;20307&quot; value=&quot;306&quot;/&gt;&lt;/object&gt;&lt;object type=&quot;3&quot; unique_id=&quot;63885&quot;&gt;&lt;property id=&quot;20148&quot; value=&quot;5&quot;/&gt;&lt;property id=&quot;20300&quot; value=&quot;Slide 21 - &amp;quot;Table 16.1 The Geological Timescale: Major Divisions of Geological Time and a Summary of Major Evolutionary Events&quot;/&gt;&lt;property id=&quot;20307&quot; value=&quot;307&quot;/&gt;&lt;/object&gt;&lt;object type=&quot;3&quot; unique_id=&quot;63886&quot;&gt;&lt;property id=&quot;20148&quot; value=&quot;5&quot;/&gt;&lt;property id=&quot;20300&quot; value=&quot;Slide 46 - &amp;quot;Figure 16.20 Three-Domain System&amp;quot;&quot;/&gt;&lt;property id=&quot;20307&quot; value=&quot;308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Custom 3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Custom 3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3391</TotalTime>
  <Words>8722</Words>
  <Application>Microsoft Office PowerPoint</Application>
  <PresentationFormat>On-screen Show (4:3)</PresentationFormat>
  <Paragraphs>1608</Paragraphs>
  <Slides>221</Slides>
  <Notes>220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221</vt:i4>
      </vt:variant>
    </vt:vector>
  </HeadingPairs>
  <TitlesOfParts>
    <vt:vector size="231" baseType="lpstr">
      <vt:lpstr>Arial</vt:lpstr>
      <vt:lpstr>Arial Rounded MT Bold</vt:lpstr>
      <vt:lpstr>Cambria Math</vt:lpstr>
      <vt:lpstr>DejaVu Sans</vt:lpstr>
      <vt:lpstr>Symbol</vt:lpstr>
      <vt:lpstr>Times New Roman</vt:lpstr>
      <vt:lpstr>Wingdings</vt:lpstr>
      <vt:lpstr>Office Theme</vt:lpstr>
      <vt:lpstr>2_Office Theme</vt:lpstr>
      <vt:lpstr>1_Office Theme</vt:lpstr>
      <vt:lpstr>Essentials of Biology</vt:lpstr>
      <vt:lpstr>16.1 Speciation and Macroevolution</vt:lpstr>
      <vt:lpstr>Biological Species Concept, 1</vt:lpstr>
      <vt:lpstr>Figure 16.2 Three Species of Flycatchers</vt:lpstr>
      <vt:lpstr>Biological Species Concept, 2</vt:lpstr>
      <vt:lpstr>Reproductive Barriers</vt:lpstr>
      <vt:lpstr>Figure 16.4 Reproductive Barriers</vt:lpstr>
      <vt:lpstr>Figure 16.5 Prezygotic Isolating Mechanism</vt:lpstr>
      <vt:lpstr>Figure 16.6 Postzygotic Isolating Mechanism</vt:lpstr>
      <vt:lpstr>Models of Speciation</vt:lpstr>
      <vt:lpstr>Figure 16.7 Allopatric Speciation</vt:lpstr>
      <vt:lpstr>Figure 16.8 Sympatric Speciation</vt:lpstr>
      <vt:lpstr>Adaptive Radiation</vt:lpstr>
      <vt:lpstr>Figure 16.9 Darwin’s Finches</vt:lpstr>
      <vt:lpstr>16.2 The Fossil Record</vt:lpstr>
      <vt:lpstr>Figure 16.10 Fossils</vt:lpstr>
      <vt:lpstr>Table 16.1 The Geological Timescale: Major Divisions of Geological Time and a Summary of Major Evolutionary Events, Cenozoic Era</vt:lpstr>
      <vt:lpstr>Table 16.1 The Geological Timescale: Major Divisions of Geological Time and a Summary of Major Evolutionary Events, Mesozoic Era</vt:lpstr>
      <vt:lpstr>Pace of Speciation</vt:lpstr>
      <vt:lpstr>Figure 16.12a Pace of Evolution, Gradualistic Model</vt:lpstr>
      <vt:lpstr>Figure 16.12b Pace of Evolution, Punctuated Equilibrium Model</vt:lpstr>
      <vt:lpstr>Mass Extinctions of Species</vt:lpstr>
      <vt:lpstr>Figure 16.13 Plate Tectonics</vt:lpstr>
      <vt:lpstr>Figure 16.14a Continental Drift, Pangaea</vt:lpstr>
      <vt:lpstr>Figure 16.14b Continental Drift—Most Modern Continents Formed by End of Mesozoic Era</vt:lpstr>
      <vt:lpstr>16.3 Systematics</vt:lpstr>
      <vt:lpstr>Linnaean Classification</vt:lpstr>
      <vt:lpstr>Figure 16.15 Taxonomy Hierarchy</vt:lpstr>
      <vt:lpstr>Phylogenetic Trees</vt:lpstr>
      <vt:lpstr>Figure 16.16 Classification and Phylogeny</vt:lpstr>
      <vt:lpstr>Tracing Phylogeny</vt:lpstr>
      <vt:lpstr>Molecular Data and Phylogeny</vt:lpstr>
      <vt:lpstr>Figure 16.17 Interpretation of Molecular Data</vt:lpstr>
      <vt:lpstr>Cladistics</vt:lpstr>
      <vt:lpstr>Figure 16.18a Constructing a Cladogram</vt:lpstr>
      <vt:lpstr>Figure 16.18b Constructing a Cladogram</vt:lpstr>
      <vt:lpstr>Linnaean Classification Versus Cladistics</vt:lpstr>
      <vt:lpstr>Figure 16.19 Cladistic Classification</vt:lpstr>
      <vt:lpstr>Three-Domain System</vt:lpstr>
      <vt:lpstr>Figure 16.20 Three-Domain System, Eukaryotes</vt:lpstr>
      <vt:lpstr>Figure 16.20 Three-Domain System, Bacteria</vt:lpstr>
      <vt:lpstr>Figure 16.20 Three-Domain System, Archaea</vt:lpstr>
      <vt:lpstr>Figure 16.20 Three-Domain System</vt:lpstr>
      <vt:lpstr>Essentials of Biology</vt:lpstr>
      <vt:lpstr>17.1 The Viruses</vt:lpstr>
      <vt:lpstr>Figure 17.1 Anatomy of an Influenza Virus</vt:lpstr>
      <vt:lpstr>Viral Reproduction</vt:lpstr>
      <vt:lpstr>Figure 17.2 Bacteriophage Lambda ()</vt:lpstr>
      <vt:lpstr>Lytic and Lysogenic Cycle</vt:lpstr>
      <vt:lpstr>Figure 17.3 Lytic and Lysogenic Cycles of a Virus Called Lambda, Attachment</vt:lpstr>
      <vt:lpstr>Figure 17.3 Lytic and Lysogenic Cycles of a Virus Called Lambda, Penetration</vt:lpstr>
      <vt:lpstr>Figure 17.3 Lytic and Lysogenic Cycles of a Virus Called Lambda, Biosynthesis</vt:lpstr>
      <vt:lpstr>Figure 17.3 Lytic and Lysogenic Cycles of a Virus Called Lambda, Maturation</vt:lpstr>
      <vt:lpstr>Figure 17.3 Lytic and Lysogenic Cycles of a Virus Called Lambda, Release</vt:lpstr>
      <vt:lpstr>Figure 17.3 Lytic and Lysogenic Cycles of a Virus Called Lambda, Overview</vt:lpstr>
      <vt:lpstr>Plant Viruses</vt:lpstr>
      <vt:lpstr>Figure 17.4 Infected Tobacco Plant</vt:lpstr>
      <vt:lpstr>Animal Viruses</vt:lpstr>
      <vt:lpstr>Figure 17.5 Reproduction of HIV, Attachment Through Replication</vt:lpstr>
      <vt:lpstr>Figure 17.5 Reproduction of HIV, Integration to Release</vt:lpstr>
      <vt:lpstr>Figure 17.5 Reproduction of HIV, Overview</vt:lpstr>
      <vt:lpstr>Emerging Viruses</vt:lpstr>
      <vt:lpstr>Drug Control of Human Viral Diseases</vt:lpstr>
      <vt:lpstr>Figure 17.6 Emerging Diseases</vt:lpstr>
      <vt:lpstr>17.2 Viroids and Prions</vt:lpstr>
      <vt:lpstr>Kuru</vt:lpstr>
      <vt:lpstr>Figure 17.7 Viroid Disease</vt:lpstr>
      <vt:lpstr>17.3 The Prokaryotes</vt:lpstr>
      <vt:lpstr>Origin of Cells, 1</vt:lpstr>
      <vt:lpstr>Origin of Cells, 2</vt:lpstr>
      <vt:lpstr>Figure 17.8 Origin of the First Cell(s)</vt:lpstr>
      <vt:lpstr>Bacteria, 1</vt:lpstr>
      <vt:lpstr> Figure 17.9 Shapes of Bacteria</vt:lpstr>
      <vt:lpstr>Bacteria, 2</vt:lpstr>
      <vt:lpstr>Figure 17.10 Flagella</vt:lpstr>
      <vt:lpstr>Bacteria Reproduce Asexually</vt:lpstr>
      <vt:lpstr>Figure 17.11 Binary Fission</vt:lpstr>
      <vt:lpstr>Endospores</vt:lpstr>
      <vt:lpstr>Bacterial Nutrition</vt:lpstr>
      <vt:lpstr>Figure 17.12 Bacterial Autotrophs</vt:lpstr>
      <vt:lpstr>Relationships</vt:lpstr>
      <vt:lpstr>Bacteria in the Environment, 1</vt:lpstr>
      <vt:lpstr>Figure 17.13 Nodules of a Legume</vt:lpstr>
      <vt:lpstr>Bacteria in the Environment, 2</vt:lpstr>
      <vt:lpstr>Figure 17.14 Bioremediation</vt:lpstr>
      <vt:lpstr>Figure 17.15 Bacteria in Food Processing</vt:lpstr>
      <vt:lpstr>Bacterial Diseases in Humans</vt:lpstr>
      <vt:lpstr>Archaea</vt:lpstr>
      <vt:lpstr>Types of Archaea, 1</vt:lpstr>
      <vt:lpstr>Types of Archaea, 2</vt:lpstr>
      <vt:lpstr>Types of Archaea, 3</vt:lpstr>
      <vt:lpstr>17.4 The Protists</vt:lpstr>
      <vt:lpstr>Figure 17.19 Evolution of the Eukaryotic Cell, 1</vt:lpstr>
      <vt:lpstr>Figure 17.19 Evolution of the Eukaryotic Cell, 2</vt:lpstr>
      <vt:lpstr>Figure 17.19 Evolution of the Eukaryotic Cell, overview</vt:lpstr>
      <vt:lpstr>Classification of Protists</vt:lpstr>
      <vt:lpstr>The Protozoans</vt:lpstr>
      <vt:lpstr>Figure 17.21 Examples of Green Algae</vt:lpstr>
      <vt:lpstr>Figure 17.25 A Paramecium</vt:lpstr>
      <vt:lpstr>Figure 17.27 Examples of Excavata</vt:lpstr>
      <vt:lpstr>Figure 17.28 An Amoeba</vt:lpstr>
      <vt:lpstr>Essentials of Biology</vt:lpstr>
      <vt:lpstr>18.1 Overview of The Plants </vt:lpstr>
      <vt:lpstr>Evolutionary Events Characterizing Plants</vt:lpstr>
      <vt:lpstr>Figure 18.2 Evolution of Land Plants</vt:lpstr>
      <vt:lpstr>Alternation of Generations</vt:lpstr>
      <vt:lpstr>18.2 Diversity of Land Plants</vt:lpstr>
      <vt:lpstr>Nonvascular Plants</vt:lpstr>
      <vt:lpstr>Vascular Plants</vt:lpstr>
      <vt:lpstr>Seedless Vascular Plants</vt:lpstr>
      <vt:lpstr>Ferns</vt:lpstr>
      <vt:lpstr>Figure 18.7 Diversity of Ferns</vt:lpstr>
      <vt:lpstr>Figure 18.9 The Carboniferous Period</vt:lpstr>
      <vt:lpstr>Seed Plants, 1</vt:lpstr>
      <vt:lpstr>Figure 18.10 Seed Anatomy</vt:lpstr>
      <vt:lpstr>Seed Plants, 2</vt:lpstr>
      <vt:lpstr>Figure 18.11 Production of a Seed, 1</vt:lpstr>
      <vt:lpstr>Figure 18.11 Production of a Seed, 2</vt:lpstr>
      <vt:lpstr>Gymnosperms</vt:lpstr>
      <vt:lpstr>Conifers</vt:lpstr>
      <vt:lpstr>Figure 18.13a Conifers, Pines</vt:lpstr>
      <vt:lpstr>Figure 18.13 b,c Conifers</vt:lpstr>
      <vt:lpstr>Angiosperms</vt:lpstr>
      <vt:lpstr>Figure 18.14 Amborella Trichopoda and 18.15 Generalized Flower</vt:lpstr>
      <vt:lpstr>The Flower</vt:lpstr>
      <vt:lpstr>Flowering Plant Life Cycle</vt:lpstr>
      <vt:lpstr>Adaptations of Angiosperms</vt:lpstr>
      <vt:lpstr>Figure 18.17 Pollinators</vt:lpstr>
      <vt:lpstr>Fruits</vt:lpstr>
      <vt:lpstr>18.3 The Fungi</vt:lpstr>
      <vt:lpstr>Figure 18.19 Evolutionary Relationship of the Major Groups of Fungi</vt:lpstr>
      <vt:lpstr>Figure 18.20 Body of a Fungus</vt:lpstr>
      <vt:lpstr>General Biology of a Fungus</vt:lpstr>
      <vt:lpstr>Fungi Structure</vt:lpstr>
      <vt:lpstr>Figure 18.24 Types of Sac Fungi</vt:lpstr>
      <vt:lpstr>Figure 18.25 Carnivorous Fungus</vt:lpstr>
      <vt:lpstr>Figure 18.26 Lichens</vt:lpstr>
      <vt:lpstr>Ecological Benefits of Fungi</vt:lpstr>
      <vt:lpstr>Mutualistic Relationships</vt:lpstr>
      <vt:lpstr>Figure 18.27 Plant Roots Showing Mycorrhizae</vt:lpstr>
      <vt:lpstr>Mycorrhizal Fungi</vt:lpstr>
      <vt:lpstr>Fungi Products</vt:lpstr>
      <vt:lpstr>Fungi and Plant Diseases</vt:lpstr>
      <vt:lpstr>Figure 18.28 Plant Fungal Diseases</vt:lpstr>
      <vt:lpstr>Fungi and Animal Diseases</vt:lpstr>
      <vt:lpstr>Figure 18.29 Human Fungal Diseases</vt:lpstr>
      <vt:lpstr>Chytridiomycotis</vt:lpstr>
      <vt:lpstr>Figure 18.30 Brown Bats in a Hibernation Cave Exhibiting Fungal Growth on Their Muzzles</vt:lpstr>
      <vt:lpstr>Essentials of Biology</vt:lpstr>
      <vt:lpstr>19.1 Evolution of Animals</vt:lpstr>
      <vt:lpstr>Figure 19.1 General Characteristics of Animals</vt:lpstr>
      <vt:lpstr>The Evolutionary Tree of Animals</vt:lpstr>
      <vt:lpstr>Figure 19.4 The Animal Evolutionary Tree</vt:lpstr>
      <vt:lpstr>Symmetry</vt:lpstr>
      <vt:lpstr>Figure 19.5 Radial Versus Bilateral Symmetry</vt:lpstr>
      <vt:lpstr>Protostomes and Deuterostomes Compared</vt:lpstr>
      <vt:lpstr>Figure 19.6 Development in Protostomes and Deuterostomes</vt:lpstr>
      <vt:lpstr>Coelom</vt:lpstr>
      <vt:lpstr>Figure 19.7 Type of Body Cavity</vt:lpstr>
      <vt:lpstr>19.2 Sponges and Cnidarians: The Early Animals</vt:lpstr>
      <vt:lpstr>Cnidarians</vt:lpstr>
      <vt:lpstr>Figure 19.9 c,d Cnidarians</vt:lpstr>
      <vt:lpstr>19.3 Flatworms, Molluscs, and Annelids: The Lophotrochozoans</vt:lpstr>
      <vt:lpstr>Figure 19.10a Anatomy of a Planarian: External Appearance</vt:lpstr>
      <vt:lpstr>Flatworms</vt:lpstr>
      <vt:lpstr>Figure 19.11 Parasitic Flatworms</vt:lpstr>
      <vt:lpstr>Molluscs</vt:lpstr>
      <vt:lpstr>Three Classes of Molluscs, 1</vt:lpstr>
      <vt:lpstr>Three Classes of Molluscs, 2</vt:lpstr>
      <vt:lpstr>Three Classes of Molluscs, 3</vt:lpstr>
      <vt:lpstr>Annelids, 1</vt:lpstr>
      <vt:lpstr>Figure 19.14a Earthworm Anatomy</vt:lpstr>
      <vt:lpstr>Figure 19.14b Earthworm Anatomy</vt:lpstr>
      <vt:lpstr>Annelids, 2</vt:lpstr>
      <vt:lpstr>Annelids, 3</vt:lpstr>
      <vt:lpstr>19.4: Roundworms and Arthropods: The Ecdysozoans</vt:lpstr>
      <vt:lpstr>Arthropods</vt:lpstr>
      <vt:lpstr>Figure 19.17 Body Plan of an Arthropod</vt:lpstr>
      <vt:lpstr>Figure 19.18 Monarch Butterfly Metamorphosis</vt:lpstr>
      <vt:lpstr>Figure 19.19 Crustacean Diversity</vt:lpstr>
      <vt:lpstr>Types of Arthropods, 1</vt:lpstr>
      <vt:lpstr>Types of Arthropods, 2</vt:lpstr>
      <vt:lpstr>Types of Arthropods, 3</vt:lpstr>
      <vt:lpstr>Figure 19.21 Insect Diversity</vt:lpstr>
      <vt:lpstr>19.5 Echinoderms and Chordates: The Deuterostomes</vt:lpstr>
      <vt:lpstr>Figure 19.23 Echinoderm Diversity</vt:lpstr>
      <vt:lpstr>Figure 19.24 Anatomy of a Sea Star</vt:lpstr>
      <vt:lpstr>Chordates</vt:lpstr>
      <vt:lpstr>Figure 19.25 The Four Chordate Characteristics</vt:lpstr>
      <vt:lpstr>Evolutionary Trends Among the Chordates</vt:lpstr>
      <vt:lpstr>Figure 19.27 Evolutionary Tree of Chordates</vt:lpstr>
      <vt:lpstr>Fishes, 1</vt:lpstr>
      <vt:lpstr>Figure 19.28 Evolution of Jaws</vt:lpstr>
      <vt:lpstr>Fishes, 2</vt:lpstr>
      <vt:lpstr>Figure 19.29 Jawless and Cartilaginous Fishes</vt:lpstr>
      <vt:lpstr>Bony Fishes</vt:lpstr>
      <vt:lpstr>Figure 19.30 Bony Fish</vt:lpstr>
      <vt:lpstr>Lobe-Finned Fishes</vt:lpstr>
      <vt:lpstr>Figure 19.31 Evolution of Amphibians</vt:lpstr>
      <vt:lpstr>Amphibians, 1</vt:lpstr>
      <vt:lpstr>Amphibians, 2</vt:lpstr>
      <vt:lpstr>Reptiles</vt:lpstr>
      <vt:lpstr>Figure 19.32 The Amniotic Egg</vt:lpstr>
      <vt:lpstr>Significance of Amniotic Egg</vt:lpstr>
      <vt:lpstr>Birds</vt:lpstr>
      <vt:lpstr>Figure 19.34 Bird Beaks</vt:lpstr>
      <vt:lpstr>Mammals, 1</vt:lpstr>
      <vt:lpstr>Mammals, 2</vt:lpstr>
      <vt:lpstr>Placental Mammals</vt:lpstr>
      <vt:lpstr>19.6 Human Evolution</vt:lpstr>
      <vt:lpstr>Figure 19.37 Evolutionary Tree of Primates</vt:lpstr>
      <vt:lpstr>Human Evolution</vt:lpstr>
      <vt:lpstr>Figure 19.38 Human Evolution</vt:lpstr>
      <vt:lpstr>Figure 19.39 Ardipithecines</vt:lpstr>
      <vt:lpstr>Australopithecines</vt:lpstr>
      <vt:lpstr>Homo Habilis</vt:lpstr>
      <vt:lpstr>Homo Erectus</vt:lpstr>
      <vt:lpstr>Evolution of Modern Humans</vt:lpstr>
      <vt:lpstr>Neandertals</vt:lpstr>
      <vt:lpstr>Cro-Magnons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16</dc:title>
  <dc:creator>Stephen D. Ebbs</dc:creator>
  <cp:lastModifiedBy>Jennifer Lynn McQuade</cp:lastModifiedBy>
  <cp:revision>382</cp:revision>
  <cp:lastPrinted>2018-07-09T16:34:01Z</cp:lastPrinted>
  <dcterms:created xsi:type="dcterms:W3CDTF">2005-07-09T15:53:30Z</dcterms:created>
  <dcterms:modified xsi:type="dcterms:W3CDTF">2018-07-09T20:41:26Z</dcterms:modified>
</cp:coreProperties>
</file>