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8" r:id="rId3"/>
  </p:sldMasterIdLst>
  <p:notesMasterIdLst>
    <p:notesMasterId r:id="rId46"/>
  </p:notesMasterIdLst>
  <p:sldIdLst>
    <p:sldId id="256" r:id="rId4"/>
    <p:sldId id="301" r:id="rId5"/>
    <p:sldId id="302" r:id="rId6"/>
    <p:sldId id="303" r:id="rId7"/>
    <p:sldId id="304" r:id="rId8"/>
    <p:sldId id="305" r:id="rId9"/>
    <p:sldId id="257" r:id="rId10"/>
    <p:sldId id="258" r:id="rId11"/>
    <p:sldId id="259" r:id="rId12"/>
    <p:sldId id="260" r:id="rId13"/>
    <p:sldId id="262" r:id="rId14"/>
    <p:sldId id="261" r:id="rId15"/>
    <p:sldId id="263" r:id="rId16"/>
    <p:sldId id="265" r:id="rId17"/>
    <p:sldId id="264" r:id="rId18"/>
    <p:sldId id="293" r:id="rId19"/>
    <p:sldId id="266" r:id="rId20"/>
    <p:sldId id="294" r:id="rId21"/>
    <p:sldId id="267" r:id="rId22"/>
    <p:sldId id="290" r:id="rId23"/>
    <p:sldId id="269" r:id="rId24"/>
    <p:sldId id="271" r:id="rId25"/>
    <p:sldId id="272" r:id="rId26"/>
    <p:sldId id="288" r:id="rId27"/>
    <p:sldId id="275" r:id="rId28"/>
    <p:sldId id="276" r:id="rId29"/>
    <p:sldId id="277" r:id="rId30"/>
    <p:sldId id="278" r:id="rId31"/>
    <p:sldId id="273" r:id="rId32"/>
    <p:sldId id="280" r:id="rId33"/>
    <p:sldId id="281" r:id="rId34"/>
    <p:sldId id="282" r:id="rId35"/>
    <p:sldId id="283" r:id="rId36"/>
    <p:sldId id="285" r:id="rId37"/>
    <p:sldId id="297" r:id="rId38"/>
    <p:sldId id="286" r:id="rId39"/>
    <p:sldId id="287" r:id="rId40"/>
    <p:sldId id="298" r:id="rId41"/>
    <p:sldId id="296" r:id="rId42"/>
    <p:sldId id="268" r:id="rId43"/>
    <p:sldId id="300" r:id="rId44"/>
    <p:sldId id="29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52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FC7C5-F0D1-4474-A665-1C0119CE887E}" type="datetimeFigureOut">
              <a:rPr lang="en-US" smtClean="0"/>
              <a:t>8/4/2013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428C8C-DE50-4C71-919A-0AEB34A9988A}" type="slidenum">
              <a:rPr lang="en-US" smtClean="0"/>
              <a:t>‹#›</a:t>
            </a:fld>
            <a:endParaRPr lang="en-US"/>
          </a:p>
        </p:txBody>
      </p:sp>
    </p:spTree>
    <p:extLst>
      <p:ext uri="{BB962C8B-B14F-4D97-AF65-F5344CB8AC3E}">
        <p14:creationId xmlns:p14="http://schemas.microsoft.com/office/powerpoint/2010/main" val="2631274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94B089DA-1A3E-4C3B-ADD5-3A3FF86B2114}" type="slidenum">
              <a:rPr lang="en-US"/>
              <a:pPr/>
              <a:t>11</a:t>
            </a:fld>
            <a:endParaRPr lang="en-US"/>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r>
              <a:rPr lang="en-US" smtClean="0"/>
              <a:t>Figure 12.18 The effect of platelet-derived growth factor (PDGF) on cell division.</a:t>
            </a:r>
          </a:p>
        </p:txBody>
      </p:sp>
    </p:spTree>
    <p:extLst>
      <p:ext uri="{BB962C8B-B14F-4D97-AF65-F5344CB8AC3E}">
        <p14:creationId xmlns:p14="http://schemas.microsoft.com/office/powerpoint/2010/main" val="2852973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34852" indent="-282635">
              <a:defRPr sz="2400">
                <a:solidFill>
                  <a:schemeClr val="tx1"/>
                </a:solidFill>
                <a:latin typeface="Arial" charset="0"/>
                <a:ea typeface="ＭＳ Ｐゴシック" pitchFamily="1" charset="-128"/>
              </a:defRPr>
            </a:lvl2pPr>
            <a:lvl3pPr marL="1130541" indent="-226108">
              <a:defRPr sz="2400">
                <a:solidFill>
                  <a:schemeClr val="tx1"/>
                </a:solidFill>
                <a:latin typeface="Arial" charset="0"/>
                <a:ea typeface="ＭＳ Ｐゴシック" pitchFamily="1" charset="-128"/>
              </a:defRPr>
            </a:lvl3pPr>
            <a:lvl4pPr marL="1582758" indent="-226108">
              <a:defRPr sz="2400">
                <a:solidFill>
                  <a:schemeClr val="tx1"/>
                </a:solidFill>
                <a:latin typeface="Arial" charset="0"/>
                <a:ea typeface="ＭＳ Ｐゴシック" pitchFamily="1" charset="-128"/>
              </a:defRPr>
            </a:lvl4pPr>
            <a:lvl5pPr marL="2034974" indent="-226108">
              <a:defRPr sz="2400">
                <a:solidFill>
                  <a:schemeClr val="tx1"/>
                </a:solidFill>
                <a:latin typeface="Arial" charset="0"/>
                <a:ea typeface="ＭＳ Ｐゴシック" pitchFamily="1" charset="-128"/>
              </a:defRPr>
            </a:lvl5pPr>
            <a:lvl6pPr marL="2487191" indent="-226108" eaLnBrk="0" fontAlgn="base" hangingPunct="0">
              <a:spcBef>
                <a:spcPct val="0"/>
              </a:spcBef>
              <a:spcAft>
                <a:spcPct val="0"/>
              </a:spcAft>
              <a:defRPr sz="2400">
                <a:solidFill>
                  <a:schemeClr val="tx1"/>
                </a:solidFill>
                <a:latin typeface="Arial" charset="0"/>
                <a:ea typeface="ＭＳ Ｐゴシック" pitchFamily="1" charset="-128"/>
              </a:defRPr>
            </a:lvl6pPr>
            <a:lvl7pPr marL="2939407" indent="-226108" eaLnBrk="0" fontAlgn="base" hangingPunct="0">
              <a:spcBef>
                <a:spcPct val="0"/>
              </a:spcBef>
              <a:spcAft>
                <a:spcPct val="0"/>
              </a:spcAft>
              <a:defRPr sz="2400">
                <a:solidFill>
                  <a:schemeClr val="tx1"/>
                </a:solidFill>
                <a:latin typeface="Arial" charset="0"/>
                <a:ea typeface="ＭＳ Ｐゴシック" pitchFamily="1" charset="-128"/>
              </a:defRPr>
            </a:lvl7pPr>
            <a:lvl8pPr marL="3391624" indent="-226108" eaLnBrk="0" fontAlgn="base" hangingPunct="0">
              <a:spcBef>
                <a:spcPct val="0"/>
              </a:spcBef>
              <a:spcAft>
                <a:spcPct val="0"/>
              </a:spcAft>
              <a:defRPr sz="2400">
                <a:solidFill>
                  <a:schemeClr val="tx1"/>
                </a:solidFill>
                <a:latin typeface="Arial" charset="0"/>
                <a:ea typeface="ＭＳ Ｐゴシック" pitchFamily="1" charset="-128"/>
              </a:defRPr>
            </a:lvl8pPr>
            <a:lvl9pPr marL="3843840" indent="-226108" eaLnBrk="0" fontAlgn="base" hangingPunct="0">
              <a:spcBef>
                <a:spcPct val="0"/>
              </a:spcBef>
              <a:spcAft>
                <a:spcPct val="0"/>
              </a:spcAft>
              <a:defRPr sz="2400">
                <a:solidFill>
                  <a:schemeClr val="tx1"/>
                </a:solidFill>
                <a:latin typeface="Arial" charset="0"/>
                <a:ea typeface="ＭＳ Ｐゴシック" pitchFamily="1" charset="-128"/>
              </a:defRPr>
            </a:lvl9pPr>
          </a:lstStyle>
          <a:p>
            <a:fld id="{C99C3B37-8D0E-4B3C-8CE1-B3279045FB27}" type="slidenum">
              <a:rPr lang="en-US" sz="1200"/>
              <a:pPr/>
              <a:t>32</a:t>
            </a:fld>
            <a:endParaRPr lang="en-US" sz="1200"/>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extLst>
      <p:ext uri="{BB962C8B-B14F-4D97-AF65-F5344CB8AC3E}">
        <p14:creationId xmlns:p14="http://schemas.microsoft.com/office/powerpoint/2010/main" val="256757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34852" indent="-282635">
              <a:defRPr sz="2400">
                <a:solidFill>
                  <a:schemeClr val="tx1"/>
                </a:solidFill>
                <a:latin typeface="Arial" charset="0"/>
                <a:ea typeface="ＭＳ Ｐゴシック" pitchFamily="1" charset="-128"/>
              </a:defRPr>
            </a:lvl2pPr>
            <a:lvl3pPr marL="1130541" indent="-226108">
              <a:defRPr sz="2400">
                <a:solidFill>
                  <a:schemeClr val="tx1"/>
                </a:solidFill>
                <a:latin typeface="Arial" charset="0"/>
                <a:ea typeface="ＭＳ Ｐゴシック" pitchFamily="1" charset="-128"/>
              </a:defRPr>
            </a:lvl3pPr>
            <a:lvl4pPr marL="1582758" indent="-226108">
              <a:defRPr sz="2400">
                <a:solidFill>
                  <a:schemeClr val="tx1"/>
                </a:solidFill>
                <a:latin typeface="Arial" charset="0"/>
                <a:ea typeface="ＭＳ Ｐゴシック" pitchFamily="1" charset="-128"/>
              </a:defRPr>
            </a:lvl4pPr>
            <a:lvl5pPr marL="2034974" indent="-226108">
              <a:defRPr sz="2400">
                <a:solidFill>
                  <a:schemeClr val="tx1"/>
                </a:solidFill>
                <a:latin typeface="Arial" charset="0"/>
                <a:ea typeface="ＭＳ Ｐゴシック" pitchFamily="1" charset="-128"/>
              </a:defRPr>
            </a:lvl5pPr>
            <a:lvl6pPr marL="2487191" indent="-226108" eaLnBrk="0" fontAlgn="base" hangingPunct="0">
              <a:spcBef>
                <a:spcPct val="0"/>
              </a:spcBef>
              <a:spcAft>
                <a:spcPct val="0"/>
              </a:spcAft>
              <a:defRPr sz="2400">
                <a:solidFill>
                  <a:schemeClr val="tx1"/>
                </a:solidFill>
                <a:latin typeface="Arial" charset="0"/>
                <a:ea typeface="ＭＳ Ｐゴシック" pitchFamily="1" charset="-128"/>
              </a:defRPr>
            </a:lvl6pPr>
            <a:lvl7pPr marL="2939407" indent="-226108" eaLnBrk="0" fontAlgn="base" hangingPunct="0">
              <a:spcBef>
                <a:spcPct val="0"/>
              </a:spcBef>
              <a:spcAft>
                <a:spcPct val="0"/>
              </a:spcAft>
              <a:defRPr sz="2400">
                <a:solidFill>
                  <a:schemeClr val="tx1"/>
                </a:solidFill>
                <a:latin typeface="Arial" charset="0"/>
                <a:ea typeface="ＭＳ Ｐゴシック" pitchFamily="1" charset="-128"/>
              </a:defRPr>
            </a:lvl7pPr>
            <a:lvl8pPr marL="3391624" indent="-226108" eaLnBrk="0" fontAlgn="base" hangingPunct="0">
              <a:spcBef>
                <a:spcPct val="0"/>
              </a:spcBef>
              <a:spcAft>
                <a:spcPct val="0"/>
              </a:spcAft>
              <a:defRPr sz="2400">
                <a:solidFill>
                  <a:schemeClr val="tx1"/>
                </a:solidFill>
                <a:latin typeface="Arial" charset="0"/>
                <a:ea typeface="ＭＳ Ｐゴシック" pitchFamily="1" charset="-128"/>
              </a:defRPr>
            </a:lvl8pPr>
            <a:lvl9pPr marL="3843840" indent="-226108" eaLnBrk="0" fontAlgn="base" hangingPunct="0">
              <a:spcBef>
                <a:spcPct val="0"/>
              </a:spcBef>
              <a:spcAft>
                <a:spcPct val="0"/>
              </a:spcAft>
              <a:defRPr sz="2400">
                <a:solidFill>
                  <a:schemeClr val="tx1"/>
                </a:solidFill>
                <a:latin typeface="Arial" charset="0"/>
                <a:ea typeface="ＭＳ Ｐゴシック" pitchFamily="1" charset="-128"/>
              </a:defRPr>
            </a:lvl9pPr>
          </a:lstStyle>
          <a:p>
            <a:fld id="{0BC8A5A7-AB1E-4BA8-85E1-30FF680D722F}" type="slidenum">
              <a:rPr lang="en-US" sz="1200"/>
              <a:pPr/>
              <a:t>33</a:t>
            </a:fld>
            <a:endParaRPr lang="en-US" sz="120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extLst>
      <p:ext uri="{BB962C8B-B14F-4D97-AF65-F5344CB8AC3E}">
        <p14:creationId xmlns:p14="http://schemas.microsoft.com/office/powerpoint/2010/main" val="1330512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34852" indent="-282635">
              <a:defRPr sz="2400">
                <a:solidFill>
                  <a:schemeClr val="tx1"/>
                </a:solidFill>
                <a:latin typeface="Arial" charset="0"/>
                <a:ea typeface="ＭＳ Ｐゴシック" pitchFamily="1" charset="-128"/>
              </a:defRPr>
            </a:lvl2pPr>
            <a:lvl3pPr marL="1130541" indent="-226108">
              <a:defRPr sz="2400">
                <a:solidFill>
                  <a:schemeClr val="tx1"/>
                </a:solidFill>
                <a:latin typeface="Arial" charset="0"/>
                <a:ea typeface="ＭＳ Ｐゴシック" pitchFamily="1" charset="-128"/>
              </a:defRPr>
            </a:lvl3pPr>
            <a:lvl4pPr marL="1582758" indent="-226108">
              <a:defRPr sz="2400">
                <a:solidFill>
                  <a:schemeClr val="tx1"/>
                </a:solidFill>
                <a:latin typeface="Arial" charset="0"/>
                <a:ea typeface="ＭＳ Ｐゴシック" pitchFamily="1" charset="-128"/>
              </a:defRPr>
            </a:lvl4pPr>
            <a:lvl5pPr marL="2034974" indent="-226108">
              <a:defRPr sz="2400">
                <a:solidFill>
                  <a:schemeClr val="tx1"/>
                </a:solidFill>
                <a:latin typeface="Arial" charset="0"/>
                <a:ea typeface="ＭＳ Ｐゴシック" pitchFamily="1" charset="-128"/>
              </a:defRPr>
            </a:lvl5pPr>
            <a:lvl6pPr marL="2487191" indent="-226108" eaLnBrk="0" fontAlgn="base" hangingPunct="0">
              <a:spcBef>
                <a:spcPct val="0"/>
              </a:spcBef>
              <a:spcAft>
                <a:spcPct val="0"/>
              </a:spcAft>
              <a:defRPr sz="2400">
                <a:solidFill>
                  <a:schemeClr val="tx1"/>
                </a:solidFill>
                <a:latin typeface="Arial" charset="0"/>
                <a:ea typeface="ＭＳ Ｐゴシック" pitchFamily="1" charset="-128"/>
              </a:defRPr>
            </a:lvl6pPr>
            <a:lvl7pPr marL="2939407" indent="-226108" eaLnBrk="0" fontAlgn="base" hangingPunct="0">
              <a:spcBef>
                <a:spcPct val="0"/>
              </a:spcBef>
              <a:spcAft>
                <a:spcPct val="0"/>
              </a:spcAft>
              <a:defRPr sz="2400">
                <a:solidFill>
                  <a:schemeClr val="tx1"/>
                </a:solidFill>
                <a:latin typeface="Arial" charset="0"/>
                <a:ea typeface="ＭＳ Ｐゴシック" pitchFamily="1" charset="-128"/>
              </a:defRPr>
            </a:lvl7pPr>
            <a:lvl8pPr marL="3391624" indent="-226108" eaLnBrk="0" fontAlgn="base" hangingPunct="0">
              <a:spcBef>
                <a:spcPct val="0"/>
              </a:spcBef>
              <a:spcAft>
                <a:spcPct val="0"/>
              </a:spcAft>
              <a:defRPr sz="2400">
                <a:solidFill>
                  <a:schemeClr val="tx1"/>
                </a:solidFill>
                <a:latin typeface="Arial" charset="0"/>
                <a:ea typeface="ＭＳ Ｐゴシック" pitchFamily="1" charset="-128"/>
              </a:defRPr>
            </a:lvl8pPr>
            <a:lvl9pPr marL="3843840" indent="-226108" eaLnBrk="0" fontAlgn="base" hangingPunct="0">
              <a:spcBef>
                <a:spcPct val="0"/>
              </a:spcBef>
              <a:spcAft>
                <a:spcPct val="0"/>
              </a:spcAft>
              <a:defRPr sz="2400">
                <a:solidFill>
                  <a:schemeClr val="tx1"/>
                </a:solidFill>
                <a:latin typeface="Arial" charset="0"/>
                <a:ea typeface="ＭＳ Ｐゴシック" pitchFamily="1" charset="-128"/>
              </a:defRPr>
            </a:lvl9pPr>
          </a:lstStyle>
          <a:p>
            <a:fld id="{88FC109A-D8DE-49DC-A9B1-FF27DE19A1A1}" type="slidenum">
              <a:rPr lang="en-US" sz="1200"/>
              <a:pPr/>
              <a:t>34</a:t>
            </a:fld>
            <a:endParaRPr lang="en-US" sz="1200"/>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extLst>
      <p:ext uri="{BB962C8B-B14F-4D97-AF65-F5344CB8AC3E}">
        <p14:creationId xmlns:p14="http://schemas.microsoft.com/office/powerpoint/2010/main" val="3085760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34852" indent="-282635">
              <a:defRPr sz="2400">
                <a:solidFill>
                  <a:schemeClr val="tx1"/>
                </a:solidFill>
                <a:latin typeface="Arial" charset="0"/>
                <a:ea typeface="ＭＳ Ｐゴシック" pitchFamily="1" charset="-128"/>
              </a:defRPr>
            </a:lvl2pPr>
            <a:lvl3pPr marL="1130541" indent="-226108">
              <a:defRPr sz="2400">
                <a:solidFill>
                  <a:schemeClr val="tx1"/>
                </a:solidFill>
                <a:latin typeface="Arial" charset="0"/>
                <a:ea typeface="ＭＳ Ｐゴシック" pitchFamily="1" charset="-128"/>
              </a:defRPr>
            </a:lvl3pPr>
            <a:lvl4pPr marL="1582758" indent="-226108">
              <a:defRPr sz="2400">
                <a:solidFill>
                  <a:schemeClr val="tx1"/>
                </a:solidFill>
                <a:latin typeface="Arial" charset="0"/>
                <a:ea typeface="ＭＳ Ｐゴシック" pitchFamily="1" charset="-128"/>
              </a:defRPr>
            </a:lvl4pPr>
            <a:lvl5pPr marL="2034974" indent="-226108">
              <a:defRPr sz="2400">
                <a:solidFill>
                  <a:schemeClr val="tx1"/>
                </a:solidFill>
                <a:latin typeface="Arial" charset="0"/>
                <a:ea typeface="ＭＳ Ｐゴシック" pitchFamily="1" charset="-128"/>
              </a:defRPr>
            </a:lvl5pPr>
            <a:lvl6pPr marL="2487191" indent="-226108" eaLnBrk="0" fontAlgn="base" hangingPunct="0">
              <a:spcBef>
                <a:spcPct val="0"/>
              </a:spcBef>
              <a:spcAft>
                <a:spcPct val="0"/>
              </a:spcAft>
              <a:defRPr sz="2400">
                <a:solidFill>
                  <a:schemeClr val="tx1"/>
                </a:solidFill>
                <a:latin typeface="Arial" charset="0"/>
                <a:ea typeface="ＭＳ Ｐゴシック" pitchFamily="1" charset="-128"/>
              </a:defRPr>
            </a:lvl6pPr>
            <a:lvl7pPr marL="2939407" indent="-226108" eaLnBrk="0" fontAlgn="base" hangingPunct="0">
              <a:spcBef>
                <a:spcPct val="0"/>
              </a:spcBef>
              <a:spcAft>
                <a:spcPct val="0"/>
              </a:spcAft>
              <a:defRPr sz="2400">
                <a:solidFill>
                  <a:schemeClr val="tx1"/>
                </a:solidFill>
                <a:latin typeface="Arial" charset="0"/>
                <a:ea typeface="ＭＳ Ｐゴシック" pitchFamily="1" charset="-128"/>
              </a:defRPr>
            </a:lvl7pPr>
            <a:lvl8pPr marL="3391624" indent="-226108" eaLnBrk="0" fontAlgn="base" hangingPunct="0">
              <a:spcBef>
                <a:spcPct val="0"/>
              </a:spcBef>
              <a:spcAft>
                <a:spcPct val="0"/>
              </a:spcAft>
              <a:defRPr sz="2400">
                <a:solidFill>
                  <a:schemeClr val="tx1"/>
                </a:solidFill>
                <a:latin typeface="Arial" charset="0"/>
                <a:ea typeface="ＭＳ Ｐゴシック" pitchFamily="1" charset="-128"/>
              </a:defRPr>
            </a:lvl8pPr>
            <a:lvl9pPr marL="3843840" indent="-226108" eaLnBrk="0" fontAlgn="base" hangingPunct="0">
              <a:spcBef>
                <a:spcPct val="0"/>
              </a:spcBef>
              <a:spcAft>
                <a:spcPct val="0"/>
              </a:spcAft>
              <a:defRPr sz="2400">
                <a:solidFill>
                  <a:schemeClr val="tx1"/>
                </a:solidFill>
                <a:latin typeface="Arial" charset="0"/>
                <a:ea typeface="ＭＳ Ｐゴシック" pitchFamily="1" charset="-128"/>
              </a:defRPr>
            </a:lvl9pPr>
          </a:lstStyle>
          <a:p>
            <a:fld id="{322D647C-BF93-482F-8353-CACB5CAFF178}" type="slidenum">
              <a:rPr lang="en-US" sz="1200"/>
              <a:pPr/>
              <a:t>36</a:t>
            </a:fld>
            <a:endParaRPr lang="en-US" sz="1200"/>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extLst>
      <p:ext uri="{BB962C8B-B14F-4D97-AF65-F5344CB8AC3E}">
        <p14:creationId xmlns:p14="http://schemas.microsoft.com/office/powerpoint/2010/main" val="1108685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34852" indent="-282635">
              <a:defRPr sz="2400">
                <a:solidFill>
                  <a:schemeClr val="tx1"/>
                </a:solidFill>
                <a:latin typeface="Arial" charset="0"/>
                <a:ea typeface="ＭＳ Ｐゴシック" pitchFamily="1" charset="-128"/>
              </a:defRPr>
            </a:lvl2pPr>
            <a:lvl3pPr marL="1130541" indent="-226108">
              <a:defRPr sz="2400">
                <a:solidFill>
                  <a:schemeClr val="tx1"/>
                </a:solidFill>
                <a:latin typeface="Arial" charset="0"/>
                <a:ea typeface="ＭＳ Ｐゴシック" pitchFamily="1" charset="-128"/>
              </a:defRPr>
            </a:lvl3pPr>
            <a:lvl4pPr marL="1582758" indent="-226108">
              <a:defRPr sz="2400">
                <a:solidFill>
                  <a:schemeClr val="tx1"/>
                </a:solidFill>
                <a:latin typeface="Arial" charset="0"/>
                <a:ea typeface="ＭＳ Ｐゴシック" pitchFamily="1" charset="-128"/>
              </a:defRPr>
            </a:lvl4pPr>
            <a:lvl5pPr marL="2034974" indent="-226108">
              <a:defRPr sz="2400">
                <a:solidFill>
                  <a:schemeClr val="tx1"/>
                </a:solidFill>
                <a:latin typeface="Arial" charset="0"/>
                <a:ea typeface="ＭＳ Ｐゴシック" pitchFamily="1" charset="-128"/>
              </a:defRPr>
            </a:lvl5pPr>
            <a:lvl6pPr marL="2487191" indent="-226108" eaLnBrk="0" fontAlgn="base" hangingPunct="0">
              <a:spcBef>
                <a:spcPct val="0"/>
              </a:spcBef>
              <a:spcAft>
                <a:spcPct val="0"/>
              </a:spcAft>
              <a:defRPr sz="2400">
                <a:solidFill>
                  <a:schemeClr val="tx1"/>
                </a:solidFill>
                <a:latin typeface="Arial" charset="0"/>
                <a:ea typeface="ＭＳ Ｐゴシック" pitchFamily="1" charset="-128"/>
              </a:defRPr>
            </a:lvl6pPr>
            <a:lvl7pPr marL="2939407" indent="-226108" eaLnBrk="0" fontAlgn="base" hangingPunct="0">
              <a:spcBef>
                <a:spcPct val="0"/>
              </a:spcBef>
              <a:spcAft>
                <a:spcPct val="0"/>
              </a:spcAft>
              <a:defRPr sz="2400">
                <a:solidFill>
                  <a:schemeClr val="tx1"/>
                </a:solidFill>
                <a:latin typeface="Arial" charset="0"/>
                <a:ea typeface="ＭＳ Ｐゴシック" pitchFamily="1" charset="-128"/>
              </a:defRPr>
            </a:lvl7pPr>
            <a:lvl8pPr marL="3391624" indent="-226108" eaLnBrk="0" fontAlgn="base" hangingPunct="0">
              <a:spcBef>
                <a:spcPct val="0"/>
              </a:spcBef>
              <a:spcAft>
                <a:spcPct val="0"/>
              </a:spcAft>
              <a:defRPr sz="2400">
                <a:solidFill>
                  <a:schemeClr val="tx1"/>
                </a:solidFill>
                <a:latin typeface="Arial" charset="0"/>
                <a:ea typeface="ＭＳ Ｐゴシック" pitchFamily="1" charset="-128"/>
              </a:defRPr>
            </a:lvl8pPr>
            <a:lvl9pPr marL="3843840" indent="-226108" eaLnBrk="0" fontAlgn="base" hangingPunct="0">
              <a:spcBef>
                <a:spcPct val="0"/>
              </a:spcBef>
              <a:spcAft>
                <a:spcPct val="0"/>
              </a:spcAft>
              <a:defRPr sz="2400">
                <a:solidFill>
                  <a:schemeClr val="tx1"/>
                </a:solidFill>
                <a:latin typeface="Arial" charset="0"/>
                <a:ea typeface="ＭＳ Ｐゴシック" pitchFamily="1" charset="-128"/>
              </a:defRPr>
            </a:lvl9pPr>
          </a:lstStyle>
          <a:p>
            <a:fld id="{C9A69019-8828-44B0-94DA-4A5905E05ED5}" type="slidenum">
              <a:rPr lang="en-US" sz="1200"/>
              <a:pPr/>
              <a:t>37</a:t>
            </a:fld>
            <a:endParaRPr lang="en-US" sz="120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extLst>
      <p:ext uri="{BB962C8B-B14F-4D97-AF65-F5344CB8AC3E}">
        <p14:creationId xmlns:p14="http://schemas.microsoft.com/office/powerpoint/2010/main" val="1060799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1600">
                <a:solidFill>
                  <a:schemeClr val="tx1"/>
                </a:solidFill>
                <a:latin typeface="Arial" charset="0"/>
                <a:ea typeface="MS Pゴシック" pitchFamily="-92" charset="-128"/>
              </a:defRPr>
            </a:lvl1pPr>
            <a:lvl2pPr marL="742950" indent="-285750" eaLnBrk="0" hangingPunct="0">
              <a:defRPr sz="1600">
                <a:solidFill>
                  <a:schemeClr val="tx1"/>
                </a:solidFill>
                <a:latin typeface="Arial" charset="0"/>
                <a:ea typeface="MS Pゴシック" pitchFamily="-92" charset="-128"/>
              </a:defRPr>
            </a:lvl2pPr>
            <a:lvl3pPr marL="1143000" indent="-228600" eaLnBrk="0" hangingPunct="0">
              <a:defRPr sz="1600">
                <a:solidFill>
                  <a:schemeClr val="tx1"/>
                </a:solidFill>
                <a:latin typeface="Arial" charset="0"/>
                <a:ea typeface="MS Pゴシック" pitchFamily="-92" charset="-128"/>
              </a:defRPr>
            </a:lvl3pPr>
            <a:lvl4pPr marL="1600200" indent="-228600" eaLnBrk="0" hangingPunct="0">
              <a:defRPr sz="1600">
                <a:solidFill>
                  <a:schemeClr val="tx1"/>
                </a:solidFill>
                <a:latin typeface="Arial" charset="0"/>
                <a:ea typeface="MS Pゴシック" pitchFamily="-92" charset="-128"/>
              </a:defRPr>
            </a:lvl4pPr>
            <a:lvl5pPr marL="2057400" indent="-228600" eaLnBrk="0" hangingPunct="0">
              <a:defRPr sz="1600">
                <a:solidFill>
                  <a:schemeClr val="tx1"/>
                </a:solidFill>
                <a:latin typeface="Arial" charset="0"/>
                <a:ea typeface="MS Pゴシック" pitchFamily="-92" charset="-128"/>
              </a:defRPr>
            </a:lvl5pPr>
            <a:lvl6pPr marL="2514600" indent="-228600" eaLnBrk="0" fontAlgn="base" hangingPunct="0">
              <a:spcBef>
                <a:spcPct val="0"/>
              </a:spcBef>
              <a:spcAft>
                <a:spcPct val="0"/>
              </a:spcAft>
              <a:defRPr sz="1600">
                <a:solidFill>
                  <a:schemeClr val="tx1"/>
                </a:solidFill>
                <a:latin typeface="Arial" charset="0"/>
                <a:ea typeface="MS Pゴシック" pitchFamily="-92" charset="-128"/>
              </a:defRPr>
            </a:lvl6pPr>
            <a:lvl7pPr marL="2971800" indent="-228600" eaLnBrk="0" fontAlgn="base" hangingPunct="0">
              <a:spcBef>
                <a:spcPct val="0"/>
              </a:spcBef>
              <a:spcAft>
                <a:spcPct val="0"/>
              </a:spcAft>
              <a:defRPr sz="1600">
                <a:solidFill>
                  <a:schemeClr val="tx1"/>
                </a:solidFill>
                <a:latin typeface="Arial" charset="0"/>
                <a:ea typeface="MS Pゴシック" pitchFamily="-92" charset="-128"/>
              </a:defRPr>
            </a:lvl7pPr>
            <a:lvl8pPr marL="3429000" indent="-228600" eaLnBrk="0" fontAlgn="base" hangingPunct="0">
              <a:spcBef>
                <a:spcPct val="0"/>
              </a:spcBef>
              <a:spcAft>
                <a:spcPct val="0"/>
              </a:spcAft>
              <a:defRPr sz="1600">
                <a:solidFill>
                  <a:schemeClr val="tx1"/>
                </a:solidFill>
                <a:latin typeface="Arial" charset="0"/>
                <a:ea typeface="MS Pゴシック" pitchFamily="-92" charset="-128"/>
              </a:defRPr>
            </a:lvl8pPr>
            <a:lvl9pPr marL="3886200" indent="-228600" eaLnBrk="0" fontAlgn="base" hangingPunct="0">
              <a:spcBef>
                <a:spcPct val="0"/>
              </a:spcBef>
              <a:spcAft>
                <a:spcPct val="0"/>
              </a:spcAft>
              <a:defRPr sz="1600">
                <a:solidFill>
                  <a:schemeClr val="tx1"/>
                </a:solidFill>
                <a:latin typeface="Arial" charset="0"/>
                <a:ea typeface="MS Pゴシック" pitchFamily="-92" charset="-128"/>
              </a:defRPr>
            </a:lvl9pPr>
          </a:lstStyle>
          <a:p>
            <a:pPr eaLnBrk="1" hangingPunct="1"/>
            <a:fld id="{87F13778-23F3-437B-827B-A0DEA0A205D1}" type="slidenum">
              <a:rPr lang="en-US" sz="1200"/>
              <a:pPr eaLnBrk="1" hangingPunct="1"/>
              <a:t>42</a:t>
            </a:fld>
            <a:endParaRPr 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lvl="1" eaLnBrk="1" hangingPunct="1">
              <a:lnSpc>
                <a:spcPct val="90000"/>
              </a:lnSpc>
            </a:pPr>
            <a:r>
              <a:rPr lang="en-US" b="1" dirty="0" smtClean="0">
                <a:solidFill>
                  <a:schemeClr val="bg1"/>
                </a:solidFill>
                <a:latin typeface="Arial" charset="0"/>
              </a:rPr>
              <a:t>Removed organs responsible for producing hormones and prostate tumor shrank</a:t>
            </a:r>
          </a:p>
          <a:p>
            <a:pPr lvl="1" eaLnBrk="1" hangingPunct="1">
              <a:lnSpc>
                <a:spcPct val="90000"/>
              </a:lnSpc>
            </a:pPr>
            <a:r>
              <a:rPr lang="en-US" b="1" dirty="0" smtClean="0">
                <a:solidFill>
                  <a:schemeClr val="bg1"/>
                </a:solidFill>
                <a:latin typeface="Arial" charset="0"/>
              </a:rPr>
              <a:t>Laid the foundation for hormonal therapies for breast and prostate cancer</a:t>
            </a:r>
          </a:p>
        </p:txBody>
      </p:sp>
    </p:spTree>
    <p:extLst>
      <p:ext uri="{BB962C8B-B14F-4D97-AF65-F5344CB8AC3E}">
        <p14:creationId xmlns:p14="http://schemas.microsoft.com/office/powerpoint/2010/main" val="123310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1600">
                <a:solidFill>
                  <a:schemeClr val="tx1"/>
                </a:solidFill>
                <a:latin typeface="Arial" charset="0"/>
                <a:ea typeface="MS Pゴシック" pitchFamily="-92" charset="-128"/>
              </a:defRPr>
            </a:lvl1pPr>
            <a:lvl2pPr marL="742950" indent="-285750" eaLnBrk="0" hangingPunct="0">
              <a:defRPr sz="1600">
                <a:solidFill>
                  <a:schemeClr val="tx1"/>
                </a:solidFill>
                <a:latin typeface="Arial" charset="0"/>
                <a:ea typeface="MS Pゴシック" pitchFamily="-92" charset="-128"/>
              </a:defRPr>
            </a:lvl2pPr>
            <a:lvl3pPr marL="1143000" indent="-228600" eaLnBrk="0" hangingPunct="0">
              <a:defRPr sz="1600">
                <a:solidFill>
                  <a:schemeClr val="tx1"/>
                </a:solidFill>
                <a:latin typeface="Arial" charset="0"/>
                <a:ea typeface="MS Pゴシック" pitchFamily="-92" charset="-128"/>
              </a:defRPr>
            </a:lvl3pPr>
            <a:lvl4pPr marL="1600200" indent="-228600" eaLnBrk="0" hangingPunct="0">
              <a:defRPr sz="1600">
                <a:solidFill>
                  <a:schemeClr val="tx1"/>
                </a:solidFill>
                <a:latin typeface="Arial" charset="0"/>
                <a:ea typeface="MS Pゴシック" pitchFamily="-92" charset="-128"/>
              </a:defRPr>
            </a:lvl4pPr>
            <a:lvl5pPr marL="2057400" indent="-228600" eaLnBrk="0" hangingPunct="0">
              <a:defRPr sz="1600">
                <a:solidFill>
                  <a:schemeClr val="tx1"/>
                </a:solidFill>
                <a:latin typeface="Arial" charset="0"/>
                <a:ea typeface="MS Pゴシック" pitchFamily="-92" charset="-128"/>
              </a:defRPr>
            </a:lvl5pPr>
            <a:lvl6pPr marL="2514600" indent="-228600" eaLnBrk="0" fontAlgn="base" hangingPunct="0">
              <a:spcBef>
                <a:spcPct val="0"/>
              </a:spcBef>
              <a:spcAft>
                <a:spcPct val="0"/>
              </a:spcAft>
              <a:defRPr sz="1600">
                <a:solidFill>
                  <a:schemeClr val="tx1"/>
                </a:solidFill>
                <a:latin typeface="Arial" charset="0"/>
                <a:ea typeface="MS Pゴシック" pitchFamily="-92" charset="-128"/>
              </a:defRPr>
            </a:lvl6pPr>
            <a:lvl7pPr marL="2971800" indent="-228600" eaLnBrk="0" fontAlgn="base" hangingPunct="0">
              <a:spcBef>
                <a:spcPct val="0"/>
              </a:spcBef>
              <a:spcAft>
                <a:spcPct val="0"/>
              </a:spcAft>
              <a:defRPr sz="1600">
                <a:solidFill>
                  <a:schemeClr val="tx1"/>
                </a:solidFill>
                <a:latin typeface="Arial" charset="0"/>
                <a:ea typeface="MS Pゴシック" pitchFamily="-92" charset="-128"/>
              </a:defRPr>
            </a:lvl7pPr>
            <a:lvl8pPr marL="3429000" indent="-228600" eaLnBrk="0" fontAlgn="base" hangingPunct="0">
              <a:spcBef>
                <a:spcPct val="0"/>
              </a:spcBef>
              <a:spcAft>
                <a:spcPct val="0"/>
              </a:spcAft>
              <a:defRPr sz="1600">
                <a:solidFill>
                  <a:schemeClr val="tx1"/>
                </a:solidFill>
                <a:latin typeface="Arial" charset="0"/>
                <a:ea typeface="MS Pゴシック" pitchFamily="-92" charset="-128"/>
              </a:defRPr>
            </a:lvl8pPr>
            <a:lvl9pPr marL="3886200" indent="-228600" eaLnBrk="0" fontAlgn="base" hangingPunct="0">
              <a:spcBef>
                <a:spcPct val="0"/>
              </a:spcBef>
              <a:spcAft>
                <a:spcPct val="0"/>
              </a:spcAft>
              <a:defRPr sz="1600">
                <a:solidFill>
                  <a:schemeClr val="tx1"/>
                </a:solidFill>
                <a:latin typeface="Arial" charset="0"/>
                <a:ea typeface="MS Pゴシック" pitchFamily="-92" charset="-128"/>
              </a:defRPr>
            </a:lvl9pPr>
          </a:lstStyle>
          <a:p>
            <a:pPr eaLnBrk="1" hangingPunct="1"/>
            <a:fld id="{7C0D7DA6-40C8-43E8-B84B-F242D5A602DB}" type="slidenum">
              <a:rPr lang="en-US" sz="1200"/>
              <a:pPr eaLnBrk="1" hangingPunct="1"/>
              <a:t>16</a:t>
            </a:fld>
            <a:endParaRPr lang="en-US" sz="120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897488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1600">
                <a:solidFill>
                  <a:schemeClr val="tx1"/>
                </a:solidFill>
                <a:latin typeface="Arial" charset="0"/>
                <a:ea typeface="MS Pゴシック" pitchFamily="-92" charset="-128"/>
              </a:defRPr>
            </a:lvl1pPr>
            <a:lvl2pPr marL="742950" indent="-285750" eaLnBrk="0" hangingPunct="0">
              <a:defRPr sz="1600">
                <a:solidFill>
                  <a:schemeClr val="tx1"/>
                </a:solidFill>
                <a:latin typeface="Arial" charset="0"/>
                <a:ea typeface="MS Pゴシック" pitchFamily="-92" charset="-128"/>
              </a:defRPr>
            </a:lvl2pPr>
            <a:lvl3pPr marL="1143000" indent="-228600" eaLnBrk="0" hangingPunct="0">
              <a:defRPr sz="1600">
                <a:solidFill>
                  <a:schemeClr val="tx1"/>
                </a:solidFill>
                <a:latin typeface="Arial" charset="0"/>
                <a:ea typeface="MS Pゴシック" pitchFamily="-92" charset="-128"/>
              </a:defRPr>
            </a:lvl3pPr>
            <a:lvl4pPr marL="1600200" indent="-228600" eaLnBrk="0" hangingPunct="0">
              <a:defRPr sz="1600">
                <a:solidFill>
                  <a:schemeClr val="tx1"/>
                </a:solidFill>
                <a:latin typeface="Arial" charset="0"/>
                <a:ea typeface="MS Pゴシック" pitchFamily="-92" charset="-128"/>
              </a:defRPr>
            </a:lvl4pPr>
            <a:lvl5pPr marL="2057400" indent="-228600" eaLnBrk="0" hangingPunct="0">
              <a:defRPr sz="1600">
                <a:solidFill>
                  <a:schemeClr val="tx1"/>
                </a:solidFill>
                <a:latin typeface="Arial" charset="0"/>
                <a:ea typeface="MS Pゴシック" pitchFamily="-92" charset="-128"/>
              </a:defRPr>
            </a:lvl5pPr>
            <a:lvl6pPr marL="2514600" indent="-228600" eaLnBrk="0" fontAlgn="base" hangingPunct="0">
              <a:spcBef>
                <a:spcPct val="0"/>
              </a:spcBef>
              <a:spcAft>
                <a:spcPct val="0"/>
              </a:spcAft>
              <a:defRPr sz="1600">
                <a:solidFill>
                  <a:schemeClr val="tx1"/>
                </a:solidFill>
                <a:latin typeface="Arial" charset="0"/>
                <a:ea typeface="MS Pゴシック" pitchFamily="-92" charset="-128"/>
              </a:defRPr>
            </a:lvl6pPr>
            <a:lvl7pPr marL="2971800" indent="-228600" eaLnBrk="0" fontAlgn="base" hangingPunct="0">
              <a:spcBef>
                <a:spcPct val="0"/>
              </a:spcBef>
              <a:spcAft>
                <a:spcPct val="0"/>
              </a:spcAft>
              <a:defRPr sz="1600">
                <a:solidFill>
                  <a:schemeClr val="tx1"/>
                </a:solidFill>
                <a:latin typeface="Arial" charset="0"/>
                <a:ea typeface="MS Pゴシック" pitchFamily="-92" charset="-128"/>
              </a:defRPr>
            </a:lvl7pPr>
            <a:lvl8pPr marL="3429000" indent="-228600" eaLnBrk="0" fontAlgn="base" hangingPunct="0">
              <a:spcBef>
                <a:spcPct val="0"/>
              </a:spcBef>
              <a:spcAft>
                <a:spcPct val="0"/>
              </a:spcAft>
              <a:defRPr sz="1600">
                <a:solidFill>
                  <a:schemeClr val="tx1"/>
                </a:solidFill>
                <a:latin typeface="Arial" charset="0"/>
                <a:ea typeface="MS Pゴシック" pitchFamily="-92" charset="-128"/>
              </a:defRPr>
            </a:lvl8pPr>
            <a:lvl9pPr marL="3886200" indent="-228600" eaLnBrk="0" fontAlgn="base" hangingPunct="0">
              <a:spcBef>
                <a:spcPct val="0"/>
              </a:spcBef>
              <a:spcAft>
                <a:spcPct val="0"/>
              </a:spcAft>
              <a:defRPr sz="1600">
                <a:solidFill>
                  <a:schemeClr val="tx1"/>
                </a:solidFill>
                <a:latin typeface="Arial" charset="0"/>
                <a:ea typeface="MS Pゴシック" pitchFamily="-92" charset="-128"/>
              </a:defRPr>
            </a:lvl9pPr>
          </a:lstStyle>
          <a:p>
            <a:pPr eaLnBrk="1" hangingPunct="1"/>
            <a:fld id="{8691C340-4636-4F39-920D-D5F7782FD36E}" type="slidenum">
              <a:rPr lang="en-US" sz="1200">
                <a:solidFill>
                  <a:prstClr val="black"/>
                </a:solidFill>
              </a:rPr>
              <a:pPr eaLnBrk="1" hangingPunct="1"/>
              <a:t>20</a:t>
            </a:fld>
            <a:endParaRPr lang="en-US" sz="1200">
              <a:solidFill>
                <a:prstClr val="black"/>
              </a:solidFill>
            </a:endParaRPr>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58474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1600">
                <a:solidFill>
                  <a:schemeClr val="tx1"/>
                </a:solidFill>
                <a:latin typeface="Arial" charset="0"/>
                <a:ea typeface="MS Pゴシック" pitchFamily="-92" charset="-128"/>
              </a:defRPr>
            </a:lvl1pPr>
            <a:lvl2pPr marL="742950" indent="-285750" eaLnBrk="0" hangingPunct="0">
              <a:defRPr sz="1600">
                <a:solidFill>
                  <a:schemeClr val="tx1"/>
                </a:solidFill>
                <a:latin typeface="Arial" charset="0"/>
                <a:ea typeface="MS Pゴシック" pitchFamily="-92" charset="-128"/>
              </a:defRPr>
            </a:lvl2pPr>
            <a:lvl3pPr marL="1143000" indent="-228600" eaLnBrk="0" hangingPunct="0">
              <a:defRPr sz="1600">
                <a:solidFill>
                  <a:schemeClr val="tx1"/>
                </a:solidFill>
                <a:latin typeface="Arial" charset="0"/>
                <a:ea typeface="MS Pゴシック" pitchFamily="-92" charset="-128"/>
              </a:defRPr>
            </a:lvl3pPr>
            <a:lvl4pPr marL="1600200" indent="-228600" eaLnBrk="0" hangingPunct="0">
              <a:defRPr sz="1600">
                <a:solidFill>
                  <a:schemeClr val="tx1"/>
                </a:solidFill>
                <a:latin typeface="Arial" charset="0"/>
                <a:ea typeface="MS Pゴシック" pitchFamily="-92" charset="-128"/>
              </a:defRPr>
            </a:lvl4pPr>
            <a:lvl5pPr marL="2057400" indent="-228600" eaLnBrk="0" hangingPunct="0">
              <a:defRPr sz="1600">
                <a:solidFill>
                  <a:schemeClr val="tx1"/>
                </a:solidFill>
                <a:latin typeface="Arial" charset="0"/>
                <a:ea typeface="MS Pゴシック" pitchFamily="-92" charset="-128"/>
              </a:defRPr>
            </a:lvl5pPr>
            <a:lvl6pPr marL="2514600" indent="-228600" eaLnBrk="0" fontAlgn="base" hangingPunct="0">
              <a:spcBef>
                <a:spcPct val="0"/>
              </a:spcBef>
              <a:spcAft>
                <a:spcPct val="0"/>
              </a:spcAft>
              <a:defRPr sz="1600">
                <a:solidFill>
                  <a:schemeClr val="tx1"/>
                </a:solidFill>
                <a:latin typeface="Arial" charset="0"/>
                <a:ea typeface="MS Pゴシック" pitchFamily="-92" charset="-128"/>
              </a:defRPr>
            </a:lvl6pPr>
            <a:lvl7pPr marL="2971800" indent="-228600" eaLnBrk="0" fontAlgn="base" hangingPunct="0">
              <a:spcBef>
                <a:spcPct val="0"/>
              </a:spcBef>
              <a:spcAft>
                <a:spcPct val="0"/>
              </a:spcAft>
              <a:defRPr sz="1600">
                <a:solidFill>
                  <a:schemeClr val="tx1"/>
                </a:solidFill>
                <a:latin typeface="Arial" charset="0"/>
                <a:ea typeface="MS Pゴシック" pitchFamily="-92" charset="-128"/>
              </a:defRPr>
            </a:lvl7pPr>
            <a:lvl8pPr marL="3429000" indent="-228600" eaLnBrk="0" fontAlgn="base" hangingPunct="0">
              <a:spcBef>
                <a:spcPct val="0"/>
              </a:spcBef>
              <a:spcAft>
                <a:spcPct val="0"/>
              </a:spcAft>
              <a:defRPr sz="1600">
                <a:solidFill>
                  <a:schemeClr val="tx1"/>
                </a:solidFill>
                <a:latin typeface="Arial" charset="0"/>
                <a:ea typeface="MS Pゴシック" pitchFamily="-92" charset="-128"/>
              </a:defRPr>
            </a:lvl8pPr>
            <a:lvl9pPr marL="3886200" indent="-228600" eaLnBrk="0" fontAlgn="base" hangingPunct="0">
              <a:spcBef>
                <a:spcPct val="0"/>
              </a:spcBef>
              <a:spcAft>
                <a:spcPct val="0"/>
              </a:spcAft>
              <a:defRPr sz="1600">
                <a:solidFill>
                  <a:schemeClr val="tx1"/>
                </a:solidFill>
                <a:latin typeface="Arial" charset="0"/>
                <a:ea typeface="MS Pゴシック" pitchFamily="-92" charset="-128"/>
              </a:defRPr>
            </a:lvl9pPr>
          </a:lstStyle>
          <a:p>
            <a:pPr eaLnBrk="1" hangingPunct="1"/>
            <a:fld id="{1A9AB589-352A-447E-B075-E0F95AC32871}" type="slidenum">
              <a:rPr lang="en-US" sz="1200"/>
              <a:pPr eaLnBrk="1" hangingPunct="1"/>
              <a:t>24</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660964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34852" indent="-282635">
              <a:defRPr sz="2400">
                <a:solidFill>
                  <a:schemeClr val="tx1"/>
                </a:solidFill>
                <a:latin typeface="Arial" charset="0"/>
                <a:ea typeface="ＭＳ Ｐゴシック" pitchFamily="1" charset="-128"/>
              </a:defRPr>
            </a:lvl2pPr>
            <a:lvl3pPr marL="1130541" indent="-226108">
              <a:defRPr sz="2400">
                <a:solidFill>
                  <a:schemeClr val="tx1"/>
                </a:solidFill>
                <a:latin typeface="Arial" charset="0"/>
                <a:ea typeface="ＭＳ Ｐゴシック" pitchFamily="1" charset="-128"/>
              </a:defRPr>
            </a:lvl3pPr>
            <a:lvl4pPr marL="1582758" indent="-226108">
              <a:defRPr sz="2400">
                <a:solidFill>
                  <a:schemeClr val="tx1"/>
                </a:solidFill>
                <a:latin typeface="Arial" charset="0"/>
                <a:ea typeface="ＭＳ Ｐゴシック" pitchFamily="1" charset="-128"/>
              </a:defRPr>
            </a:lvl4pPr>
            <a:lvl5pPr marL="2034974" indent="-226108">
              <a:defRPr sz="2400">
                <a:solidFill>
                  <a:schemeClr val="tx1"/>
                </a:solidFill>
                <a:latin typeface="Arial" charset="0"/>
                <a:ea typeface="ＭＳ Ｐゴシック" pitchFamily="1" charset="-128"/>
              </a:defRPr>
            </a:lvl5pPr>
            <a:lvl6pPr marL="2487191" indent="-226108" eaLnBrk="0" fontAlgn="base" hangingPunct="0">
              <a:spcBef>
                <a:spcPct val="0"/>
              </a:spcBef>
              <a:spcAft>
                <a:spcPct val="0"/>
              </a:spcAft>
              <a:defRPr sz="2400">
                <a:solidFill>
                  <a:schemeClr val="tx1"/>
                </a:solidFill>
                <a:latin typeface="Arial" charset="0"/>
                <a:ea typeface="ＭＳ Ｐゴシック" pitchFamily="1" charset="-128"/>
              </a:defRPr>
            </a:lvl6pPr>
            <a:lvl7pPr marL="2939407" indent="-226108" eaLnBrk="0" fontAlgn="base" hangingPunct="0">
              <a:spcBef>
                <a:spcPct val="0"/>
              </a:spcBef>
              <a:spcAft>
                <a:spcPct val="0"/>
              </a:spcAft>
              <a:defRPr sz="2400">
                <a:solidFill>
                  <a:schemeClr val="tx1"/>
                </a:solidFill>
                <a:latin typeface="Arial" charset="0"/>
                <a:ea typeface="ＭＳ Ｐゴシック" pitchFamily="1" charset="-128"/>
              </a:defRPr>
            </a:lvl7pPr>
            <a:lvl8pPr marL="3391624" indent="-226108" eaLnBrk="0" fontAlgn="base" hangingPunct="0">
              <a:spcBef>
                <a:spcPct val="0"/>
              </a:spcBef>
              <a:spcAft>
                <a:spcPct val="0"/>
              </a:spcAft>
              <a:defRPr sz="2400">
                <a:solidFill>
                  <a:schemeClr val="tx1"/>
                </a:solidFill>
                <a:latin typeface="Arial" charset="0"/>
                <a:ea typeface="ＭＳ Ｐゴシック" pitchFamily="1" charset="-128"/>
              </a:defRPr>
            </a:lvl8pPr>
            <a:lvl9pPr marL="3843840" indent="-226108" eaLnBrk="0" fontAlgn="base" hangingPunct="0">
              <a:spcBef>
                <a:spcPct val="0"/>
              </a:spcBef>
              <a:spcAft>
                <a:spcPct val="0"/>
              </a:spcAft>
              <a:defRPr sz="2400">
                <a:solidFill>
                  <a:schemeClr val="tx1"/>
                </a:solidFill>
                <a:latin typeface="Arial" charset="0"/>
                <a:ea typeface="ＭＳ Ｐゴシック" pitchFamily="1" charset="-128"/>
              </a:defRPr>
            </a:lvl9pPr>
          </a:lstStyle>
          <a:p>
            <a:fld id="{29690B3F-2435-48DE-AE7C-9B55015DF699}" type="slidenum">
              <a:rPr lang="en-US" sz="1200"/>
              <a:pPr/>
              <a:t>26</a:t>
            </a:fld>
            <a:endParaRPr lang="en-US" sz="120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extLst>
      <p:ext uri="{BB962C8B-B14F-4D97-AF65-F5344CB8AC3E}">
        <p14:creationId xmlns:p14="http://schemas.microsoft.com/office/powerpoint/2010/main" val="2440851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34852" indent="-282635">
              <a:defRPr sz="2400">
                <a:solidFill>
                  <a:schemeClr val="tx1"/>
                </a:solidFill>
                <a:latin typeface="Arial" charset="0"/>
                <a:ea typeface="ＭＳ Ｐゴシック" pitchFamily="1" charset="-128"/>
              </a:defRPr>
            </a:lvl2pPr>
            <a:lvl3pPr marL="1130541" indent="-226108">
              <a:defRPr sz="2400">
                <a:solidFill>
                  <a:schemeClr val="tx1"/>
                </a:solidFill>
                <a:latin typeface="Arial" charset="0"/>
                <a:ea typeface="ＭＳ Ｐゴシック" pitchFamily="1" charset="-128"/>
              </a:defRPr>
            </a:lvl3pPr>
            <a:lvl4pPr marL="1582758" indent="-226108">
              <a:defRPr sz="2400">
                <a:solidFill>
                  <a:schemeClr val="tx1"/>
                </a:solidFill>
                <a:latin typeface="Arial" charset="0"/>
                <a:ea typeface="ＭＳ Ｐゴシック" pitchFamily="1" charset="-128"/>
              </a:defRPr>
            </a:lvl4pPr>
            <a:lvl5pPr marL="2034974" indent="-226108">
              <a:defRPr sz="2400">
                <a:solidFill>
                  <a:schemeClr val="tx1"/>
                </a:solidFill>
                <a:latin typeface="Arial" charset="0"/>
                <a:ea typeface="ＭＳ Ｐゴシック" pitchFamily="1" charset="-128"/>
              </a:defRPr>
            </a:lvl5pPr>
            <a:lvl6pPr marL="2487191" indent="-226108" eaLnBrk="0" fontAlgn="base" hangingPunct="0">
              <a:spcBef>
                <a:spcPct val="0"/>
              </a:spcBef>
              <a:spcAft>
                <a:spcPct val="0"/>
              </a:spcAft>
              <a:defRPr sz="2400">
                <a:solidFill>
                  <a:schemeClr val="tx1"/>
                </a:solidFill>
                <a:latin typeface="Arial" charset="0"/>
                <a:ea typeface="ＭＳ Ｐゴシック" pitchFamily="1" charset="-128"/>
              </a:defRPr>
            </a:lvl6pPr>
            <a:lvl7pPr marL="2939407" indent="-226108" eaLnBrk="0" fontAlgn="base" hangingPunct="0">
              <a:spcBef>
                <a:spcPct val="0"/>
              </a:spcBef>
              <a:spcAft>
                <a:spcPct val="0"/>
              </a:spcAft>
              <a:defRPr sz="2400">
                <a:solidFill>
                  <a:schemeClr val="tx1"/>
                </a:solidFill>
                <a:latin typeface="Arial" charset="0"/>
                <a:ea typeface="ＭＳ Ｐゴシック" pitchFamily="1" charset="-128"/>
              </a:defRPr>
            </a:lvl7pPr>
            <a:lvl8pPr marL="3391624" indent="-226108" eaLnBrk="0" fontAlgn="base" hangingPunct="0">
              <a:spcBef>
                <a:spcPct val="0"/>
              </a:spcBef>
              <a:spcAft>
                <a:spcPct val="0"/>
              </a:spcAft>
              <a:defRPr sz="2400">
                <a:solidFill>
                  <a:schemeClr val="tx1"/>
                </a:solidFill>
                <a:latin typeface="Arial" charset="0"/>
                <a:ea typeface="ＭＳ Ｐゴシック" pitchFamily="1" charset="-128"/>
              </a:defRPr>
            </a:lvl8pPr>
            <a:lvl9pPr marL="3843840" indent="-226108" eaLnBrk="0" fontAlgn="base" hangingPunct="0">
              <a:spcBef>
                <a:spcPct val="0"/>
              </a:spcBef>
              <a:spcAft>
                <a:spcPct val="0"/>
              </a:spcAft>
              <a:defRPr sz="2400">
                <a:solidFill>
                  <a:schemeClr val="tx1"/>
                </a:solidFill>
                <a:latin typeface="Arial" charset="0"/>
                <a:ea typeface="ＭＳ Ｐゴシック" pitchFamily="1" charset="-128"/>
              </a:defRPr>
            </a:lvl9pPr>
          </a:lstStyle>
          <a:p>
            <a:fld id="{4AB21E9C-B80E-44CB-A872-D4144894E7CA}" type="slidenum">
              <a:rPr lang="en-US" sz="1200"/>
              <a:pPr/>
              <a:t>27</a:t>
            </a:fld>
            <a:endParaRPr lang="en-US" sz="1200"/>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extLst>
      <p:ext uri="{BB962C8B-B14F-4D97-AF65-F5344CB8AC3E}">
        <p14:creationId xmlns:p14="http://schemas.microsoft.com/office/powerpoint/2010/main" val="1953521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34852" indent="-282635">
              <a:defRPr sz="2400">
                <a:solidFill>
                  <a:schemeClr val="tx1"/>
                </a:solidFill>
                <a:latin typeface="Arial" charset="0"/>
                <a:ea typeface="ＭＳ Ｐゴシック" pitchFamily="1" charset="-128"/>
              </a:defRPr>
            </a:lvl2pPr>
            <a:lvl3pPr marL="1130541" indent="-226108">
              <a:defRPr sz="2400">
                <a:solidFill>
                  <a:schemeClr val="tx1"/>
                </a:solidFill>
                <a:latin typeface="Arial" charset="0"/>
                <a:ea typeface="ＭＳ Ｐゴシック" pitchFamily="1" charset="-128"/>
              </a:defRPr>
            </a:lvl3pPr>
            <a:lvl4pPr marL="1582758" indent="-226108">
              <a:defRPr sz="2400">
                <a:solidFill>
                  <a:schemeClr val="tx1"/>
                </a:solidFill>
                <a:latin typeface="Arial" charset="0"/>
                <a:ea typeface="ＭＳ Ｐゴシック" pitchFamily="1" charset="-128"/>
              </a:defRPr>
            </a:lvl4pPr>
            <a:lvl5pPr marL="2034974" indent="-226108">
              <a:defRPr sz="2400">
                <a:solidFill>
                  <a:schemeClr val="tx1"/>
                </a:solidFill>
                <a:latin typeface="Arial" charset="0"/>
                <a:ea typeface="ＭＳ Ｐゴシック" pitchFamily="1" charset="-128"/>
              </a:defRPr>
            </a:lvl5pPr>
            <a:lvl6pPr marL="2487191" indent="-226108" eaLnBrk="0" fontAlgn="base" hangingPunct="0">
              <a:spcBef>
                <a:spcPct val="0"/>
              </a:spcBef>
              <a:spcAft>
                <a:spcPct val="0"/>
              </a:spcAft>
              <a:defRPr sz="2400">
                <a:solidFill>
                  <a:schemeClr val="tx1"/>
                </a:solidFill>
                <a:latin typeface="Arial" charset="0"/>
                <a:ea typeface="ＭＳ Ｐゴシック" pitchFamily="1" charset="-128"/>
              </a:defRPr>
            </a:lvl6pPr>
            <a:lvl7pPr marL="2939407" indent="-226108" eaLnBrk="0" fontAlgn="base" hangingPunct="0">
              <a:spcBef>
                <a:spcPct val="0"/>
              </a:spcBef>
              <a:spcAft>
                <a:spcPct val="0"/>
              </a:spcAft>
              <a:defRPr sz="2400">
                <a:solidFill>
                  <a:schemeClr val="tx1"/>
                </a:solidFill>
                <a:latin typeface="Arial" charset="0"/>
                <a:ea typeface="ＭＳ Ｐゴシック" pitchFamily="1" charset="-128"/>
              </a:defRPr>
            </a:lvl7pPr>
            <a:lvl8pPr marL="3391624" indent="-226108" eaLnBrk="0" fontAlgn="base" hangingPunct="0">
              <a:spcBef>
                <a:spcPct val="0"/>
              </a:spcBef>
              <a:spcAft>
                <a:spcPct val="0"/>
              </a:spcAft>
              <a:defRPr sz="2400">
                <a:solidFill>
                  <a:schemeClr val="tx1"/>
                </a:solidFill>
                <a:latin typeface="Arial" charset="0"/>
                <a:ea typeface="ＭＳ Ｐゴシック" pitchFamily="1" charset="-128"/>
              </a:defRPr>
            </a:lvl8pPr>
            <a:lvl9pPr marL="3843840" indent="-226108" eaLnBrk="0" fontAlgn="base" hangingPunct="0">
              <a:spcBef>
                <a:spcPct val="0"/>
              </a:spcBef>
              <a:spcAft>
                <a:spcPct val="0"/>
              </a:spcAft>
              <a:defRPr sz="2400">
                <a:solidFill>
                  <a:schemeClr val="tx1"/>
                </a:solidFill>
                <a:latin typeface="Arial" charset="0"/>
                <a:ea typeface="ＭＳ Ｐゴシック" pitchFamily="1" charset="-128"/>
              </a:defRPr>
            </a:lvl9pPr>
          </a:lstStyle>
          <a:p>
            <a:fld id="{AF23B398-1181-46E4-B662-8E28553055A0}" type="slidenum">
              <a:rPr lang="en-US" sz="1200"/>
              <a:pPr/>
              <a:t>28</a:t>
            </a:fld>
            <a:endParaRPr lang="en-US" sz="1200"/>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extLst>
      <p:ext uri="{BB962C8B-B14F-4D97-AF65-F5344CB8AC3E}">
        <p14:creationId xmlns:p14="http://schemas.microsoft.com/office/powerpoint/2010/main" val="970331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34852" indent="-282635">
              <a:defRPr sz="2400">
                <a:solidFill>
                  <a:schemeClr val="tx1"/>
                </a:solidFill>
                <a:latin typeface="Arial" charset="0"/>
                <a:ea typeface="ＭＳ Ｐゴシック" pitchFamily="1" charset="-128"/>
              </a:defRPr>
            </a:lvl2pPr>
            <a:lvl3pPr marL="1130541" indent="-226108">
              <a:defRPr sz="2400">
                <a:solidFill>
                  <a:schemeClr val="tx1"/>
                </a:solidFill>
                <a:latin typeface="Arial" charset="0"/>
                <a:ea typeface="ＭＳ Ｐゴシック" pitchFamily="1" charset="-128"/>
              </a:defRPr>
            </a:lvl3pPr>
            <a:lvl4pPr marL="1582758" indent="-226108">
              <a:defRPr sz="2400">
                <a:solidFill>
                  <a:schemeClr val="tx1"/>
                </a:solidFill>
                <a:latin typeface="Arial" charset="0"/>
                <a:ea typeface="ＭＳ Ｐゴシック" pitchFamily="1" charset="-128"/>
              </a:defRPr>
            </a:lvl4pPr>
            <a:lvl5pPr marL="2034974" indent="-226108">
              <a:defRPr sz="2400">
                <a:solidFill>
                  <a:schemeClr val="tx1"/>
                </a:solidFill>
                <a:latin typeface="Arial" charset="0"/>
                <a:ea typeface="ＭＳ Ｐゴシック" pitchFamily="1" charset="-128"/>
              </a:defRPr>
            </a:lvl5pPr>
            <a:lvl6pPr marL="2487191" indent="-226108" eaLnBrk="0" fontAlgn="base" hangingPunct="0">
              <a:spcBef>
                <a:spcPct val="0"/>
              </a:spcBef>
              <a:spcAft>
                <a:spcPct val="0"/>
              </a:spcAft>
              <a:defRPr sz="2400">
                <a:solidFill>
                  <a:schemeClr val="tx1"/>
                </a:solidFill>
                <a:latin typeface="Arial" charset="0"/>
                <a:ea typeface="ＭＳ Ｐゴシック" pitchFamily="1" charset="-128"/>
              </a:defRPr>
            </a:lvl6pPr>
            <a:lvl7pPr marL="2939407" indent="-226108" eaLnBrk="0" fontAlgn="base" hangingPunct="0">
              <a:spcBef>
                <a:spcPct val="0"/>
              </a:spcBef>
              <a:spcAft>
                <a:spcPct val="0"/>
              </a:spcAft>
              <a:defRPr sz="2400">
                <a:solidFill>
                  <a:schemeClr val="tx1"/>
                </a:solidFill>
                <a:latin typeface="Arial" charset="0"/>
                <a:ea typeface="ＭＳ Ｐゴシック" pitchFamily="1" charset="-128"/>
              </a:defRPr>
            </a:lvl7pPr>
            <a:lvl8pPr marL="3391624" indent="-226108" eaLnBrk="0" fontAlgn="base" hangingPunct="0">
              <a:spcBef>
                <a:spcPct val="0"/>
              </a:spcBef>
              <a:spcAft>
                <a:spcPct val="0"/>
              </a:spcAft>
              <a:defRPr sz="2400">
                <a:solidFill>
                  <a:schemeClr val="tx1"/>
                </a:solidFill>
                <a:latin typeface="Arial" charset="0"/>
                <a:ea typeface="ＭＳ Ｐゴシック" pitchFamily="1" charset="-128"/>
              </a:defRPr>
            </a:lvl8pPr>
            <a:lvl9pPr marL="3843840" indent="-226108" eaLnBrk="0" fontAlgn="base" hangingPunct="0">
              <a:spcBef>
                <a:spcPct val="0"/>
              </a:spcBef>
              <a:spcAft>
                <a:spcPct val="0"/>
              </a:spcAft>
              <a:defRPr sz="2400">
                <a:solidFill>
                  <a:schemeClr val="tx1"/>
                </a:solidFill>
                <a:latin typeface="Arial" charset="0"/>
                <a:ea typeface="ＭＳ Ｐゴシック" pitchFamily="1" charset="-128"/>
              </a:defRPr>
            </a:lvl9pPr>
          </a:lstStyle>
          <a:p>
            <a:fld id="{79C2ACEF-2D88-41A2-9631-9A56CAF9F8E5}" type="slidenum">
              <a:rPr lang="en-US" sz="1200"/>
              <a:pPr/>
              <a:t>30</a:t>
            </a:fld>
            <a:endParaRPr lang="en-US" sz="120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extLst>
      <p:ext uri="{BB962C8B-B14F-4D97-AF65-F5344CB8AC3E}">
        <p14:creationId xmlns:p14="http://schemas.microsoft.com/office/powerpoint/2010/main" val="1905101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34852" indent="-282635">
              <a:defRPr sz="2400">
                <a:solidFill>
                  <a:schemeClr val="tx1"/>
                </a:solidFill>
                <a:latin typeface="Arial" charset="0"/>
                <a:ea typeface="ＭＳ Ｐゴシック" pitchFamily="1" charset="-128"/>
              </a:defRPr>
            </a:lvl2pPr>
            <a:lvl3pPr marL="1130541" indent="-226108">
              <a:defRPr sz="2400">
                <a:solidFill>
                  <a:schemeClr val="tx1"/>
                </a:solidFill>
                <a:latin typeface="Arial" charset="0"/>
                <a:ea typeface="ＭＳ Ｐゴシック" pitchFamily="1" charset="-128"/>
              </a:defRPr>
            </a:lvl3pPr>
            <a:lvl4pPr marL="1582758" indent="-226108">
              <a:defRPr sz="2400">
                <a:solidFill>
                  <a:schemeClr val="tx1"/>
                </a:solidFill>
                <a:latin typeface="Arial" charset="0"/>
                <a:ea typeface="ＭＳ Ｐゴシック" pitchFamily="1" charset="-128"/>
              </a:defRPr>
            </a:lvl4pPr>
            <a:lvl5pPr marL="2034974" indent="-226108">
              <a:defRPr sz="2400">
                <a:solidFill>
                  <a:schemeClr val="tx1"/>
                </a:solidFill>
                <a:latin typeface="Arial" charset="0"/>
                <a:ea typeface="ＭＳ Ｐゴシック" pitchFamily="1" charset="-128"/>
              </a:defRPr>
            </a:lvl5pPr>
            <a:lvl6pPr marL="2487191" indent="-226108" eaLnBrk="0" fontAlgn="base" hangingPunct="0">
              <a:spcBef>
                <a:spcPct val="0"/>
              </a:spcBef>
              <a:spcAft>
                <a:spcPct val="0"/>
              </a:spcAft>
              <a:defRPr sz="2400">
                <a:solidFill>
                  <a:schemeClr val="tx1"/>
                </a:solidFill>
                <a:latin typeface="Arial" charset="0"/>
                <a:ea typeface="ＭＳ Ｐゴシック" pitchFamily="1" charset="-128"/>
              </a:defRPr>
            </a:lvl6pPr>
            <a:lvl7pPr marL="2939407" indent="-226108" eaLnBrk="0" fontAlgn="base" hangingPunct="0">
              <a:spcBef>
                <a:spcPct val="0"/>
              </a:spcBef>
              <a:spcAft>
                <a:spcPct val="0"/>
              </a:spcAft>
              <a:defRPr sz="2400">
                <a:solidFill>
                  <a:schemeClr val="tx1"/>
                </a:solidFill>
                <a:latin typeface="Arial" charset="0"/>
                <a:ea typeface="ＭＳ Ｐゴシック" pitchFamily="1" charset="-128"/>
              </a:defRPr>
            </a:lvl7pPr>
            <a:lvl8pPr marL="3391624" indent="-226108" eaLnBrk="0" fontAlgn="base" hangingPunct="0">
              <a:spcBef>
                <a:spcPct val="0"/>
              </a:spcBef>
              <a:spcAft>
                <a:spcPct val="0"/>
              </a:spcAft>
              <a:defRPr sz="2400">
                <a:solidFill>
                  <a:schemeClr val="tx1"/>
                </a:solidFill>
                <a:latin typeface="Arial" charset="0"/>
                <a:ea typeface="ＭＳ Ｐゴシック" pitchFamily="1" charset="-128"/>
              </a:defRPr>
            </a:lvl8pPr>
            <a:lvl9pPr marL="3843840" indent="-226108" eaLnBrk="0" fontAlgn="base" hangingPunct="0">
              <a:spcBef>
                <a:spcPct val="0"/>
              </a:spcBef>
              <a:spcAft>
                <a:spcPct val="0"/>
              </a:spcAft>
              <a:defRPr sz="2400">
                <a:solidFill>
                  <a:schemeClr val="tx1"/>
                </a:solidFill>
                <a:latin typeface="Arial" charset="0"/>
                <a:ea typeface="ＭＳ Ｐゴシック" pitchFamily="1" charset="-128"/>
              </a:defRPr>
            </a:lvl9pPr>
          </a:lstStyle>
          <a:p>
            <a:fld id="{CAA815C3-6C20-4F68-AF55-854DD4938477}" type="slidenum">
              <a:rPr lang="en-US" sz="1200"/>
              <a:pPr/>
              <a:t>31</a:t>
            </a:fld>
            <a:endParaRPr lang="en-US" sz="1200"/>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extLst>
      <p:ext uri="{BB962C8B-B14F-4D97-AF65-F5344CB8AC3E}">
        <p14:creationId xmlns:p14="http://schemas.microsoft.com/office/powerpoint/2010/main" val="499932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7ABAA03-7F6F-47B9-80F2-5C35905EFD1D}" type="datetimeFigureOut">
              <a:rPr lang="en-US" smtClean="0"/>
              <a:t>8/4/2013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DA6BC06-2027-4729-BACD-9B284751B7B9}"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BAA03-7F6F-47B9-80F2-5C35905EFD1D}" type="datetimeFigureOut">
              <a:rPr lang="en-US" smtClean="0"/>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6BC06-2027-4729-BACD-9B284751B7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BAA03-7F6F-47B9-80F2-5C35905EFD1D}" type="datetimeFigureOut">
              <a:rPr lang="en-US" smtClean="0"/>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6BC06-2027-4729-BACD-9B284751B7B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EF236A1-FC45-4BC6-A9F0-415482DFD4E7}" type="datetimeFigureOut">
              <a:rPr lang="en-US" smtClean="0"/>
              <a:pPr/>
              <a:t>8/4/2013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E273D76-5548-474E-AC8E-C8EF8399EC2D}"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49261298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EF236A1-FC45-4BC6-A9F0-415482DFD4E7}" type="datetimeFigureOut">
              <a:rPr lang="en-US" smtClean="0">
                <a:solidFill>
                  <a:srgbClr val="775F55"/>
                </a:solidFill>
              </a:rPr>
              <a:pPr/>
              <a:t>8/4/2013</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E273D76-5548-474E-AC8E-C8EF8399EC2D}"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91865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EF236A1-FC45-4BC6-A9F0-415482DFD4E7}" type="datetimeFigureOut">
              <a:rPr lang="en-US" smtClean="0">
                <a:solidFill>
                  <a:srgbClr val="775F55"/>
                </a:solidFill>
              </a:rPr>
              <a:pPr/>
              <a:t>8/4/2013</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E273D76-5548-474E-AC8E-C8EF8399EC2D}"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319730252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EF236A1-FC45-4BC6-A9F0-415482DFD4E7}" type="datetimeFigureOut">
              <a:rPr lang="en-US" smtClean="0">
                <a:solidFill>
                  <a:srgbClr val="775F55"/>
                </a:solidFill>
              </a:rPr>
              <a:pPr/>
              <a:t>8/4/2013</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EE273D76-5548-474E-AC8E-C8EF8399EC2D}"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2952743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EF236A1-FC45-4BC6-A9F0-415482DFD4E7}" type="datetimeFigureOut">
              <a:rPr lang="en-US" smtClean="0">
                <a:solidFill>
                  <a:srgbClr val="775F55"/>
                </a:solidFill>
              </a:rPr>
              <a:pPr/>
              <a:t>8/4/2013</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EE273D76-5548-474E-AC8E-C8EF8399EC2D}"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4308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F236A1-FC45-4BC6-A9F0-415482DFD4E7}" type="datetimeFigureOut">
              <a:rPr lang="en-US" smtClean="0">
                <a:solidFill>
                  <a:srgbClr val="775F55"/>
                </a:solidFill>
              </a:rPr>
              <a:pPr/>
              <a:t>8/4/2013</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E273D76-5548-474E-AC8E-C8EF8399EC2D}" type="slidenum">
              <a:rPr lang="en-US" smtClean="0"/>
              <a:pPr/>
              <a:t>‹#›</a:t>
            </a:fld>
            <a:endParaRPr lang="en-US"/>
          </a:p>
        </p:txBody>
      </p:sp>
    </p:spTree>
    <p:extLst>
      <p:ext uri="{BB962C8B-B14F-4D97-AF65-F5344CB8AC3E}">
        <p14:creationId xmlns:p14="http://schemas.microsoft.com/office/powerpoint/2010/main" val="3533909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236A1-FC45-4BC6-A9F0-415482DFD4E7}" type="datetimeFigureOut">
              <a:rPr lang="en-US" smtClean="0">
                <a:solidFill>
                  <a:srgbClr val="775F55"/>
                </a:solidFill>
              </a:rPr>
              <a:pPr/>
              <a:t>8/4/2013</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E273D76-5548-474E-AC8E-C8EF8399EC2D}"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3214994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EF236A1-FC45-4BC6-A9F0-415482DFD4E7}" type="datetimeFigureOut">
              <a:rPr lang="en-US" smtClean="0">
                <a:solidFill>
                  <a:srgbClr val="775F55"/>
                </a:solidFill>
              </a:rPr>
              <a:pPr/>
              <a:t>8/4/2013</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273D76-5548-474E-AC8E-C8EF8399EC2D}"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4581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ABAA03-7F6F-47B9-80F2-5C35905EFD1D}" type="datetimeFigureOut">
              <a:rPr lang="en-US" smtClean="0"/>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6BC06-2027-4729-BACD-9B284751B7B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EEF236A1-FC45-4BC6-A9F0-415482DFD4E7}" type="datetimeFigureOut">
              <a:rPr lang="en-US" smtClean="0">
                <a:solidFill>
                  <a:srgbClr val="775F55"/>
                </a:solidFill>
              </a:rPr>
              <a:pPr/>
              <a:t>8/4/2013</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E273D76-5548-474E-AC8E-C8EF8399EC2D}"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00842775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F236A1-FC45-4BC6-A9F0-415482DFD4E7}" type="datetimeFigureOut">
              <a:rPr lang="en-US" smtClean="0">
                <a:solidFill>
                  <a:srgbClr val="775F55"/>
                </a:solidFill>
              </a:rPr>
              <a:pPr/>
              <a:t>8/4/2013</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EE273D76-5548-474E-AC8E-C8EF8399EC2D}" type="slidenum">
              <a:rPr lang="en-US" smtClean="0"/>
              <a:pPr/>
              <a:t>‹#›</a:t>
            </a:fld>
            <a:endParaRPr lang="en-US"/>
          </a:p>
        </p:txBody>
      </p:sp>
    </p:spTree>
    <p:extLst>
      <p:ext uri="{BB962C8B-B14F-4D97-AF65-F5344CB8AC3E}">
        <p14:creationId xmlns:p14="http://schemas.microsoft.com/office/powerpoint/2010/main" val="4119274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EF236A1-FC45-4BC6-A9F0-415482DFD4E7}" type="datetimeFigureOut">
              <a:rPr lang="en-US" smtClean="0">
                <a:solidFill>
                  <a:srgbClr val="775F55"/>
                </a:solidFill>
              </a:rPr>
              <a:pPr/>
              <a:t>8/4/2013</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EE273D76-5548-474E-AC8E-C8EF8399EC2D}" type="slidenum">
              <a:rPr lang="en-US" smtClean="0"/>
              <a:pPr/>
              <a:t>‹#›</a:t>
            </a:fld>
            <a:endParaRPr lang="en-US"/>
          </a:p>
        </p:txBody>
      </p:sp>
    </p:spTree>
    <p:extLst>
      <p:ext uri="{BB962C8B-B14F-4D97-AF65-F5344CB8AC3E}">
        <p14:creationId xmlns:p14="http://schemas.microsoft.com/office/powerpoint/2010/main" val="270853499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F5B63D4B-E3F4-46AD-95C8-99EA872790E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5323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9DE434F4-ED2D-406A-B279-18BFFCF3FC0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57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FE31252A-BDA7-4ADF-B168-4CB9B141EA1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7084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FE671F6B-BCB8-4F4A-9FC2-2EB1D8C8741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8556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14357FEE-1D24-4C6B-B510-E7C4247708F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4817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71F9B629-9562-428E-A5F3-305A3FC0FE9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8455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9C0CA5D4-6885-45EA-9C4C-1E93723189C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675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BAA03-7F6F-47B9-80F2-5C35905EFD1D}" type="datetimeFigureOut">
              <a:rPr lang="en-US" smtClean="0"/>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6BC06-2027-4729-BACD-9B284751B7B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0632D5C4-9FA8-4A56-885E-A4AD02D9C49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6045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9BC0CD0C-4005-439C-87AC-909B2F8C733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709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03B43D68-9A33-4093-96D3-EF45F32E34E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4372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1C93FDB6-3FA3-412C-A620-B7BC1BFC3EC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47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7ABAA03-7F6F-47B9-80F2-5C35905EFD1D}" type="datetimeFigureOut">
              <a:rPr lang="en-US" smtClean="0"/>
              <a:t>8/4/2013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6BC06-2027-4729-BACD-9B284751B7B9}"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ABAA03-7F6F-47B9-80F2-5C35905EFD1D}" type="datetimeFigureOut">
              <a:rPr lang="en-US" smtClean="0"/>
              <a:t>8/4/2013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6BC06-2027-4729-BACD-9B284751B7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BAA03-7F6F-47B9-80F2-5C35905EFD1D}" type="datetimeFigureOut">
              <a:rPr lang="en-US" smtClean="0"/>
              <a:t>8/4/2013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6BC06-2027-4729-BACD-9B284751B7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AA03-7F6F-47B9-80F2-5C35905EFD1D}" type="datetimeFigureOut">
              <a:rPr lang="en-US" smtClean="0"/>
              <a:t>8/4/2013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A6BC06-2027-4729-BACD-9B284751B7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7ABAA03-7F6F-47B9-80F2-5C35905EFD1D}" type="datetimeFigureOut">
              <a:rPr lang="en-US" smtClean="0"/>
              <a:t>8/4/2013</a:t>
            </a:fld>
            <a:endParaRPr lang="en-US"/>
          </a:p>
        </p:txBody>
      </p:sp>
      <p:sp>
        <p:nvSpPr>
          <p:cNvPr id="7" name="Slide Number Placeholder 6"/>
          <p:cNvSpPr>
            <a:spLocks noGrp="1"/>
          </p:cNvSpPr>
          <p:nvPr>
            <p:ph type="sldNum" sz="quarter" idx="12"/>
          </p:nvPr>
        </p:nvSpPr>
        <p:spPr/>
        <p:txBody>
          <a:bodyPr/>
          <a:lstStyle/>
          <a:p>
            <a:fld id="{0DA6BC06-2027-4729-BACD-9B284751B7B9}"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BAA03-7F6F-47B9-80F2-5C35905EFD1D}" type="datetimeFigureOut">
              <a:rPr lang="en-US" smtClean="0"/>
              <a:t>8/4/2013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0DA6BC06-2027-4729-BACD-9B284751B7B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7ABAA03-7F6F-47B9-80F2-5C35905EFD1D}" type="datetimeFigureOut">
              <a:rPr lang="en-US" smtClean="0"/>
              <a:t>8/4/2013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DA6BC06-2027-4729-BACD-9B284751B7B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EF236A1-FC45-4BC6-A9F0-415482DFD4E7}" type="datetimeFigureOut">
              <a:rPr lang="en-US" smtClean="0">
                <a:solidFill>
                  <a:srgbClr val="775F55"/>
                </a:solidFill>
              </a:rPr>
              <a:pPr/>
              <a:t>8/4/2013</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E273D76-5548-474E-AC8E-C8EF8399EC2D}" type="slidenum">
              <a:rPr lang="en-US" smtClean="0"/>
              <a:pPr/>
              <a:t>‹#›</a:t>
            </a:fld>
            <a:endParaRPr lang="en-US"/>
          </a:p>
        </p:txBody>
      </p:sp>
    </p:spTree>
    <p:extLst>
      <p:ext uri="{BB962C8B-B14F-4D97-AF65-F5344CB8AC3E}">
        <p14:creationId xmlns:p14="http://schemas.microsoft.com/office/powerpoint/2010/main" val="963893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BAA03-7F6F-47B9-80F2-5C35905EFD1D}" type="datetimeFigureOut">
              <a:rPr lang="en-US" smtClean="0"/>
              <a:t>8/4/2013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6BC06-2027-4729-BACD-9B284751B7B9}" type="slidenum">
              <a:rPr lang="en-US" smtClean="0"/>
              <a:t>‹#›</a:t>
            </a:fld>
            <a:endParaRPr lang="en-US"/>
          </a:p>
        </p:txBody>
      </p:sp>
    </p:spTree>
    <p:extLst>
      <p:ext uri="{BB962C8B-B14F-4D97-AF65-F5344CB8AC3E}">
        <p14:creationId xmlns:p14="http://schemas.microsoft.com/office/powerpoint/2010/main" val="391468106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cancer+research&amp;source=images&amp;cd=&amp;cad=rja&amp;docid=Ip2tKihLTMrqNM&amp;tbnid=SWKf0yFx6MUeBM:&amp;ved=0CAUQjRw&amp;url=http://www.mobilemag.com/2013/02/10/cancer-destroying-drug/&amp;ei=PAHfUayJKcKRygHEwIH4Dw&amp;psig=AFQjCNHAKtVJCwKbHdQIS_VQ0xmZ0oIxAg&amp;ust=137365542598103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highered.mcgraw-hill.com/olcweb/cgi/pluginpop.cgi?it=swf::535::535::/sites/dl/free/0072437316/120073/bio15.swf::Cell%20Proliferation%20Signaling%20Pathwa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hhmi.org/biointeractive/cancer/angiogenesi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central+dogma&amp;source=images&amp;cd=&amp;cad=rja&amp;docid=x5HArCKgH2s79M&amp;tbnid=WIRD6DJc7qDGkM:&amp;ved=0CAUQjRw&amp;url=http://www.rsc.org/chemistryworld/Issues/2009/November/BiologysNobelMoleculeFactory.asp&amp;ei=op3eUav3FenpygHHm4C4BA&amp;bvm=bv.48705608,d.aWc&amp;psig=AFQjCNHKr8aBu_tlHyCtyy1x9sxuA_FpMQ&amp;ust=137363007155439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url?sa=i&amp;rct=j&amp;q=frameshift%20mutation&amp;source=images&amp;cd=&amp;cad=rja&amp;docid=B4sTnLeo_NReaM&amp;tbnid=fDHd8pdsrEib5M:&amp;ved=0CAUQjRw&amp;url=http://www.web-books.com/eLibrary/ON/B0/B10/18MB10.html&amp;ei=YBPfUbHyLYbtygHV2IHIDQ&amp;psig=AFQjCNGuFNpv3R4YpH8qxC7PeAYcvNQRgg&amp;ust=137366037752754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url?sa=i&amp;rct=j&amp;q=tumor+suppressor+genes&amp;source=images&amp;cd=&amp;cad=rja&amp;docid=qcDyHTW_CkJlIM&amp;tbnid=BZh-23ng8B_zvM:&amp;ved=0CAUQjRw&amp;url=http://www.lookfordiagnosis.com/mesh_info.php?term=Genes,+Tumor+Suppressor&amp;lang=1&amp;ei=CxffUYHkLOSzygHb74DADg&amp;psig=AFQjCNEtwV0PqN8RUlxpITXz_o7v4S1qAQ&amp;ust=137366131129352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learner.org/channel/courses/biology/units/cancer/image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url?sa=i&amp;rct=j&amp;q=tumor+suppressor+genes&amp;source=images&amp;cd=&amp;cad=rja&amp;docid=Ps-gKPxanq39EM&amp;tbnid=YYD46P2Sja_oVM:&amp;ved=0CAUQjRw&amp;url=http://www.cancer.gov/cancertopics/understandingcancer/cancer/AllPages&amp;ei=VhffUeW9N6mCygHN7IDADg&amp;psig=AFQjCNEtwV0PqN8RUlxpITXz_o7v4S1qAQ&amp;ust=1373661311293520"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url?sa=i&amp;rct=j&amp;q=frameshift+mutation+cancer&amp;source=images&amp;cd=&amp;cad=rja&amp;docid=sJdKTACxgBt7cM&amp;tbnid=UnJQ3J1Gr04xpM:&amp;ved=0CAUQjRw&amp;url=http://www.cancer.gov/cancertopics/understandingcancer/cancergenomics/AllPages&amp;ei=xhLfUdvaNKS1ygHowIHwBg&amp;bvm=bv.48705608,d.aWc&amp;psig=AFQjCNFnJLzKGRyJ2hcV9VupZ59Z_iTFhg&amp;ust=137366021947170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cancerquest.org/images/FLV/fullDocumentary/English/fullDocInterfaceEng.sw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highered.mcgraw-hill.com/olcweb/cgi/pluginpop.cgi?it=swf::535::535::/sites/dl/free/0072437316/120073/bio14.swf::Mitosis%20and%20Cytokinesi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highered.mcgraw-hill.com/sites/0072495855/student_view0/chapter2/animation__control_of_the_cell_cycle.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Cancer &amp; Its Causes</a:t>
            </a:r>
            <a:endParaRPr lang="en-US" dirty="0"/>
          </a:p>
        </p:txBody>
      </p:sp>
      <p:sp>
        <p:nvSpPr>
          <p:cNvPr id="3" name="Subtitle 2"/>
          <p:cNvSpPr>
            <a:spLocks noGrp="1"/>
          </p:cNvSpPr>
          <p:nvPr>
            <p:ph type="subTitle" idx="1"/>
          </p:nvPr>
        </p:nvSpPr>
        <p:spPr/>
        <p:txBody>
          <a:bodyPr/>
          <a:lstStyle/>
          <a:p>
            <a:endParaRPr lang="en-US" dirty="0"/>
          </a:p>
        </p:txBody>
      </p:sp>
      <p:pic>
        <p:nvPicPr>
          <p:cNvPr id="5122" name="Picture 2" descr="http://www.mobilemag.com/wp-content/uploads/2013/02/Penn-receives-25-million-for-new-cancer-research-center_16000404_800773337_0_0_14040189_5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84" y="2057400"/>
            <a:ext cx="4534357"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189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315200" cy="1143000"/>
          </a:xfrm>
        </p:spPr>
        <p:txBody>
          <a:bodyPr>
            <a:normAutofit fontScale="90000"/>
          </a:bodyPr>
          <a:lstStyle/>
          <a:p>
            <a:r>
              <a:rPr lang="en-US" dirty="0" smtClean="0">
                <a:hlinkClick r:id="rId2"/>
              </a:rPr>
              <a:t>The Cell Cycle is Regulated </a:t>
            </a:r>
            <a:r>
              <a:rPr lang="en-US" dirty="0">
                <a:hlinkClick r:id="rId2"/>
              </a:rPr>
              <a:t>by I</a:t>
            </a:r>
            <a:r>
              <a:rPr lang="en-US" dirty="0" smtClean="0">
                <a:hlinkClick r:id="rId2"/>
              </a:rPr>
              <a:t>nternal &amp; External Controls</a:t>
            </a:r>
            <a:endParaRPr lang="en-US" dirty="0"/>
          </a:p>
        </p:txBody>
      </p:sp>
      <p:sp>
        <p:nvSpPr>
          <p:cNvPr id="3" name="Content Placeholder 2"/>
          <p:cNvSpPr>
            <a:spLocks noGrp="1"/>
          </p:cNvSpPr>
          <p:nvPr>
            <p:ph idx="1"/>
          </p:nvPr>
        </p:nvSpPr>
        <p:spPr>
          <a:xfrm>
            <a:off x="914400" y="2286000"/>
            <a:ext cx="7010400" cy="3810000"/>
          </a:xfrm>
        </p:spPr>
        <p:txBody>
          <a:bodyPr>
            <a:normAutofit fontScale="70000" lnSpcReduction="20000"/>
          </a:bodyPr>
          <a:lstStyle/>
          <a:p>
            <a:r>
              <a:rPr lang="en-US" dirty="0" smtClean="0"/>
              <a:t>There are specific </a:t>
            </a:r>
            <a:r>
              <a:rPr lang="en-US" b="1" dirty="0"/>
              <a:t>checkpoints </a:t>
            </a:r>
            <a:r>
              <a:rPr lang="en-US" dirty="0"/>
              <a:t>where the cell cycle stops until a go-ahead signal is </a:t>
            </a:r>
            <a:r>
              <a:rPr lang="en-US" dirty="0" smtClean="0"/>
              <a:t>received</a:t>
            </a:r>
          </a:p>
          <a:p>
            <a:endParaRPr lang="en-US" dirty="0" smtClean="0"/>
          </a:p>
          <a:p>
            <a:r>
              <a:rPr kumimoji="1" lang="en-US" dirty="0"/>
              <a:t>Two types of regulatory </a:t>
            </a:r>
            <a:r>
              <a:rPr kumimoji="1" lang="en-US" dirty="0" smtClean="0"/>
              <a:t>proteins </a:t>
            </a:r>
            <a:r>
              <a:rPr kumimoji="1" lang="en-US" dirty="0"/>
              <a:t>involved in cell cycle control: </a:t>
            </a:r>
            <a:r>
              <a:rPr kumimoji="1" lang="en-US" b="1" dirty="0" err="1"/>
              <a:t>cyclins</a:t>
            </a:r>
            <a:r>
              <a:rPr kumimoji="1" lang="en-US" b="1" dirty="0"/>
              <a:t> </a:t>
            </a:r>
            <a:r>
              <a:rPr kumimoji="1" lang="en-US" dirty="0"/>
              <a:t>and </a:t>
            </a:r>
            <a:r>
              <a:rPr kumimoji="1" lang="en-US" b="1" dirty="0" err="1"/>
              <a:t>cyclin</a:t>
            </a:r>
            <a:r>
              <a:rPr kumimoji="1" lang="en-US" b="1" dirty="0"/>
              <a:t>-dependent kinases (</a:t>
            </a:r>
            <a:r>
              <a:rPr kumimoji="1" lang="en-US" b="1" dirty="0" err="1"/>
              <a:t>Cdks</a:t>
            </a:r>
            <a:r>
              <a:rPr kumimoji="1" lang="en-US" b="1" dirty="0" smtClean="0"/>
              <a:t>)</a:t>
            </a:r>
          </a:p>
          <a:p>
            <a:endParaRPr kumimoji="1" lang="en-US" b="1" dirty="0"/>
          </a:p>
          <a:p>
            <a:r>
              <a:rPr lang="en-US" dirty="0"/>
              <a:t>An example of an internal signal is that kinetochores not attached to spindle microtubules send a molecular signal that delays </a:t>
            </a:r>
            <a:r>
              <a:rPr lang="en-US" dirty="0" smtClean="0"/>
              <a:t>anaphase</a:t>
            </a:r>
          </a:p>
          <a:p>
            <a:endParaRPr lang="en-US" dirty="0"/>
          </a:p>
          <a:p>
            <a:r>
              <a:rPr lang="en-US" dirty="0"/>
              <a:t>Some external signals are </a:t>
            </a:r>
            <a:r>
              <a:rPr lang="en-US" b="1" dirty="0"/>
              <a:t>growth factors</a:t>
            </a:r>
            <a:r>
              <a:rPr lang="en-US" dirty="0"/>
              <a:t>, proteins released by certain cells that stimulate other cells to </a:t>
            </a:r>
            <a:r>
              <a:rPr lang="en-US" dirty="0" smtClean="0"/>
              <a:t>divide. For </a:t>
            </a:r>
            <a:r>
              <a:rPr lang="en-US" dirty="0"/>
              <a:t>example, platelet-derived growth factor (PDGF) stimulates the division of human fibroblast cells in culture </a:t>
            </a:r>
            <a:endParaRPr lang="en-US" sz="1800" dirty="0"/>
          </a:p>
        </p:txBody>
      </p:sp>
    </p:spTree>
    <p:extLst>
      <p:ext uri="{BB962C8B-B14F-4D97-AF65-F5344CB8AC3E}">
        <p14:creationId xmlns:p14="http://schemas.microsoft.com/office/powerpoint/2010/main" val="554462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52400" y="0"/>
            <a:ext cx="1905000" cy="304800"/>
          </a:xfrm>
        </p:spPr>
        <p:txBody>
          <a:bodyPr/>
          <a:lstStyle/>
          <a:p>
            <a:pPr eaLnBrk="1" hangingPunct="1"/>
            <a:r>
              <a:rPr lang="en-US" sz="1200" b="0" smtClean="0">
                <a:solidFill>
                  <a:schemeClr val="tx1"/>
                </a:solidFill>
                <a:latin typeface="Arial" charset="0"/>
              </a:rPr>
              <a:t>Figure 12.18</a:t>
            </a:r>
            <a:endParaRPr lang="en-US" sz="1200" smtClean="0">
              <a:solidFill>
                <a:schemeClr val="tx1"/>
              </a:solidFill>
              <a:latin typeface="Arial" charset="0"/>
            </a:endParaRPr>
          </a:p>
        </p:txBody>
      </p:sp>
      <p:sp>
        <p:nvSpPr>
          <p:cNvPr id="84995" name="Rectangle 3"/>
          <p:cNvSpPr>
            <a:spLocks noChangeArrowheads="1"/>
          </p:cNvSpPr>
          <p:nvPr/>
        </p:nvSpPr>
        <p:spPr bwMode="auto">
          <a:xfrm>
            <a:off x="1393825" y="-193675"/>
            <a:ext cx="184150" cy="457200"/>
          </a:xfrm>
          <a:prstGeom prst="rect">
            <a:avLst/>
          </a:prstGeom>
          <a:noFill/>
          <a:ln w="9525">
            <a:noFill/>
            <a:miter lim="800000"/>
            <a:headEnd/>
            <a:tailEnd/>
          </a:ln>
        </p:spPr>
        <p:txBody>
          <a:bodyPr wrap="none">
            <a:spAutoFit/>
          </a:bodyPr>
          <a:lstStyle/>
          <a:p>
            <a:endParaRPr lang="en-US"/>
          </a:p>
        </p:txBody>
      </p:sp>
      <p:pic>
        <p:nvPicPr>
          <p:cNvPr id="84996" name="Picture 4" descr="12_18_PDGF-U"/>
          <p:cNvPicPr>
            <a:picLocks noChangeAspect="1" noChangeArrowheads="1"/>
          </p:cNvPicPr>
          <p:nvPr/>
        </p:nvPicPr>
        <p:blipFill>
          <a:blip r:embed="rId3" cstate="print"/>
          <a:srcRect/>
          <a:stretch>
            <a:fillRect/>
          </a:stretch>
        </p:blipFill>
        <p:spPr bwMode="auto">
          <a:xfrm>
            <a:off x="483394" y="730250"/>
            <a:ext cx="8193881" cy="5395913"/>
          </a:xfrm>
          <a:prstGeom prst="rect">
            <a:avLst/>
          </a:prstGeom>
          <a:noFill/>
          <a:ln w="9525">
            <a:noFill/>
            <a:miter lim="800000"/>
            <a:headEnd/>
            <a:tailEnd/>
          </a:ln>
        </p:spPr>
      </p:pic>
      <p:sp>
        <p:nvSpPr>
          <p:cNvPr id="84997" name="Text Box 5"/>
          <p:cNvSpPr txBox="1">
            <a:spLocks noChangeArrowheads="1"/>
          </p:cNvSpPr>
          <p:nvPr/>
        </p:nvSpPr>
        <p:spPr bwMode="auto">
          <a:xfrm>
            <a:off x="679450" y="773113"/>
            <a:ext cx="2439988" cy="1131887"/>
          </a:xfrm>
          <a:prstGeom prst="rect">
            <a:avLst/>
          </a:prstGeom>
          <a:noFill/>
          <a:ln w="9525">
            <a:noFill/>
            <a:miter lim="800000"/>
            <a:headEnd/>
            <a:tailEnd/>
          </a:ln>
        </p:spPr>
        <p:txBody>
          <a:bodyPr wrap="none" lIns="0" tIns="0" rIns="0" bIns="0"/>
          <a:lstStyle/>
          <a:p>
            <a:pPr>
              <a:lnSpc>
                <a:spcPct val="90000"/>
              </a:lnSpc>
            </a:pPr>
            <a:r>
              <a:rPr lang="en-US" sz="1900" b="1" dirty="0"/>
              <a:t>A sample of human</a:t>
            </a:r>
            <a:br>
              <a:rPr lang="en-US" sz="1900" b="1" dirty="0"/>
            </a:br>
            <a:r>
              <a:rPr lang="en-US" sz="1900" b="1" dirty="0"/>
              <a:t>connective tissue is</a:t>
            </a:r>
            <a:br>
              <a:rPr lang="en-US" sz="1900" b="1" dirty="0"/>
            </a:br>
            <a:r>
              <a:rPr lang="en-US" sz="1900" b="1" dirty="0"/>
              <a:t>cut up into small</a:t>
            </a:r>
            <a:br>
              <a:rPr lang="en-US" sz="1900" b="1" dirty="0"/>
            </a:br>
            <a:r>
              <a:rPr lang="en-US" sz="1900" b="1" dirty="0"/>
              <a:t>pieces.</a:t>
            </a:r>
          </a:p>
        </p:txBody>
      </p:sp>
      <p:sp>
        <p:nvSpPr>
          <p:cNvPr id="84998" name="Text Box 6"/>
          <p:cNvSpPr txBox="1">
            <a:spLocks noChangeArrowheads="1"/>
          </p:cNvSpPr>
          <p:nvPr/>
        </p:nvSpPr>
        <p:spPr bwMode="auto">
          <a:xfrm>
            <a:off x="685800" y="2551113"/>
            <a:ext cx="2149475" cy="1330325"/>
          </a:xfrm>
          <a:prstGeom prst="rect">
            <a:avLst/>
          </a:prstGeom>
          <a:noFill/>
          <a:ln w="9525">
            <a:noFill/>
            <a:miter lim="800000"/>
            <a:headEnd/>
            <a:tailEnd/>
          </a:ln>
        </p:spPr>
        <p:txBody>
          <a:bodyPr wrap="none" lIns="0" tIns="0" rIns="0" bIns="0"/>
          <a:lstStyle/>
          <a:p>
            <a:pPr>
              <a:lnSpc>
                <a:spcPct val="90000"/>
              </a:lnSpc>
            </a:pPr>
            <a:r>
              <a:rPr lang="en-US" sz="1900" b="1"/>
              <a:t>Enzymes digest</a:t>
            </a:r>
            <a:br>
              <a:rPr lang="en-US" sz="1900" b="1"/>
            </a:br>
            <a:r>
              <a:rPr lang="en-US" sz="1900" b="1"/>
              <a:t>the extracellular</a:t>
            </a:r>
            <a:br>
              <a:rPr lang="en-US" sz="1900" b="1"/>
            </a:br>
            <a:r>
              <a:rPr lang="en-US" sz="1900" b="1"/>
              <a:t>matrix, resulting in</a:t>
            </a:r>
            <a:br>
              <a:rPr lang="en-US" sz="1900" b="1"/>
            </a:br>
            <a:r>
              <a:rPr lang="en-US" sz="1900" b="1"/>
              <a:t>a suspension of</a:t>
            </a:r>
            <a:br>
              <a:rPr lang="en-US" sz="1900" b="1"/>
            </a:br>
            <a:r>
              <a:rPr lang="en-US" sz="1900" b="1"/>
              <a:t>free fibroblasts.</a:t>
            </a:r>
          </a:p>
        </p:txBody>
      </p:sp>
      <p:sp>
        <p:nvSpPr>
          <p:cNvPr id="84999" name="Text Box 7"/>
          <p:cNvSpPr txBox="1">
            <a:spLocks noChangeArrowheads="1"/>
          </p:cNvSpPr>
          <p:nvPr/>
        </p:nvSpPr>
        <p:spPr bwMode="auto">
          <a:xfrm>
            <a:off x="684213" y="4246563"/>
            <a:ext cx="2665412" cy="484187"/>
          </a:xfrm>
          <a:prstGeom prst="rect">
            <a:avLst/>
          </a:prstGeom>
          <a:noFill/>
          <a:ln w="9525">
            <a:noFill/>
            <a:miter lim="800000"/>
            <a:headEnd/>
            <a:tailEnd/>
          </a:ln>
        </p:spPr>
        <p:txBody>
          <a:bodyPr wrap="none" lIns="0" tIns="0" rIns="0" bIns="0"/>
          <a:lstStyle/>
          <a:p>
            <a:pPr>
              <a:lnSpc>
                <a:spcPct val="90000"/>
              </a:lnSpc>
            </a:pPr>
            <a:r>
              <a:rPr lang="en-US" sz="1900" b="1"/>
              <a:t>Cells are transferred to</a:t>
            </a:r>
            <a:br>
              <a:rPr lang="en-US" sz="1900" b="1"/>
            </a:br>
            <a:r>
              <a:rPr lang="en-US" sz="1900" b="1"/>
              <a:t>culture vessels.</a:t>
            </a:r>
          </a:p>
        </p:txBody>
      </p:sp>
      <p:sp>
        <p:nvSpPr>
          <p:cNvPr id="85000" name="Text Box 8"/>
          <p:cNvSpPr txBox="1">
            <a:spLocks noChangeArrowheads="1"/>
          </p:cNvSpPr>
          <p:nvPr/>
        </p:nvSpPr>
        <p:spPr bwMode="auto">
          <a:xfrm>
            <a:off x="3635375" y="754063"/>
            <a:ext cx="1076325" cy="298450"/>
          </a:xfrm>
          <a:prstGeom prst="rect">
            <a:avLst/>
          </a:prstGeom>
          <a:noFill/>
          <a:ln w="9525">
            <a:noFill/>
            <a:miter lim="800000"/>
            <a:headEnd/>
            <a:tailEnd/>
          </a:ln>
        </p:spPr>
        <p:txBody>
          <a:bodyPr wrap="none" lIns="0" tIns="0" rIns="0" bIns="0"/>
          <a:lstStyle/>
          <a:p>
            <a:pPr>
              <a:lnSpc>
                <a:spcPct val="90000"/>
              </a:lnSpc>
            </a:pPr>
            <a:r>
              <a:rPr lang="en-US" sz="1900" b="1"/>
              <a:t>Scalpels</a:t>
            </a:r>
          </a:p>
        </p:txBody>
      </p:sp>
      <p:sp>
        <p:nvSpPr>
          <p:cNvPr id="85001" name="Text Box 9"/>
          <p:cNvSpPr txBox="1">
            <a:spLocks noChangeArrowheads="1"/>
          </p:cNvSpPr>
          <p:nvPr/>
        </p:nvSpPr>
        <p:spPr bwMode="auto">
          <a:xfrm>
            <a:off x="2974975" y="2011363"/>
            <a:ext cx="574675" cy="522287"/>
          </a:xfrm>
          <a:prstGeom prst="rect">
            <a:avLst/>
          </a:prstGeom>
          <a:noFill/>
          <a:ln w="9525">
            <a:noFill/>
            <a:miter lim="800000"/>
            <a:headEnd/>
            <a:tailEnd/>
          </a:ln>
        </p:spPr>
        <p:txBody>
          <a:bodyPr wrap="none" lIns="0" tIns="0" rIns="0" bIns="0"/>
          <a:lstStyle/>
          <a:p>
            <a:pPr>
              <a:lnSpc>
                <a:spcPct val="90000"/>
              </a:lnSpc>
            </a:pPr>
            <a:r>
              <a:rPr lang="en-US" sz="1900" b="1"/>
              <a:t>Petri</a:t>
            </a:r>
            <a:br>
              <a:rPr lang="en-US" sz="1900" b="1"/>
            </a:br>
            <a:r>
              <a:rPr lang="en-US" sz="1900" b="1"/>
              <a:t>dish</a:t>
            </a:r>
          </a:p>
        </p:txBody>
      </p:sp>
      <p:sp>
        <p:nvSpPr>
          <p:cNvPr id="85002" name="Text Box 10"/>
          <p:cNvSpPr txBox="1">
            <a:spLocks noChangeArrowheads="1"/>
          </p:cNvSpPr>
          <p:nvPr/>
        </p:nvSpPr>
        <p:spPr bwMode="auto">
          <a:xfrm>
            <a:off x="4600575" y="3902075"/>
            <a:ext cx="1752600" cy="774700"/>
          </a:xfrm>
          <a:prstGeom prst="rect">
            <a:avLst/>
          </a:prstGeom>
          <a:noFill/>
          <a:ln w="9525">
            <a:noFill/>
            <a:miter lim="800000"/>
            <a:headEnd/>
            <a:tailEnd/>
          </a:ln>
        </p:spPr>
        <p:txBody>
          <a:bodyPr wrap="none" lIns="0" tIns="0" rIns="0" bIns="0"/>
          <a:lstStyle/>
          <a:p>
            <a:pPr>
              <a:lnSpc>
                <a:spcPct val="90000"/>
              </a:lnSpc>
            </a:pPr>
            <a:r>
              <a:rPr lang="en-US" sz="1900" b="1"/>
              <a:t>PDGF is added</a:t>
            </a:r>
            <a:br>
              <a:rPr lang="en-US" sz="1900" b="1"/>
            </a:br>
            <a:r>
              <a:rPr lang="en-US" sz="1900" b="1"/>
              <a:t>to half the</a:t>
            </a:r>
            <a:br>
              <a:rPr lang="en-US" sz="1900" b="1"/>
            </a:br>
            <a:r>
              <a:rPr lang="en-US" sz="1900" b="1"/>
              <a:t>vessels.</a:t>
            </a:r>
          </a:p>
        </p:txBody>
      </p:sp>
      <p:sp>
        <p:nvSpPr>
          <p:cNvPr id="85003" name="Text Box 11"/>
          <p:cNvSpPr txBox="1">
            <a:spLocks noChangeArrowheads="1"/>
          </p:cNvSpPr>
          <p:nvPr/>
        </p:nvSpPr>
        <p:spPr bwMode="auto">
          <a:xfrm>
            <a:off x="2060575" y="5727700"/>
            <a:ext cx="1673225" cy="273050"/>
          </a:xfrm>
          <a:prstGeom prst="rect">
            <a:avLst/>
          </a:prstGeom>
          <a:noFill/>
          <a:ln w="9525">
            <a:noFill/>
            <a:miter lim="800000"/>
            <a:headEnd/>
            <a:tailEnd/>
          </a:ln>
        </p:spPr>
        <p:txBody>
          <a:bodyPr wrap="none" lIns="0" tIns="0" rIns="0" bIns="0"/>
          <a:lstStyle/>
          <a:p>
            <a:pPr>
              <a:lnSpc>
                <a:spcPct val="90000"/>
              </a:lnSpc>
            </a:pPr>
            <a:r>
              <a:rPr lang="en-US" sz="1900" b="1"/>
              <a:t>Without PDGF</a:t>
            </a:r>
          </a:p>
        </p:txBody>
      </p:sp>
      <p:sp>
        <p:nvSpPr>
          <p:cNvPr id="85004" name="Text Box 12"/>
          <p:cNvSpPr txBox="1">
            <a:spLocks noChangeArrowheads="1"/>
          </p:cNvSpPr>
          <p:nvPr/>
        </p:nvSpPr>
        <p:spPr bwMode="auto">
          <a:xfrm>
            <a:off x="4433888" y="5721350"/>
            <a:ext cx="1328737" cy="273050"/>
          </a:xfrm>
          <a:prstGeom prst="rect">
            <a:avLst/>
          </a:prstGeom>
          <a:noFill/>
          <a:ln w="9525">
            <a:noFill/>
            <a:miter lim="800000"/>
            <a:headEnd/>
            <a:tailEnd/>
          </a:ln>
        </p:spPr>
        <p:txBody>
          <a:bodyPr wrap="none" lIns="0" tIns="0" rIns="0" bIns="0"/>
          <a:lstStyle/>
          <a:p>
            <a:pPr>
              <a:lnSpc>
                <a:spcPct val="90000"/>
              </a:lnSpc>
            </a:pPr>
            <a:r>
              <a:rPr lang="en-US" sz="1900" b="1"/>
              <a:t>With PDGF</a:t>
            </a:r>
          </a:p>
        </p:txBody>
      </p:sp>
      <p:sp>
        <p:nvSpPr>
          <p:cNvPr id="85005" name="Text Box 13"/>
          <p:cNvSpPr txBox="1">
            <a:spLocks noChangeArrowheads="1"/>
          </p:cNvSpPr>
          <p:nvPr/>
        </p:nvSpPr>
        <p:spPr bwMode="auto">
          <a:xfrm>
            <a:off x="8099425" y="3841750"/>
            <a:ext cx="708025" cy="285750"/>
          </a:xfrm>
          <a:prstGeom prst="rect">
            <a:avLst/>
          </a:prstGeom>
          <a:noFill/>
          <a:ln w="9525">
            <a:noFill/>
            <a:miter lim="800000"/>
            <a:headEnd/>
            <a:tailEnd/>
          </a:ln>
        </p:spPr>
        <p:txBody>
          <a:bodyPr wrap="none" lIns="0" tIns="0" rIns="0" bIns="0"/>
          <a:lstStyle/>
          <a:p>
            <a:pPr>
              <a:lnSpc>
                <a:spcPct val="90000"/>
              </a:lnSpc>
            </a:pPr>
            <a:r>
              <a:rPr lang="en-US" sz="1900" b="1"/>
              <a:t>10 </a:t>
            </a:r>
            <a:r>
              <a:rPr lang="en-US" sz="1900" b="1">
                <a:sym typeface="Symbol" pitchFamily="18" charset="2"/>
              </a:rPr>
              <a:t></a:t>
            </a:r>
            <a:r>
              <a:rPr lang="en-US" sz="1900" b="1"/>
              <a:t>m</a:t>
            </a:r>
          </a:p>
        </p:txBody>
      </p:sp>
      <p:sp>
        <p:nvSpPr>
          <p:cNvPr id="85006" name="Line 14"/>
          <p:cNvSpPr>
            <a:spLocks noChangeShapeType="1"/>
          </p:cNvSpPr>
          <p:nvPr/>
        </p:nvSpPr>
        <p:spPr bwMode="auto">
          <a:xfrm flipH="1">
            <a:off x="3849688" y="1031875"/>
            <a:ext cx="250825" cy="344488"/>
          </a:xfrm>
          <a:prstGeom prst="line">
            <a:avLst/>
          </a:prstGeom>
          <a:noFill/>
          <a:ln w="12700">
            <a:solidFill>
              <a:schemeClr val="tx1"/>
            </a:solidFill>
            <a:round/>
            <a:headEnd/>
            <a:tailEnd/>
          </a:ln>
        </p:spPr>
        <p:txBody>
          <a:bodyPr wrap="none" anchor="ctr"/>
          <a:lstStyle/>
          <a:p>
            <a:endParaRPr lang="en-US"/>
          </a:p>
        </p:txBody>
      </p:sp>
      <p:sp>
        <p:nvSpPr>
          <p:cNvPr id="85007" name="Line 15"/>
          <p:cNvSpPr>
            <a:spLocks noChangeShapeType="1"/>
          </p:cNvSpPr>
          <p:nvPr/>
        </p:nvSpPr>
        <p:spPr bwMode="auto">
          <a:xfrm>
            <a:off x="4100513" y="1031875"/>
            <a:ext cx="238125" cy="317500"/>
          </a:xfrm>
          <a:prstGeom prst="line">
            <a:avLst/>
          </a:prstGeom>
          <a:noFill/>
          <a:ln w="12700">
            <a:solidFill>
              <a:schemeClr val="tx1"/>
            </a:solidFill>
            <a:round/>
            <a:headEnd/>
            <a:tailEnd/>
          </a:ln>
        </p:spPr>
        <p:txBody>
          <a:bodyPr wrap="none" anchor="ctr"/>
          <a:lstStyle/>
          <a:p>
            <a:endParaRPr lang="en-US"/>
          </a:p>
        </p:txBody>
      </p:sp>
      <p:sp>
        <p:nvSpPr>
          <p:cNvPr id="85008" name="Line 16"/>
          <p:cNvSpPr>
            <a:spLocks noChangeShapeType="1"/>
          </p:cNvSpPr>
          <p:nvPr/>
        </p:nvSpPr>
        <p:spPr bwMode="auto">
          <a:xfrm flipV="1">
            <a:off x="3519488" y="2063750"/>
            <a:ext cx="196850" cy="39688"/>
          </a:xfrm>
          <a:prstGeom prst="line">
            <a:avLst/>
          </a:prstGeom>
          <a:noFill/>
          <a:ln w="12700">
            <a:solidFill>
              <a:schemeClr val="tx1"/>
            </a:solidFill>
            <a:round/>
            <a:headEnd/>
            <a:tailEnd/>
          </a:ln>
        </p:spPr>
        <p:txBody>
          <a:bodyPr wrap="none" anchor="ctr"/>
          <a:lstStyle/>
          <a:p>
            <a:endParaRPr lang="en-US"/>
          </a:p>
        </p:txBody>
      </p:sp>
      <p:sp>
        <p:nvSpPr>
          <p:cNvPr id="85009" name="Line 17"/>
          <p:cNvSpPr>
            <a:spLocks noChangeShapeType="1"/>
          </p:cNvSpPr>
          <p:nvPr/>
        </p:nvSpPr>
        <p:spPr bwMode="auto">
          <a:xfrm>
            <a:off x="8280400" y="4087813"/>
            <a:ext cx="0" cy="106362"/>
          </a:xfrm>
          <a:prstGeom prst="line">
            <a:avLst/>
          </a:prstGeom>
          <a:noFill/>
          <a:ln w="12700">
            <a:solidFill>
              <a:schemeClr val="tx1"/>
            </a:solidFill>
            <a:round/>
            <a:headEnd/>
            <a:tailEnd/>
          </a:ln>
        </p:spPr>
        <p:txBody>
          <a:bodyPr wrap="none" anchor="ctr"/>
          <a:lstStyle/>
          <a:p>
            <a:endParaRPr lang="en-US"/>
          </a:p>
        </p:txBody>
      </p:sp>
      <p:sp>
        <p:nvSpPr>
          <p:cNvPr id="85010" name="Line 18"/>
          <p:cNvSpPr>
            <a:spLocks noChangeShapeType="1"/>
          </p:cNvSpPr>
          <p:nvPr/>
        </p:nvSpPr>
        <p:spPr bwMode="auto">
          <a:xfrm>
            <a:off x="8677275" y="4087813"/>
            <a:ext cx="0" cy="106362"/>
          </a:xfrm>
          <a:prstGeom prst="line">
            <a:avLst/>
          </a:prstGeom>
          <a:noFill/>
          <a:ln w="12700">
            <a:solidFill>
              <a:schemeClr val="tx1"/>
            </a:solidFill>
            <a:round/>
            <a:headEnd/>
            <a:tailEnd/>
          </a:ln>
        </p:spPr>
        <p:txBody>
          <a:bodyPr wrap="none" anchor="ctr"/>
          <a:lstStyle/>
          <a:p>
            <a:endParaRPr lang="en-US"/>
          </a:p>
        </p:txBody>
      </p:sp>
      <p:sp>
        <p:nvSpPr>
          <p:cNvPr id="85011" name="Line 19"/>
          <p:cNvSpPr>
            <a:spLocks noChangeShapeType="1"/>
          </p:cNvSpPr>
          <p:nvPr/>
        </p:nvSpPr>
        <p:spPr bwMode="auto">
          <a:xfrm>
            <a:off x="8280400" y="4140200"/>
            <a:ext cx="396875" cy="0"/>
          </a:xfrm>
          <a:prstGeom prst="line">
            <a:avLst/>
          </a:prstGeom>
          <a:noFill/>
          <a:ln w="12700">
            <a:solidFill>
              <a:schemeClr val="tx1"/>
            </a:solidFill>
            <a:round/>
            <a:headEnd/>
            <a:tailEnd/>
          </a:ln>
        </p:spPr>
        <p:txBody>
          <a:bodyPr wrap="none" anchor="ctr"/>
          <a:lstStyle/>
          <a:p>
            <a:endParaRPr lang="en-US"/>
          </a:p>
        </p:txBody>
      </p:sp>
      <p:sp>
        <p:nvSpPr>
          <p:cNvPr id="85012" name="Oval 20"/>
          <p:cNvSpPr>
            <a:spLocks noChangeArrowheads="1"/>
          </p:cNvSpPr>
          <p:nvPr/>
        </p:nvSpPr>
        <p:spPr bwMode="auto">
          <a:xfrm>
            <a:off x="304800" y="739775"/>
            <a:ext cx="279400" cy="279400"/>
          </a:xfrm>
          <a:prstGeom prst="ellipse">
            <a:avLst/>
          </a:prstGeom>
          <a:solidFill>
            <a:srgbClr val="0072CA"/>
          </a:solidFill>
          <a:ln w="12700">
            <a:noFill/>
            <a:round/>
            <a:headEnd/>
            <a:tailEnd/>
          </a:ln>
        </p:spPr>
        <p:txBody>
          <a:bodyPr wrap="none" anchor="ctr"/>
          <a:lstStyle/>
          <a:p>
            <a:endParaRPr lang="en-US"/>
          </a:p>
        </p:txBody>
      </p:sp>
      <p:sp>
        <p:nvSpPr>
          <p:cNvPr id="85013" name="Text Box 21"/>
          <p:cNvSpPr txBox="1">
            <a:spLocks noChangeArrowheads="1"/>
          </p:cNvSpPr>
          <p:nvPr/>
        </p:nvSpPr>
        <p:spPr bwMode="auto">
          <a:xfrm>
            <a:off x="374650" y="760413"/>
            <a:ext cx="230188" cy="269875"/>
          </a:xfrm>
          <a:prstGeom prst="rect">
            <a:avLst/>
          </a:prstGeom>
          <a:noFill/>
          <a:ln w="9525">
            <a:noFill/>
            <a:miter lim="800000"/>
            <a:headEnd/>
            <a:tailEnd/>
          </a:ln>
        </p:spPr>
        <p:txBody>
          <a:bodyPr wrap="none" lIns="0" tIns="0" rIns="0" bIns="0"/>
          <a:lstStyle/>
          <a:p>
            <a:pPr>
              <a:lnSpc>
                <a:spcPct val="90000"/>
              </a:lnSpc>
            </a:pPr>
            <a:r>
              <a:rPr lang="en-US" sz="1900" b="1">
                <a:solidFill>
                  <a:schemeClr val="bg1"/>
                </a:solidFill>
              </a:rPr>
              <a:t>1</a:t>
            </a:r>
          </a:p>
        </p:txBody>
      </p:sp>
      <p:sp>
        <p:nvSpPr>
          <p:cNvPr id="85014" name="Oval 22"/>
          <p:cNvSpPr>
            <a:spLocks noChangeArrowheads="1"/>
          </p:cNvSpPr>
          <p:nvPr/>
        </p:nvSpPr>
        <p:spPr bwMode="auto">
          <a:xfrm>
            <a:off x="298450" y="2506663"/>
            <a:ext cx="279400" cy="279400"/>
          </a:xfrm>
          <a:prstGeom prst="ellipse">
            <a:avLst/>
          </a:prstGeom>
          <a:solidFill>
            <a:srgbClr val="0072CA"/>
          </a:solidFill>
          <a:ln w="12700">
            <a:noFill/>
            <a:round/>
            <a:headEnd/>
            <a:tailEnd/>
          </a:ln>
        </p:spPr>
        <p:txBody>
          <a:bodyPr wrap="none" anchor="ctr"/>
          <a:lstStyle/>
          <a:p>
            <a:endParaRPr lang="en-US"/>
          </a:p>
        </p:txBody>
      </p:sp>
      <p:sp>
        <p:nvSpPr>
          <p:cNvPr id="85015" name="Text Box 23"/>
          <p:cNvSpPr txBox="1">
            <a:spLocks noChangeArrowheads="1"/>
          </p:cNvSpPr>
          <p:nvPr/>
        </p:nvSpPr>
        <p:spPr bwMode="auto">
          <a:xfrm>
            <a:off x="368300" y="2527300"/>
            <a:ext cx="230188" cy="269875"/>
          </a:xfrm>
          <a:prstGeom prst="rect">
            <a:avLst/>
          </a:prstGeom>
          <a:noFill/>
          <a:ln w="9525">
            <a:noFill/>
            <a:miter lim="800000"/>
            <a:headEnd/>
            <a:tailEnd/>
          </a:ln>
        </p:spPr>
        <p:txBody>
          <a:bodyPr wrap="none" lIns="0" tIns="0" rIns="0" bIns="0"/>
          <a:lstStyle/>
          <a:p>
            <a:pPr>
              <a:lnSpc>
                <a:spcPct val="90000"/>
              </a:lnSpc>
            </a:pPr>
            <a:r>
              <a:rPr lang="en-US" sz="1900" b="1">
                <a:solidFill>
                  <a:schemeClr val="bg1"/>
                </a:solidFill>
              </a:rPr>
              <a:t>2</a:t>
            </a:r>
          </a:p>
        </p:txBody>
      </p:sp>
      <p:sp>
        <p:nvSpPr>
          <p:cNvPr id="85016" name="Oval 24"/>
          <p:cNvSpPr>
            <a:spLocks noChangeArrowheads="1"/>
          </p:cNvSpPr>
          <p:nvPr/>
        </p:nvSpPr>
        <p:spPr bwMode="auto">
          <a:xfrm>
            <a:off x="298450" y="4198938"/>
            <a:ext cx="279400" cy="279400"/>
          </a:xfrm>
          <a:prstGeom prst="ellipse">
            <a:avLst/>
          </a:prstGeom>
          <a:solidFill>
            <a:srgbClr val="0072CA"/>
          </a:solidFill>
          <a:ln w="12700">
            <a:noFill/>
            <a:round/>
            <a:headEnd/>
            <a:tailEnd/>
          </a:ln>
        </p:spPr>
        <p:txBody>
          <a:bodyPr wrap="none" anchor="ctr"/>
          <a:lstStyle/>
          <a:p>
            <a:endParaRPr lang="en-US"/>
          </a:p>
        </p:txBody>
      </p:sp>
      <p:sp>
        <p:nvSpPr>
          <p:cNvPr id="85017" name="Text Box 25"/>
          <p:cNvSpPr txBox="1">
            <a:spLocks noChangeArrowheads="1"/>
          </p:cNvSpPr>
          <p:nvPr/>
        </p:nvSpPr>
        <p:spPr bwMode="auto">
          <a:xfrm>
            <a:off x="368300" y="4219575"/>
            <a:ext cx="230188" cy="269875"/>
          </a:xfrm>
          <a:prstGeom prst="rect">
            <a:avLst/>
          </a:prstGeom>
          <a:noFill/>
          <a:ln w="9525">
            <a:noFill/>
            <a:miter lim="800000"/>
            <a:headEnd/>
            <a:tailEnd/>
          </a:ln>
        </p:spPr>
        <p:txBody>
          <a:bodyPr wrap="none" lIns="0" tIns="0" rIns="0" bIns="0"/>
          <a:lstStyle/>
          <a:p>
            <a:pPr>
              <a:lnSpc>
                <a:spcPct val="90000"/>
              </a:lnSpc>
            </a:pPr>
            <a:r>
              <a:rPr lang="en-US" sz="1900" b="1">
                <a:solidFill>
                  <a:schemeClr val="bg1"/>
                </a:solidFill>
              </a:rPr>
              <a:t>3</a:t>
            </a:r>
          </a:p>
        </p:txBody>
      </p:sp>
      <p:sp>
        <p:nvSpPr>
          <p:cNvPr id="85018" name="Oval 26"/>
          <p:cNvSpPr>
            <a:spLocks noChangeArrowheads="1"/>
          </p:cNvSpPr>
          <p:nvPr/>
        </p:nvSpPr>
        <p:spPr bwMode="auto">
          <a:xfrm>
            <a:off x="4227513" y="3854450"/>
            <a:ext cx="279400" cy="279400"/>
          </a:xfrm>
          <a:prstGeom prst="ellipse">
            <a:avLst/>
          </a:prstGeom>
          <a:solidFill>
            <a:srgbClr val="0072CA"/>
          </a:solidFill>
          <a:ln w="12700">
            <a:noFill/>
            <a:round/>
            <a:headEnd/>
            <a:tailEnd/>
          </a:ln>
        </p:spPr>
        <p:txBody>
          <a:bodyPr wrap="none" anchor="ctr"/>
          <a:lstStyle/>
          <a:p>
            <a:endParaRPr lang="en-US"/>
          </a:p>
        </p:txBody>
      </p:sp>
      <p:sp>
        <p:nvSpPr>
          <p:cNvPr id="85019" name="Text Box 27"/>
          <p:cNvSpPr txBox="1">
            <a:spLocks noChangeArrowheads="1"/>
          </p:cNvSpPr>
          <p:nvPr/>
        </p:nvSpPr>
        <p:spPr bwMode="auto">
          <a:xfrm>
            <a:off x="4297363" y="3875088"/>
            <a:ext cx="230187" cy="269875"/>
          </a:xfrm>
          <a:prstGeom prst="rect">
            <a:avLst/>
          </a:prstGeom>
          <a:noFill/>
          <a:ln w="9525">
            <a:noFill/>
            <a:miter lim="800000"/>
            <a:headEnd/>
            <a:tailEnd/>
          </a:ln>
        </p:spPr>
        <p:txBody>
          <a:bodyPr wrap="none" lIns="0" tIns="0" rIns="0" bIns="0"/>
          <a:lstStyle/>
          <a:p>
            <a:pPr>
              <a:lnSpc>
                <a:spcPct val="90000"/>
              </a:lnSpc>
            </a:pPr>
            <a:r>
              <a:rPr lang="en-US" sz="1900" b="1">
                <a:solidFill>
                  <a:schemeClr val="bg1"/>
                </a:solidFill>
              </a:rPr>
              <a:t>4</a:t>
            </a:r>
          </a:p>
        </p:txBody>
      </p:sp>
      <p:sp>
        <p:nvSpPr>
          <p:cNvPr id="28" name="TextBox 27"/>
          <p:cNvSpPr txBox="1"/>
          <p:nvPr/>
        </p:nvSpPr>
        <p:spPr>
          <a:xfrm>
            <a:off x="5257800" y="914400"/>
            <a:ext cx="2971800" cy="2308324"/>
          </a:xfrm>
          <a:prstGeom prst="rect">
            <a:avLst/>
          </a:prstGeom>
          <a:noFill/>
        </p:spPr>
        <p:txBody>
          <a:bodyPr wrap="square" rtlCol="0">
            <a:spAutoFit/>
          </a:bodyPr>
          <a:lstStyle/>
          <a:p>
            <a:r>
              <a:rPr lang="en-US" dirty="0" smtClean="0"/>
              <a:t>PDGF is a </a:t>
            </a:r>
            <a:r>
              <a:rPr lang="en-US" dirty="0" err="1" smtClean="0"/>
              <a:t>ligand</a:t>
            </a:r>
            <a:r>
              <a:rPr lang="en-US" dirty="0" smtClean="0"/>
              <a:t> for RTKs and results in division …wounds secrete this to stimulate division/healing (41)</a:t>
            </a:r>
            <a:endParaRPr lang="en-US" dirty="0"/>
          </a:p>
        </p:txBody>
      </p:sp>
    </p:spTree>
    <p:extLst>
      <p:ext uri="{BB962C8B-B14F-4D97-AF65-F5344CB8AC3E}">
        <p14:creationId xmlns:p14="http://schemas.microsoft.com/office/powerpoint/2010/main" val="926698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External Signals that Control Cell Division</a:t>
            </a:r>
            <a:endParaRPr lang="en-US" dirty="0"/>
          </a:p>
        </p:txBody>
      </p:sp>
      <p:sp>
        <p:nvSpPr>
          <p:cNvPr id="3" name="Content Placeholder 2"/>
          <p:cNvSpPr>
            <a:spLocks noGrp="1"/>
          </p:cNvSpPr>
          <p:nvPr>
            <p:ph idx="1"/>
          </p:nvPr>
        </p:nvSpPr>
        <p:spPr/>
        <p:txBody>
          <a:bodyPr>
            <a:normAutofit fontScale="92500"/>
          </a:bodyPr>
          <a:lstStyle/>
          <a:p>
            <a:r>
              <a:rPr lang="en-US" dirty="0"/>
              <a:t>A clear example of external signals is </a:t>
            </a:r>
            <a:r>
              <a:rPr lang="en-US" b="1" dirty="0"/>
              <a:t>density-dependent inhibition</a:t>
            </a:r>
            <a:r>
              <a:rPr lang="en-US" dirty="0"/>
              <a:t>, in which crowded cells stop dividing</a:t>
            </a:r>
          </a:p>
          <a:p>
            <a:r>
              <a:rPr lang="en-US" dirty="0"/>
              <a:t>Most animal cells also exhibit </a:t>
            </a:r>
            <a:r>
              <a:rPr lang="en-US" b="1" dirty="0"/>
              <a:t>anchorage dependence</a:t>
            </a:r>
            <a:r>
              <a:rPr lang="en-US" dirty="0"/>
              <a:t>, in which they must be attached to a substratum in order to divide</a:t>
            </a:r>
          </a:p>
          <a:p>
            <a:r>
              <a:rPr lang="en-US" dirty="0"/>
              <a:t>Cancer cells exhibit neither density-dependent inhibition nor anchorage dependence</a:t>
            </a:r>
          </a:p>
        </p:txBody>
      </p:sp>
    </p:spTree>
    <p:extLst>
      <p:ext uri="{BB962C8B-B14F-4D97-AF65-F5344CB8AC3E}">
        <p14:creationId xmlns:p14="http://schemas.microsoft.com/office/powerpoint/2010/main" val="4231847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12-16-CellDivInhibition-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1673"/>
            <a:ext cx="8229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315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Loss of Cell Cycle Controls in Cancer</a:t>
            </a:r>
            <a:endParaRPr lang="en-US" dirty="0"/>
          </a:p>
        </p:txBody>
      </p:sp>
      <p:sp>
        <p:nvSpPr>
          <p:cNvPr id="3" name="Content Placeholder 2"/>
          <p:cNvSpPr>
            <a:spLocks noGrp="1"/>
          </p:cNvSpPr>
          <p:nvPr>
            <p:ph idx="1"/>
          </p:nvPr>
        </p:nvSpPr>
        <p:spPr/>
        <p:txBody>
          <a:bodyPr>
            <a:normAutofit lnSpcReduction="10000"/>
          </a:bodyPr>
          <a:lstStyle/>
          <a:p>
            <a:r>
              <a:rPr lang="en-US" dirty="0"/>
              <a:t>Cancer cells do not respond normally to the body’s control mechanisms</a:t>
            </a:r>
          </a:p>
          <a:p>
            <a:r>
              <a:rPr lang="en-US" dirty="0"/>
              <a:t>Cancer cells may not need growth factors to grow and divide</a:t>
            </a:r>
          </a:p>
          <a:p>
            <a:pPr marL="977900" lvl="1" indent="-304800">
              <a:spcBef>
                <a:spcPct val="18000"/>
              </a:spcBef>
            </a:pPr>
            <a:r>
              <a:rPr lang="en-US" dirty="0"/>
              <a:t>They may make their own growth factor</a:t>
            </a:r>
          </a:p>
          <a:p>
            <a:pPr marL="977900" lvl="1" indent="-304800">
              <a:spcBef>
                <a:spcPct val="18000"/>
              </a:spcBef>
            </a:pPr>
            <a:r>
              <a:rPr lang="en-US" dirty="0"/>
              <a:t>They may convey a growth factor’s signal without the presence of the growth factor</a:t>
            </a:r>
          </a:p>
          <a:p>
            <a:pPr marL="977900" lvl="1" indent="-304800">
              <a:spcBef>
                <a:spcPct val="18000"/>
              </a:spcBef>
            </a:pPr>
            <a:r>
              <a:rPr lang="en-US" dirty="0"/>
              <a:t>They may have an abnormal cell cycle control system</a:t>
            </a:r>
          </a:p>
          <a:p>
            <a:endParaRPr lang="en-US" dirty="0"/>
          </a:p>
        </p:txBody>
      </p:sp>
    </p:spTree>
    <p:extLst>
      <p:ext uri="{BB962C8B-B14F-4D97-AF65-F5344CB8AC3E}">
        <p14:creationId xmlns:p14="http://schemas.microsoft.com/office/powerpoint/2010/main" val="2911009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Loss of Cell Cycle Controls in Cancer</a:t>
            </a:r>
          </a:p>
        </p:txBody>
      </p:sp>
      <p:sp>
        <p:nvSpPr>
          <p:cNvPr id="3" name="Content Placeholder 2"/>
          <p:cNvSpPr>
            <a:spLocks noGrp="1"/>
          </p:cNvSpPr>
          <p:nvPr>
            <p:ph idx="1"/>
          </p:nvPr>
        </p:nvSpPr>
        <p:spPr/>
        <p:txBody>
          <a:bodyPr>
            <a:normAutofit fontScale="92500" lnSpcReduction="20000"/>
          </a:bodyPr>
          <a:lstStyle/>
          <a:p>
            <a:pPr>
              <a:spcBef>
                <a:spcPct val="30000"/>
              </a:spcBef>
            </a:pPr>
            <a:r>
              <a:rPr lang="en-US" dirty="0"/>
              <a:t>A normal cell is converted to a cancerous cell by a process called </a:t>
            </a:r>
            <a:r>
              <a:rPr lang="en-US" b="1" dirty="0"/>
              <a:t>transformation</a:t>
            </a:r>
          </a:p>
          <a:p>
            <a:pPr>
              <a:spcBef>
                <a:spcPct val="30000"/>
              </a:spcBef>
            </a:pPr>
            <a:r>
              <a:rPr lang="en-US" dirty="0"/>
              <a:t>Cancer cells that are not eliminated by the immune system, form tumors, masses of abnormal cells within otherwise normal tissue</a:t>
            </a:r>
          </a:p>
          <a:p>
            <a:pPr>
              <a:spcBef>
                <a:spcPct val="30000"/>
              </a:spcBef>
            </a:pPr>
            <a:r>
              <a:rPr lang="en-US" dirty="0"/>
              <a:t>If abnormal cells remain at the original site, the lump is called a </a:t>
            </a:r>
            <a:r>
              <a:rPr lang="en-US" b="1" dirty="0"/>
              <a:t>benign tumor</a:t>
            </a:r>
          </a:p>
          <a:p>
            <a:pPr>
              <a:spcBef>
                <a:spcPct val="30000"/>
              </a:spcBef>
            </a:pPr>
            <a:r>
              <a:rPr lang="en-US" b="1" dirty="0"/>
              <a:t>Malignant tumors </a:t>
            </a:r>
            <a:r>
              <a:rPr lang="en-US" dirty="0"/>
              <a:t>invade surrounding tissues and can </a:t>
            </a:r>
            <a:r>
              <a:rPr lang="en-US" b="1" dirty="0"/>
              <a:t>metastasize</a:t>
            </a:r>
            <a:r>
              <a:rPr lang="en-US" dirty="0"/>
              <a:t>, exporting cancer cells to other parts of the body, where they may form additional tumors</a:t>
            </a:r>
          </a:p>
        </p:txBody>
      </p:sp>
    </p:spTree>
    <p:extLst>
      <p:ext uri="{BB962C8B-B14F-4D97-AF65-F5344CB8AC3E}">
        <p14:creationId xmlns:p14="http://schemas.microsoft.com/office/powerpoint/2010/main" val="1507739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 drawing of a tumor before and after angiogene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0"/>
            <a:ext cx="3440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3717925" y="1617663"/>
            <a:ext cx="516255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ea typeface="MS Pゴシック" pitchFamily="-92" charset="-128"/>
              </a:defRPr>
            </a:lvl1pPr>
            <a:lvl2pPr marL="742950" indent="-285750" eaLnBrk="0" hangingPunct="0">
              <a:defRPr sz="1600">
                <a:solidFill>
                  <a:schemeClr val="tx1"/>
                </a:solidFill>
                <a:latin typeface="Arial" charset="0"/>
                <a:ea typeface="MS Pゴシック" pitchFamily="-92" charset="-128"/>
              </a:defRPr>
            </a:lvl2pPr>
            <a:lvl3pPr marL="1143000" indent="-228600" eaLnBrk="0" hangingPunct="0">
              <a:defRPr sz="1600">
                <a:solidFill>
                  <a:schemeClr val="tx1"/>
                </a:solidFill>
                <a:latin typeface="Arial" charset="0"/>
                <a:ea typeface="MS Pゴシック" pitchFamily="-92" charset="-128"/>
              </a:defRPr>
            </a:lvl3pPr>
            <a:lvl4pPr marL="1600200" indent="-228600" eaLnBrk="0" hangingPunct="0">
              <a:defRPr sz="1600">
                <a:solidFill>
                  <a:schemeClr val="tx1"/>
                </a:solidFill>
                <a:latin typeface="Arial" charset="0"/>
                <a:ea typeface="MS Pゴシック" pitchFamily="-92" charset="-128"/>
              </a:defRPr>
            </a:lvl4pPr>
            <a:lvl5pPr marL="2057400" indent="-228600" eaLnBrk="0" hangingPunct="0">
              <a:defRPr sz="1600">
                <a:solidFill>
                  <a:schemeClr val="tx1"/>
                </a:solidFill>
                <a:latin typeface="Arial" charset="0"/>
                <a:ea typeface="MS Pゴシック" pitchFamily="-92" charset="-128"/>
              </a:defRPr>
            </a:lvl5pPr>
            <a:lvl6pPr marL="2514600" indent="-228600" eaLnBrk="0" fontAlgn="base" hangingPunct="0">
              <a:spcBef>
                <a:spcPct val="0"/>
              </a:spcBef>
              <a:spcAft>
                <a:spcPct val="0"/>
              </a:spcAft>
              <a:defRPr sz="1600">
                <a:solidFill>
                  <a:schemeClr val="tx1"/>
                </a:solidFill>
                <a:latin typeface="Arial" charset="0"/>
                <a:ea typeface="MS Pゴシック" pitchFamily="-92" charset="-128"/>
              </a:defRPr>
            </a:lvl6pPr>
            <a:lvl7pPr marL="2971800" indent="-228600" eaLnBrk="0" fontAlgn="base" hangingPunct="0">
              <a:spcBef>
                <a:spcPct val="0"/>
              </a:spcBef>
              <a:spcAft>
                <a:spcPct val="0"/>
              </a:spcAft>
              <a:defRPr sz="1600">
                <a:solidFill>
                  <a:schemeClr val="tx1"/>
                </a:solidFill>
                <a:latin typeface="Arial" charset="0"/>
                <a:ea typeface="MS Pゴシック" pitchFamily="-92" charset="-128"/>
              </a:defRPr>
            </a:lvl7pPr>
            <a:lvl8pPr marL="3429000" indent="-228600" eaLnBrk="0" fontAlgn="base" hangingPunct="0">
              <a:spcBef>
                <a:spcPct val="0"/>
              </a:spcBef>
              <a:spcAft>
                <a:spcPct val="0"/>
              </a:spcAft>
              <a:defRPr sz="1600">
                <a:solidFill>
                  <a:schemeClr val="tx1"/>
                </a:solidFill>
                <a:latin typeface="Arial" charset="0"/>
                <a:ea typeface="MS Pゴシック" pitchFamily="-92" charset="-128"/>
              </a:defRPr>
            </a:lvl8pPr>
            <a:lvl9pPr marL="3886200" indent="-228600" eaLnBrk="0" fontAlgn="base" hangingPunct="0">
              <a:spcBef>
                <a:spcPct val="0"/>
              </a:spcBef>
              <a:spcAft>
                <a:spcPct val="0"/>
              </a:spcAft>
              <a:defRPr sz="1600">
                <a:solidFill>
                  <a:schemeClr val="tx1"/>
                </a:solidFill>
                <a:latin typeface="Arial" charset="0"/>
                <a:ea typeface="MS Pゴシック" pitchFamily="-92" charset="-128"/>
              </a:defRPr>
            </a:lvl9pPr>
          </a:lstStyle>
          <a:p>
            <a:pPr eaLnBrk="1" hangingPunct="1">
              <a:buFontTx/>
              <a:buChar char="•"/>
            </a:pPr>
            <a:r>
              <a:rPr lang="en-US" sz="2400" dirty="0"/>
              <a:t>New blood </a:t>
            </a:r>
            <a:r>
              <a:rPr lang="en-US" sz="2400" dirty="0" smtClean="0"/>
              <a:t>vessel growth</a:t>
            </a:r>
            <a:endParaRPr lang="en-US" sz="2400" dirty="0"/>
          </a:p>
          <a:p>
            <a:pPr eaLnBrk="1" hangingPunct="1">
              <a:buFontTx/>
              <a:buChar char="•"/>
            </a:pPr>
            <a:r>
              <a:rPr lang="en-US" sz="2400" dirty="0"/>
              <a:t>Diffusion limit is a few millimeters</a:t>
            </a:r>
          </a:p>
          <a:p>
            <a:pPr eaLnBrk="1" hangingPunct="1">
              <a:buFontTx/>
              <a:buChar char="•"/>
            </a:pPr>
            <a:r>
              <a:rPr lang="en-US" sz="2400" dirty="0"/>
              <a:t>Growth of new vessels is required for tumor growth once tumor is the size of a pea</a:t>
            </a:r>
          </a:p>
          <a:p>
            <a:pPr eaLnBrk="1" hangingPunct="1">
              <a:buFontTx/>
              <a:buChar char="•"/>
            </a:pPr>
            <a:endParaRPr lang="en-US" sz="2400" dirty="0"/>
          </a:p>
          <a:p>
            <a:pPr eaLnBrk="1" hangingPunct="1">
              <a:buFontTx/>
              <a:buChar char="•"/>
            </a:pPr>
            <a:endParaRPr lang="en-US" sz="2400" dirty="0"/>
          </a:p>
          <a:p>
            <a:pPr eaLnBrk="1" hangingPunct="1">
              <a:buFontTx/>
              <a:buChar char="•"/>
            </a:pPr>
            <a:r>
              <a:rPr lang="en-US" sz="2400" dirty="0"/>
              <a:t>Tumor cells induce angiogenesis by giving off signals used in normal development and wound healing.</a:t>
            </a:r>
          </a:p>
          <a:p>
            <a:pPr eaLnBrk="1" hangingPunct="1">
              <a:buFontTx/>
              <a:buChar char="•"/>
            </a:pPr>
            <a:endParaRPr lang="en-US" sz="2400" dirty="0"/>
          </a:p>
        </p:txBody>
      </p:sp>
      <p:sp>
        <p:nvSpPr>
          <p:cNvPr id="276484" name="Rectangle 4"/>
          <p:cNvSpPr>
            <a:spLocks noGrp="1" noChangeArrowheads="1"/>
          </p:cNvSpPr>
          <p:nvPr>
            <p:ph type="title"/>
          </p:nvPr>
        </p:nvSpPr>
        <p:spPr>
          <a:xfrm>
            <a:off x="3911600" y="304800"/>
            <a:ext cx="4775200" cy="1143000"/>
          </a:xfrm>
        </p:spPr>
        <p:txBody>
          <a:bodyPr/>
          <a:lstStyle/>
          <a:p>
            <a:pPr eaLnBrk="1" hangingPunct="1">
              <a:defRPr/>
            </a:pPr>
            <a:r>
              <a:rPr lang="en-US" smtClean="0"/>
              <a:t>Angiogenesis</a:t>
            </a:r>
          </a:p>
        </p:txBody>
      </p:sp>
    </p:spTree>
    <p:extLst>
      <p:ext uri="{BB962C8B-B14F-4D97-AF65-F5344CB8AC3E}">
        <p14:creationId xmlns:p14="http://schemas.microsoft.com/office/powerpoint/2010/main" val="1274048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155575"/>
            <a:ext cx="8229600" cy="1252538"/>
          </a:xfrm>
        </p:spPr>
        <p:txBody>
          <a:bodyPr/>
          <a:lstStyle/>
          <a:p>
            <a:pPr fontAlgn="auto">
              <a:spcAft>
                <a:spcPts val="0"/>
              </a:spcAft>
              <a:defRPr/>
            </a:pPr>
            <a:r>
              <a:rPr lang="en-US" sz="2400" dirty="0" smtClean="0">
                <a:solidFill>
                  <a:schemeClr val="accent1">
                    <a:satMod val="150000"/>
                  </a:schemeClr>
                </a:solidFill>
                <a:hlinkClick r:id="rId2"/>
              </a:rPr>
              <a:t>Cancer Angiogenesis</a:t>
            </a:r>
            <a:endParaRPr lang="en-US" sz="2400" dirty="0">
              <a:solidFill>
                <a:schemeClr val="accent1">
                  <a:satMod val="150000"/>
                </a:schemeClr>
              </a:solidFill>
            </a:endParaRPr>
          </a:p>
        </p:txBody>
      </p:sp>
      <p:sp>
        <p:nvSpPr>
          <p:cNvPr id="51203" name="Rectangle 3"/>
          <p:cNvSpPr>
            <a:spLocks noGrp="1" noChangeArrowheads="1"/>
          </p:cNvSpPr>
          <p:nvPr>
            <p:ph idx="1"/>
          </p:nvPr>
        </p:nvSpPr>
        <p:spPr/>
        <p:txBody>
          <a:bodyPr/>
          <a:lstStyle/>
          <a:p>
            <a:endParaRPr lang="en-US" smtClean="0"/>
          </a:p>
        </p:txBody>
      </p:sp>
      <p:pic>
        <p:nvPicPr>
          <p:cNvPr id="51204" name="Picture 4" descr="12-17-MalignantTumo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91" y="1371600"/>
            <a:ext cx="8077200"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782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372" y="762000"/>
            <a:ext cx="7024744" cy="1143000"/>
          </a:xfrm>
        </p:spPr>
        <p:txBody>
          <a:bodyPr/>
          <a:lstStyle/>
          <a:p>
            <a:r>
              <a:rPr lang="en-US" dirty="0" smtClean="0"/>
              <a:t>Tumor Progression</a:t>
            </a:r>
            <a:endParaRPr lang="en-US" dirty="0"/>
          </a:p>
        </p:txBody>
      </p:sp>
      <p:sp>
        <p:nvSpPr>
          <p:cNvPr id="3" name="Content Placeholder 2"/>
          <p:cNvSpPr>
            <a:spLocks noGrp="1"/>
          </p:cNvSpPr>
          <p:nvPr>
            <p:ph idx="1"/>
          </p:nvPr>
        </p:nvSpPr>
        <p:spPr/>
        <p:txBody>
          <a:bodyPr/>
          <a:lstStyle/>
          <a:p>
            <a:endParaRPr lang="en-US"/>
          </a:p>
        </p:txBody>
      </p:sp>
      <p:pic>
        <p:nvPicPr>
          <p:cNvPr id="4" name="Picture 2" descr="Canvas-TUMOR PROGRESSION 1"/>
          <p:cNvPicPr>
            <a:picLocks noChangeAspect="1" noChangeArrowheads="1"/>
          </p:cNvPicPr>
          <p:nvPr/>
        </p:nvPicPr>
        <p:blipFill rotWithShape="1">
          <a:blip r:embed="rId2">
            <a:extLst>
              <a:ext uri="{28A0092B-C50C-407E-A947-70E740481C1C}">
                <a14:useLocalDpi xmlns:a14="http://schemas.microsoft.com/office/drawing/2010/main" val="0"/>
              </a:ext>
            </a:extLst>
          </a:blip>
          <a:srcRect l="3050" t="18073" r="2148" b="3262"/>
          <a:stretch/>
        </p:blipFill>
        <p:spPr bwMode="auto">
          <a:xfrm>
            <a:off x="484909" y="2133600"/>
            <a:ext cx="8215746" cy="435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243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Cancer</a:t>
            </a:r>
            <a:endParaRPr lang="en-US" dirty="0"/>
          </a:p>
        </p:txBody>
      </p:sp>
      <p:sp>
        <p:nvSpPr>
          <p:cNvPr id="3" name="Content Placeholder 2"/>
          <p:cNvSpPr>
            <a:spLocks noGrp="1"/>
          </p:cNvSpPr>
          <p:nvPr>
            <p:ph idx="1"/>
          </p:nvPr>
        </p:nvSpPr>
        <p:spPr/>
        <p:txBody>
          <a:bodyPr>
            <a:normAutofit lnSpcReduction="10000"/>
          </a:bodyPr>
          <a:lstStyle/>
          <a:p>
            <a:r>
              <a:rPr lang="en-US" dirty="0"/>
              <a:t>Regulation of cell division is a balance between:</a:t>
            </a:r>
          </a:p>
          <a:p>
            <a:pPr>
              <a:buFont typeface="Monotype Sorts" pitchFamily="2" charset="2"/>
              <a:buNone/>
            </a:pPr>
            <a:r>
              <a:rPr lang="en-US" dirty="0"/>
              <a:t>   </a:t>
            </a:r>
            <a:r>
              <a:rPr lang="en-US" dirty="0">
                <a:solidFill>
                  <a:schemeClr val="hlink"/>
                </a:solidFill>
              </a:rPr>
              <a:t>Mitosis</a:t>
            </a:r>
            <a:r>
              <a:rPr lang="en-US" dirty="0"/>
              <a:t> - making new cells.</a:t>
            </a:r>
          </a:p>
          <a:p>
            <a:pPr>
              <a:buFont typeface="Monotype Sorts" pitchFamily="2" charset="2"/>
              <a:buNone/>
            </a:pPr>
            <a:r>
              <a:rPr lang="en-US" dirty="0"/>
              <a:t>   </a:t>
            </a:r>
            <a:r>
              <a:rPr lang="en-US" dirty="0">
                <a:solidFill>
                  <a:schemeClr val="hlink"/>
                </a:solidFill>
              </a:rPr>
              <a:t>Apoptosis</a:t>
            </a:r>
            <a:r>
              <a:rPr lang="en-US" dirty="0"/>
              <a:t> - cell suicide or death</a:t>
            </a:r>
          </a:p>
          <a:p>
            <a:r>
              <a:rPr lang="en-US" dirty="0"/>
              <a:t>Cancer can result if </a:t>
            </a:r>
            <a:r>
              <a:rPr lang="en-US" dirty="0" smtClean="0"/>
              <a:t>either </a:t>
            </a:r>
            <a:r>
              <a:rPr lang="en-US" dirty="0"/>
              <a:t>process doesn’t work</a:t>
            </a:r>
            <a:r>
              <a:rPr lang="en-US" dirty="0" smtClean="0"/>
              <a:t>.</a:t>
            </a:r>
          </a:p>
          <a:p>
            <a:r>
              <a:rPr lang="en-US" dirty="0" smtClean="0"/>
              <a:t>Proteins and regulatory RNAs involved in regulating these processes ultimately contribute to development of the disease </a:t>
            </a:r>
            <a:endParaRPr lang="en-US" dirty="0"/>
          </a:p>
          <a:p>
            <a:endParaRPr lang="en-US" dirty="0"/>
          </a:p>
        </p:txBody>
      </p:sp>
    </p:spTree>
    <p:extLst>
      <p:ext uri="{BB962C8B-B14F-4D97-AF65-F5344CB8AC3E}">
        <p14:creationId xmlns:p14="http://schemas.microsoft.com/office/powerpoint/2010/main" val="1623923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1492"/>
          <a:stretch/>
        </p:blipFill>
        <p:spPr>
          <a:xfrm>
            <a:off x="914400" y="609600"/>
            <a:ext cx="7696200" cy="5868281"/>
          </a:xfrm>
        </p:spPr>
      </p:pic>
    </p:spTree>
    <p:extLst>
      <p:ext uri="{BB962C8B-B14F-4D97-AF65-F5344CB8AC3E}">
        <p14:creationId xmlns:p14="http://schemas.microsoft.com/office/powerpoint/2010/main" val="2536157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2105025" y="2259013"/>
            <a:ext cx="177800" cy="190500"/>
            <a:chOff x="3360" y="1720"/>
            <a:chExt cx="200" cy="200"/>
          </a:xfrm>
        </p:grpSpPr>
        <p:sp>
          <p:nvSpPr>
            <p:cNvPr id="23709" name="Oval 3"/>
            <p:cNvSpPr>
              <a:spLocks noChangeArrowheads="1"/>
            </p:cNvSpPr>
            <p:nvPr/>
          </p:nvSpPr>
          <p:spPr bwMode="auto">
            <a:xfrm>
              <a:off x="3360" y="1720"/>
              <a:ext cx="200"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710" name="Oval 4"/>
            <p:cNvSpPr>
              <a:spLocks noChangeArrowheads="1"/>
            </p:cNvSpPr>
            <p:nvPr/>
          </p:nvSpPr>
          <p:spPr bwMode="auto">
            <a:xfrm>
              <a:off x="3400" y="1752"/>
              <a:ext cx="96" cy="96"/>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555" name="Group 5"/>
          <p:cNvGrpSpPr>
            <a:grpSpLocks/>
          </p:cNvGrpSpPr>
          <p:nvPr/>
        </p:nvGrpSpPr>
        <p:grpSpPr bwMode="auto">
          <a:xfrm>
            <a:off x="2193925" y="3224213"/>
            <a:ext cx="177800" cy="190500"/>
            <a:chOff x="3360" y="1720"/>
            <a:chExt cx="200" cy="200"/>
          </a:xfrm>
        </p:grpSpPr>
        <p:sp>
          <p:nvSpPr>
            <p:cNvPr id="23707" name="Oval 6"/>
            <p:cNvSpPr>
              <a:spLocks noChangeArrowheads="1"/>
            </p:cNvSpPr>
            <p:nvPr/>
          </p:nvSpPr>
          <p:spPr bwMode="auto">
            <a:xfrm>
              <a:off x="3360" y="1720"/>
              <a:ext cx="200"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708" name="Oval 7"/>
            <p:cNvSpPr>
              <a:spLocks noChangeArrowheads="1"/>
            </p:cNvSpPr>
            <p:nvPr/>
          </p:nvSpPr>
          <p:spPr bwMode="auto">
            <a:xfrm>
              <a:off x="3400" y="1752"/>
              <a:ext cx="96" cy="96"/>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556" name="Group 8"/>
          <p:cNvGrpSpPr>
            <a:grpSpLocks/>
          </p:cNvGrpSpPr>
          <p:nvPr/>
        </p:nvGrpSpPr>
        <p:grpSpPr bwMode="auto">
          <a:xfrm>
            <a:off x="2346325" y="2741613"/>
            <a:ext cx="177800" cy="190500"/>
            <a:chOff x="3360" y="1720"/>
            <a:chExt cx="200" cy="200"/>
          </a:xfrm>
        </p:grpSpPr>
        <p:sp>
          <p:nvSpPr>
            <p:cNvPr id="23705" name="Oval 9"/>
            <p:cNvSpPr>
              <a:spLocks noChangeArrowheads="1"/>
            </p:cNvSpPr>
            <p:nvPr/>
          </p:nvSpPr>
          <p:spPr bwMode="auto">
            <a:xfrm>
              <a:off x="3360" y="1720"/>
              <a:ext cx="200"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706" name="Oval 10"/>
            <p:cNvSpPr>
              <a:spLocks noChangeArrowheads="1"/>
            </p:cNvSpPr>
            <p:nvPr/>
          </p:nvSpPr>
          <p:spPr bwMode="auto">
            <a:xfrm>
              <a:off x="3400" y="1752"/>
              <a:ext cx="96" cy="96"/>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557" name="Group 11"/>
          <p:cNvGrpSpPr>
            <a:grpSpLocks/>
          </p:cNvGrpSpPr>
          <p:nvPr/>
        </p:nvGrpSpPr>
        <p:grpSpPr bwMode="auto">
          <a:xfrm>
            <a:off x="1927225" y="2728913"/>
            <a:ext cx="177800" cy="190500"/>
            <a:chOff x="3360" y="1720"/>
            <a:chExt cx="200" cy="200"/>
          </a:xfrm>
        </p:grpSpPr>
        <p:sp>
          <p:nvSpPr>
            <p:cNvPr id="23703" name="Oval 12"/>
            <p:cNvSpPr>
              <a:spLocks noChangeArrowheads="1"/>
            </p:cNvSpPr>
            <p:nvPr/>
          </p:nvSpPr>
          <p:spPr bwMode="auto">
            <a:xfrm>
              <a:off x="3360" y="1720"/>
              <a:ext cx="200"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704" name="Oval 13"/>
            <p:cNvSpPr>
              <a:spLocks noChangeArrowheads="1"/>
            </p:cNvSpPr>
            <p:nvPr/>
          </p:nvSpPr>
          <p:spPr bwMode="auto">
            <a:xfrm>
              <a:off x="3400" y="1752"/>
              <a:ext cx="96" cy="96"/>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sp>
        <p:nvSpPr>
          <p:cNvPr id="23558" name="Line 14"/>
          <p:cNvSpPr>
            <a:spLocks noChangeShapeType="1"/>
          </p:cNvSpPr>
          <p:nvPr/>
        </p:nvSpPr>
        <p:spPr bwMode="auto">
          <a:xfrm flipH="1">
            <a:off x="2054225" y="2449513"/>
            <a:ext cx="88900" cy="25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559" name="Line 15"/>
          <p:cNvSpPr>
            <a:spLocks noChangeShapeType="1"/>
          </p:cNvSpPr>
          <p:nvPr/>
        </p:nvSpPr>
        <p:spPr bwMode="auto">
          <a:xfrm>
            <a:off x="2232025" y="2424113"/>
            <a:ext cx="152400" cy="292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560" name="Line 16"/>
          <p:cNvSpPr>
            <a:spLocks noChangeShapeType="1"/>
          </p:cNvSpPr>
          <p:nvPr/>
        </p:nvSpPr>
        <p:spPr bwMode="auto">
          <a:xfrm flipH="1">
            <a:off x="1889125" y="2982913"/>
            <a:ext cx="7620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561" name="Line 17"/>
          <p:cNvSpPr>
            <a:spLocks noChangeShapeType="1"/>
          </p:cNvSpPr>
          <p:nvPr/>
        </p:nvSpPr>
        <p:spPr bwMode="auto">
          <a:xfrm>
            <a:off x="2092325" y="2957513"/>
            <a:ext cx="11430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nvGrpSpPr>
          <p:cNvPr id="23562" name="Group 18"/>
          <p:cNvGrpSpPr>
            <a:grpSpLocks/>
          </p:cNvGrpSpPr>
          <p:nvPr/>
        </p:nvGrpSpPr>
        <p:grpSpPr bwMode="auto">
          <a:xfrm>
            <a:off x="3819525" y="3084513"/>
            <a:ext cx="292100" cy="317500"/>
            <a:chOff x="3184" y="2736"/>
            <a:chExt cx="184" cy="200"/>
          </a:xfrm>
        </p:grpSpPr>
        <p:sp>
          <p:nvSpPr>
            <p:cNvPr id="23701" name="AutoShape 19"/>
            <p:cNvSpPr>
              <a:spLocks noChangeArrowheads="1"/>
            </p:cNvSpPr>
            <p:nvPr/>
          </p:nvSpPr>
          <p:spPr bwMode="auto">
            <a:xfrm>
              <a:off x="3184" y="2736"/>
              <a:ext cx="184" cy="2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702" name="Oval 20"/>
            <p:cNvSpPr>
              <a:spLocks noChangeArrowheads="1"/>
            </p:cNvSpPr>
            <p:nvPr/>
          </p:nvSpPr>
          <p:spPr bwMode="auto">
            <a:xfrm>
              <a:off x="3246" y="2803"/>
              <a:ext cx="54" cy="58"/>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563" name="Group 21"/>
          <p:cNvGrpSpPr>
            <a:grpSpLocks/>
          </p:cNvGrpSpPr>
          <p:nvPr/>
        </p:nvGrpSpPr>
        <p:grpSpPr bwMode="auto">
          <a:xfrm>
            <a:off x="1927225" y="3808413"/>
            <a:ext cx="177800" cy="190500"/>
            <a:chOff x="3360" y="1720"/>
            <a:chExt cx="200" cy="200"/>
          </a:xfrm>
        </p:grpSpPr>
        <p:sp>
          <p:nvSpPr>
            <p:cNvPr id="23699" name="Oval 22"/>
            <p:cNvSpPr>
              <a:spLocks noChangeArrowheads="1"/>
            </p:cNvSpPr>
            <p:nvPr/>
          </p:nvSpPr>
          <p:spPr bwMode="auto">
            <a:xfrm>
              <a:off x="3360" y="1720"/>
              <a:ext cx="200"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700" name="Oval 23"/>
            <p:cNvSpPr>
              <a:spLocks noChangeArrowheads="1"/>
            </p:cNvSpPr>
            <p:nvPr/>
          </p:nvSpPr>
          <p:spPr bwMode="auto">
            <a:xfrm>
              <a:off x="3400" y="1752"/>
              <a:ext cx="96" cy="96"/>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564" name="Group 24"/>
          <p:cNvGrpSpPr>
            <a:grpSpLocks/>
          </p:cNvGrpSpPr>
          <p:nvPr/>
        </p:nvGrpSpPr>
        <p:grpSpPr bwMode="auto">
          <a:xfrm>
            <a:off x="2168525" y="4291013"/>
            <a:ext cx="177800" cy="190500"/>
            <a:chOff x="3360" y="1720"/>
            <a:chExt cx="200" cy="200"/>
          </a:xfrm>
        </p:grpSpPr>
        <p:sp>
          <p:nvSpPr>
            <p:cNvPr id="23697" name="Oval 25"/>
            <p:cNvSpPr>
              <a:spLocks noChangeArrowheads="1"/>
            </p:cNvSpPr>
            <p:nvPr/>
          </p:nvSpPr>
          <p:spPr bwMode="auto">
            <a:xfrm>
              <a:off x="3360" y="1720"/>
              <a:ext cx="200"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98" name="Oval 26"/>
            <p:cNvSpPr>
              <a:spLocks noChangeArrowheads="1"/>
            </p:cNvSpPr>
            <p:nvPr/>
          </p:nvSpPr>
          <p:spPr bwMode="auto">
            <a:xfrm>
              <a:off x="3400" y="1752"/>
              <a:ext cx="96" cy="96"/>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565" name="Group 27"/>
          <p:cNvGrpSpPr>
            <a:grpSpLocks/>
          </p:cNvGrpSpPr>
          <p:nvPr/>
        </p:nvGrpSpPr>
        <p:grpSpPr bwMode="auto">
          <a:xfrm>
            <a:off x="1749425" y="4278313"/>
            <a:ext cx="177800" cy="190500"/>
            <a:chOff x="3360" y="1720"/>
            <a:chExt cx="200" cy="200"/>
          </a:xfrm>
        </p:grpSpPr>
        <p:sp>
          <p:nvSpPr>
            <p:cNvPr id="23695" name="Oval 28"/>
            <p:cNvSpPr>
              <a:spLocks noChangeArrowheads="1"/>
            </p:cNvSpPr>
            <p:nvPr/>
          </p:nvSpPr>
          <p:spPr bwMode="auto">
            <a:xfrm>
              <a:off x="3360" y="1720"/>
              <a:ext cx="200"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96" name="Oval 29"/>
            <p:cNvSpPr>
              <a:spLocks noChangeArrowheads="1"/>
            </p:cNvSpPr>
            <p:nvPr/>
          </p:nvSpPr>
          <p:spPr bwMode="auto">
            <a:xfrm>
              <a:off x="3400" y="1752"/>
              <a:ext cx="96" cy="96"/>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sp>
        <p:nvSpPr>
          <p:cNvPr id="23566" name="Line 30"/>
          <p:cNvSpPr>
            <a:spLocks noChangeShapeType="1"/>
          </p:cNvSpPr>
          <p:nvPr/>
        </p:nvSpPr>
        <p:spPr bwMode="auto">
          <a:xfrm flipH="1">
            <a:off x="1876425" y="3998913"/>
            <a:ext cx="88900" cy="25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567" name="Line 31"/>
          <p:cNvSpPr>
            <a:spLocks noChangeShapeType="1"/>
          </p:cNvSpPr>
          <p:nvPr/>
        </p:nvSpPr>
        <p:spPr bwMode="auto">
          <a:xfrm>
            <a:off x="2054225" y="3973513"/>
            <a:ext cx="152400" cy="292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568" name="Line 32"/>
          <p:cNvSpPr>
            <a:spLocks noChangeShapeType="1"/>
          </p:cNvSpPr>
          <p:nvPr/>
        </p:nvSpPr>
        <p:spPr bwMode="auto">
          <a:xfrm flipH="1">
            <a:off x="1711325" y="4532313"/>
            <a:ext cx="7620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569" name="Line 33"/>
          <p:cNvSpPr>
            <a:spLocks noChangeShapeType="1"/>
          </p:cNvSpPr>
          <p:nvPr/>
        </p:nvSpPr>
        <p:spPr bwMode="auto">
          <a:xfrm>
            <a:off x="1914525" y="4506913"/>
            <a:ext cx="165100" cy="203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570" name="Text Box 34"/>
          <p:cNvSpPr txBox="1">
            <a:spLocks noChangeArrowheads="1"/>
          </p:cNvSpPr>
          <p:nvPr/>
        </p:nvSpPr>
        <p:spPr bwMode="auto">
          <a:xfrm>
            <a:off x="438150" y="2828925"/>
            <a:ext cx="10477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ea typeface="MS Pゴシック" pitchFamily="-92" charset="-128"/>
              </a:defRPr>
            </a:lvl1pPr>
            <a:lvl2pPr marL="742950" indent="-285750" eaLnBrk="0" hangingPunct="0">
              <a:defRPr sz="1600">
                <a:solidFill>
                  <a:schemeClr val="tx1"/>
                </a:solidFill>
                <a:latin typeface="Arial" charset="0"/>
                <a:ea typeface="MS Pゴシック" pitchFamily="-92" charset="-128"/>
              </a:defRPr>
            </a:lvl2pPr>
            <a:lvl3pPr marL="1143000" indent="-228600" eaLnBrk="0" hangingPunct="0">
              <a:defRPr sz="1600">
                <a:solidFill>
                  <a:schemeClr val="tx1"/>
                </a:solidFill>
                <a:latin typeface="Arial" charset="0"/>
                <a:ea typeface="MS Pゴシック" pitchFamily="-92" charset="-128"/>
              </a:defRPr>
            </a:lvl3pPr>
            <a:lvl4pPr marL="1600200" indent="-228600" eaLnBrk="0" hangingPunct="0">
              <a:defRPr sz="1600">
                <a:solidFill>
                  <a:schemeClr val="tx1"/>
                </a:solidFill>
                <a:latin typeface="Arial" charset="0"/>
                <a:ea typeface="MS Pゴシック" pitchFamily="-92" charset="-128"/>
              </a:defRPr>
            </a:lvl4pPr>
            <a:lvl5pPr marL="2057400" indent="-228600" eaLnBrk="0" hangingPunct="0">
              <a:defRPr sz="1600">
                <a:solidFill>
                  <a:schemeClr val="tx1"/>
                </a:solidFill>
                <a:latin typeface="Arial" charset="0"/>
                <a:ea typeface="MS Pゴシック" pitchFamily="-92" charset="-128"/>
              </a:defRPr>
            </a:lvl5pPr>
            <a:lvl6pPr marL="2514600" indent="-228600" eaLnBrk="0" fontAlgn="base" hangingPunct="0">
              <a:spcBef>
                <a:spcPct val="0"/>
              </a:spcBef>
              <a:spcAft>
                <a:spcPct val="0"/>
              </a:spcAft>
              <a:defRPr sz="1600">
                <a:solidFill>
                  <a:schemeClr val="tx1"/>
                </a:solidFill>
                <a:latin typeface="Arial" charset="0"/>
                <a:ea typeface="MS Pゴシック" pitchFamily="-92" charset="-128"/>
              </a:defRPr>
            </a:lvl6pPr>
            <a:lvl7pPr marL="2971800" indent="-228600" eaLnBrk="0" fontAlgn="base" hangingPunct="0">
              <a:spcBef>
                <a:spcPct val="0"/>
              </a:spcBef>
              <a:spcAft>
                <a:spcPct val="0"/>
              </a:spcAft>
              <a:defRPr sz="1600">
                <a:solidFill>
                  <a:schemeClr val="tx1"/>
                </a:solidFill>
                <a:latin typeface="Arial" charset="0"/>
                <a:ea typeface="MS Pゴシック" pitchFamily="-92" charset="-128"/>
              </a:defRPr>
            </a:lvl7pPr>
            <a:lvl8pPr marL="3429000" indent="-228600" eaLnBrk="0" fontAlgn="base" hangingPunct="0">
              <a:spcBef>
                <a:spcPct val="0"/>
              </a:spcBef>
              <a:spcAft>
                <a:spcPct val="0"/>
              </a:spcAft>
              <a:defRPr sz="1600">
                <a:solidFill>
                  <a:schemeClr val="tx1"/>
                </a:solidFill>
                <a:latin typeface="Arial" charset="0"/>
                <a:ea typeface="MS Pゴシック" pitchFamily="-92" charset="-128"/>
              </a:defRPr>
            </a:lvl8pPr>
            <a:lvl9pPr marL="3886200" indent="-228600" eaLnBrk="0" fontAlgn="base" hangingPunct="0">
              <a:spcBef>
                <a:spcPct val="0"/>
              </a:spcBef>
              <a:spcAft>
                <a:spcPct val="0"/>
              </a:spcAft>
              <a:defRPr sz="1600">
                <a:solidFill>
                  <a:schemeClr val="tx1"/>
                </a:solidFill>
                <a:latin typeface="Arial" charset="0"/>
                <a:ea typeface="MS Pゴシック" pitchFamily="-92" charset="-128"/>
              </a:defRPr>
            </a:lvl9pPr>
          </a:lstStyle>
          <a:p>
            <a:pPr eaLnBrk="1" fontAlgn="base" hangingPunct="1">
              <a:spcBef>
                <a:spcPct val="0"/>
              </a:spcBef>
              <a:spcAft>
                <a:spcPct val="0"/>
              </a:spcAft>
            </a:pPr>
            <a:r>
              <a:rPr lang="en-US" sz="1800">
                <a:solidFill>
                  <a:srgbClr val="000000"/>
                </a:solidFill>
              </a:rPr>
              <a:t>Damage</a:t>
            </a:r>
          </a:p>
          <a:p>
            <a:pPr eaLnBrk="1" fontAlgn="base" hangingPunct="1">
              <a:spcBef>
                <a:spcPct val="0"/>
              </a:spcBef>
              <a:spcAft>
                <a:spcPct val="0"/>
              </a:spcAft>
            </a:pPr>
            <a:endParaRPr lang="en-US" sz="1800">
              <a:solidFill>
                <a:srgbClr val="000000"/>
              </a:solidFill>
            </a:endParaRPr>
          </a:p>
          <a:p>
            <a:pPr eaLnBrk="1" fontAlgn="base" hangingPunct="1">
              <a:spcBef>
                <a:spcPct val="0"/>
              </a:spcBef>
              <a:spcAft>
                <a:spcPct val="0"/>
              </a:spcAft>
            </a:pPr>
            <a:endParaRPr lang="en-US" sz="1800">
              <a:solidFill>
                <a:srgbClr val="000000"/>
              </a:solidFill>
            </a:endParaRPr>
          </a:p>
          <a:p>
            <a:pPr eaLnBrk="1" fontAlgn="base" hangingPunct="1">
              <a:spcBef>
                <a:spcPct val="0"/>
              </a:spcBef>
              <a:spcAft>
                <a:spcPct val="0"/>
              </a:spcAft>
            </a:pPr>
            <a:r>
              <a:rPr lang="en-US" sz="1800">
                <a:solidFill>
                  <a:srgbClr val="000000"/>
                </a:solidFill>
              </a:rPr>
              <a:t>repair</a:t>
            </a:r>
          </a:p>
        </p:txBody>
      </p:sp>
      <p:sp>
        <p:nvSpPr>
          <p:cNvPr id="23571" name="AutoShape 35"/>
          <p:cNvSpPr>
            <a:spLocks noChangeArrowheads="1"/>
          </p:cNvSpPr>
          <p:nvPr/>
        </p:nvSpPr>
        <p:spPr bwMode="auto">
          <a:xfrm>
            <a:off x="1457325" y="2817813"/>
            <a:ext cx="241300" cy="406400"/>
          </a:xfrm>
          <a:prstGeom prst="lightningBol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572" name="Line 36"/>
          <p:cNvSpPr>
            <a:spLocks noChangeShapeType="1"/>
          </p:cNvSpPr>
          <p:nvPr/>
        </p:nvSpPr>
        <p:spPr bwMode="auto">
          <a:xfrm>
            <a:off x="1901825" y="3541713"/>
            <a:ext cx="76200" cy="228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nvGrpSpPr>
          <p:cNvPr id="23573" name="Group 37"/>
          <p:cNvGrpSpPr>
            <a:grpSpLocks/>
          </p:cNvGrpSpPr>
          <p:nvPr/>
        </p:nvGrpSpPr>
        <p:grpSpPr bwMode="auto">
          <a:xfrm>
            <a:off x="3324225" y="2195513"/>
            <a:ext cx="177800" cy="190500"/>
            <a:chOff x="3360" y="1720"/>
            <a:chExt cx="200" cy="200"/>
          </a:xfrm>
        </p:grpSpPr>
        <p:sp>
          <p:nvSpPr>
            <p:cNvPr id="23693" name="Oval 38"/>
            <p:cNvSpPr>
              <a:spLocks noChangeArrowheads="1"/>
            </p:cNvSpPr>
            <p:nvPr/>
          </p:nvSpPr>
          <p:spPr bwMode="auto">
            <a:xfrm>
              <a:off x="3360" y="1720"/>
              <a:ext cx="200"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94" name="Oval 39"/>
            <p:cNvSpPr>
              <a:spLocks noChangeArrowheads="1"/>
            </p:cNvSpPr>
            <p:nvPr/>
          </p:nvSpPr>
          <p:spPr bwMode="auto">
            <a:xfrm>
              <a:off x="3400" y="1752"/>
              <a:ext cx="96" cy="96"/>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574" name="Group 40"/>
          <p:cNvGrpSpPr>
            <a:grpSpLocks/>
          </p:cNvGrpSpPr>
          <p:nvPr/>
        </p:nvGrpSpPr>
        <p:grpSpPr bwMode="auto">
          <a:xfrm>
            <a:off x="3565525" y="2678113"/>
            <a:ext cx="177800" cy="190500"/>
            <a:chOff x="3360" y="1720"/>
            <a:chExt cx="200" cy="200"/>
          </a:xfrm>
        </p:grpSpPr>
        <p:sp>
          <p:nvSpPr>
            <p:cNvPr id="23691" name="Oval 41"/>
            <p:cNvSpPr>
              <a:spLocks noChangeArrowheads="1"/>
            </p:cNvSpPr>
            <p:nvPr/>
          </p:nvSpPr>
          <p:spPr bwMode="auto">
            <a:xfrm>
              <a:off x="3360" y="1720"/>
              <a:ext cx="200"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92" name="Oval 42"/>
            <p:cNvSpPr>
              <a:spLocks noChangeArrowheads="1"/>
            </p:cNvSpPr>
            <p:nvPr/>
          </p:nvSpPr>
          <p:spPr bwMode="auto">
            <a:xfrm>
              <a:off x="3400" y="1752"/>
              <a:ext cx="96" cy="96"/>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575" name="Group 43"/>
          <p:cNvGrpSpPr>
            <a:grpSpLocks/>
          </p:cNvGrpSpPr>
          <p:nvPr/>
        </p:nvGrpSpPr>
        <p:grpSpPr bwMode="auto">
          <a:xfrm>
            <a:off x="3146425" y="2665413"/>
            <a:ext cx="177800" cy="190500"/>
            <a:chOff x="3360" y="1720"/>
            <a:chExt cx="200" cy="200"/>
          </a:xfrm>
        </p:grpSpPr>
        <p:sp>
          <p:nvSpPr>
            <p:cNvPr id="23689" name="Oval 44"/>
            <p:cNvSpPr>
              <a:spLocks noChangeArrowheads="1"/>
            </p:cNvSpPr>
            <p:nvPr/>
          </p:nvSpPr>
          <p:spPr bwMode="auto">
            <a:xfrm>
              <a:off x="3360" y="1720"/>
              <a:ext cx="200"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90" name="Oval 45"/>
            <p:cNvSpPr>
              <a:spLocks noChangeArrowheads="1"/>
            </p:cNvSpPr>
            <p:nvPr/>
          </p:nvSpPr>
          <p:spPr bwMode="auto">
            <a:xfrm>
              <a:off x="3400" y="1752"/>
              <a:ext cx="96" cy="96"/>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sp>
        <p:nvSpPr>
          <p:cNvPr id="23576" name="Line 46"/>
          <p:cNvSpPr>
            <a:spLocks noChangeShapeType="1"/>
          </p:cNvSpPr>
          <p:nvPr/>
        </p:nvSpPr>
        <p:spPr bwMode="auto">
          <a:xfrm flipH="1">
            <a:off x="3273425" y="2386013"/>
            <a:ext cx="88900" cy="25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577" name="Line 47"/>
          <p:cNvSpPr>
            <a:spLocks noChangeShapeType="1"/>
          </p:cNvSpPr>
          <p:nvPr/>
        </p:nvSpPr>
        <p:spPr bwMode="auto">
          <a:xfrm>
            <a:off x="3451225" y="2360613"/>
            <a:ext cx="152400" cy="292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578" name="Line 48"/>
          <p:cNvSpPr>
            <a:spLocks noChangeShapeType="1"/>
          </p:cNvSpPr>
          <p:nvPr/>
        </p:nvSpPr>
        <p:spPr bwMode="auto">
          <a:xfrm flipH="1">
            <a:off x="3540125" y="2919413"/>
            <a:ext cx="7620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579" name="Line 49"/>
          <p:cNvSpPr>
            <a:spLocks noChangeShapeType="1"/>
          </p:cNvSpPr>
          <p:nvPr/>
        </p:nvSpPr>
        <p:spPr bwMode="auto">
          <a:xfrm>
            <a:off x="3743325" y="2894013"/>
            <a:ext cx="165100" cy="203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580" name="AutoShape 50"/>
          <p:cNvSpPr>
            <a:spLocks noChangeArrowheads="1"/>
          </p:cNvSpPr>
          <p:nvPr/>
        </p:nvSpPr>
        <p:spPr bwMode="auto">
          <a:xfrm flipH="1">
            <a:off x="4073525" y="2716213"/>
            <a:ext cx="177800" cy="406400"/>
          </a:xfrm>
          <a:prstGeom prst="lightningBol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nvGrpSpPr>
          <p:cNvPr id="23581" name="Group 51"/>
          <p:cNvGrpSpPr>
            <a:grpSpLocks/>
          </p:cNvGrpSpPr>
          <p:nvPr/>
        </p:nvGrpSpPr>
        <p:grpSpPr bwMode="auto">
          <a:xfrm>
            <a:off x="1724025" y="3173413"/>
            <a:ext cx="292100" cy="317500"/>
            <a:chOff x="3184" y="2736"/>
            <a:chExt cx="184" cy="200"/>
          </a:xfrm>
        </p:grpSpPr>
        <p:sp>
          <p:nvSpPr>
            <p:cNvPr id="23687" name="AutoShape 52"/>
            <p:cNvSpPr>
              <a:spLocks noChangeArrowheads="1"/>
            </p:cNvSpPr>
            <p:nvPr/>
          </p:nvSpPr>
          <p:spPr bwMode="auto">
            <a:xfrm>
              <a:off x="3184" y="2736"/>
              <a:ext cx="184" cy="2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88" name="Oval 53"/>
            <p:cNvSpPr>
              <a:spLocks noChangeArrowheads="1"/>
            </p:cNvSpPr>
            <p:nvPr/>
          </p:nvSpPr>
          <p:spPr bwMode="auto">
            <a:xfrm>
              <a:off x="3246" y="2803"/>
              <a:ext cx="54" cy="58"/>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582" name="Group 54"/>
          <p:cNvGrpSpPr>
            <a:grpSpLocks/>
          </p:cNvGrpSpPr>
          <p:nvPr/>
        </p:nvGrpSpPr>
        <p:grpSpPr bwMode="auto">
          <a:xfrm>
            <a:off x="3451225" y="3160713"/>
            <a:ext cx="177800" cy="190500"/>
            <a:chOff x="3360" y="1720"/>
            <a:chExt cx="200" cy="200"/>
          </a:xfrm>
        </p:grpSpPr>
        <p:sp>
          <p:nvSpPr>
            <p:cNvPr id="23685" name="Oval 55"/>
            <p:cNvSpPr>
              <a:spLocks noChangeArrowheads="1"/>
            </p:cNvSpPr>
            <p:nvPr/>
          </p:nvSpPr>
          <p:spPr bwMode="auto">
            <a:xfrm>
              <a:off x="3360" y="1720"/>
              <a:ext cx="200"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86" name="Oval 56"/>
            <p:cNvSpPr>
              <a:spLocks noChangeArrowheads="1"/>
            </p:cNvSpPr>
            <p:nvPr/>
          </p:nvSpPr>
          <p:spPr bwMode="auto">
            <a:xfrm>
              <a:off x="3400" y="1752"/>
              <a:ext cx="96" cy="96"/>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583" name="Group 57"/>
          <p:cNvGrpSpPr>
            <a:grpSpLocks/>
          </p:cNvGrpSpPr>
          <p:nvPr/>
        </p:nvGrpSpPr>
        <p:grpSpPr bwMode="auto">
          <a:xfrm>
            <a:off x="3832225" y="3732213"/>
            <a:ext cx="292100" cy="317500"/>
            <a:chOff x="4480" y="2752"/>
            <a:chExt cx="184" cy="200"/>
          </a:xfrm>
        </p:grpSpPr>
        <p:sp>
          <p:nvSpPr>
            <p:cNvPr id="23683" name="AutoShape 58"/>
            <p:cNvSpPr>
              <a:spLocks noChangeArrowheads="1"/>
            </p:cNvSpPr>
            <p:nvPr/>
          </p:nvSpPr>
          <p:spPr bwMode="auto">
            <a:xfrm>
              <a:off x="4480" y="2752"/>
              <a:ext cx="184" cy="200"/>
            </a:xfrm>
            <a:prstGeom prst="irregularSeal1">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84" name="Oval 59"/>
            <p:cNvSpPr>
              <a:spLocks noChangeArrowheads="1"/>
            </p:cNvSpPr>
            <p:nvPr/>
          </p:nvSpPr>
          <p:spPr bwMode="auto">
            <a:xfrm>
              <a:off x="4542" y="2819"/>
              <a:ext cx="54" cy="58"/>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sp>
        <p:nvSpPr>
          <p:cNvPr id="23584" name="Line 60"/>
          <p:cNvSpPr>
            <a:spLocks noChangeShapeType="1"/>
          </p:cNvSpPr>
          <p:nvPr/>
        </p:nvSpPr>
        <p:spPr bwMode="auto">
          <a:xfrm flipH="1">
            <a:off x="3984625" y="3452813"/>
            <a:ext cx="0" cy="254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585" name="Rectangle 61"/>
          <p:cNvSpPr>
            <a:spLocks noChangeArrowheads="1"/>
          </p:cNvSpPr>
          <p:nvPr/>
        </p:nvSpPr>
        <p:spPr bwMode="auto">
          <a:xfrm>
            <a:off x="479425" y="2030413"/>
            <a:ext cx="2159000" cy="2819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586" name="Text Box 62"/>
          <p:cNvSpPr txBox="1">
            <a:spLocks noChangeArrowheads="1"/>
          </p:cNvSpPr>
          <p:nvPr/>
        </p:nvSpPr>
        <p:spPr bwMode="auto">
          <a:xfrm>
            <a:off x="4243388" y="2652713"/>
            <a:ext cx="13525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ea typeface="MS Pゴシック" pitchFamily="-92" charset="-128"/>
              </a:defRPr>
            </a:lvl1pPr>
            <a:lvl2pPr marL="742950" indent="-285750" eaLnBrk="0" hangingPunct="0">
              <a:defRPr sz="1600">
                <a:solidFill>
                  <a:schemeClr val="tx1"/>
                </a:solidFill>
                <a:latin typeface="Arial" charset="0"/>
                <a:ea typeface="MS Pゴシック" pitchFamily="-92" charset="-128"/>
              </a:defRPr>
            </a:lvl2pPr>
            <a:lvl3pPr marL="1143000" indent="-228600" eaLnBrk="0" hangingPunct="0">
              <a:defRPr sz="1600">
                <a:solidFill>
                  <a:schemeClr val="tx1"/>
                </a:solidFill>
                <a:latin typeface="Arial" charset="0"/>
                <a:ea typeface="MS Pゴシック" pitchFamily="-92" charset="-128"/>
              </a:defRPr>
            </a:lvl3pPr>
            <a:lvl4pPr marL="1600200" indent="-228600" eaLnBrk="0" hangingPunct="0">
              <a:defRPr sz="1600">
                <a:solidFill>
                  <a:schemeClr val="tx1"/>
                </a:solidFill>
                <a:latin typeface="Arial" charset="0"/>
                <a:ea typeface="MS Pゴシック" pitchFamily="-92" charset="-128"/>
              </a:defRPr>
            </a:lvl4pPr>
            <a:lvl5pPr marL="2057400" indent="-228600" eaLnBrk="0" hangingPunct="0">
              <a:defRPr sz="1600">
                <a:solidFill>
                  <a:schemeClr val="tx1"/>
                </a:solidFill>
                <a:latin typeface="Arial" charset="0"/>
                <a:ea typeface="MS Pゴシック" pitchFamily="-92" charset="-128"/>
              </a:defRPr>
            </a:lvl5pPr>
            <a:lvl6pPr marL="2514600" indent="-228600" eaLnBrk="0" fontAlgn="base" hangingPunct="0">
              <a:spcBef>
                <a:spcPct val="0"/>
              </a:spcBef>
              <a:spcAft>
                <a:spcPct val="0"/>
              </a:spcAft>
              <a:defRPr sz="1600">
                <a:solidFill>
                  <a:schemeClr val="tx1"/>
                </a:solidFill>
                <a:latin typeface="Arial" charset="0"/>
                <a:ea typeface="MS Pゴシック" pitchFamily="-92" charset="-128"/>
              </a:defRPr>
            </a:lvl6pPr>
            <a:lvl7pPr marL="2971800" indent="-228600" eaLnBrk="0" fontAlgn="base" hangingPunct="0">
              <a:spcBef>
                <a:spcPct val="0"/>
              </a:spcBef>
              <a:spcAft>
                <a:spcPct val="0"/>
              </a:spcAft>
              <a:defRPr sz="1600">
                <a:solidFill>
                  <a:schemeClr val="tx1"/>
                </a:solidFill>
                <a:latin typeface="Arial" charset="0"/>
                <a:ea typeface="MS Pゴシック" pitchFamily="-92" charset="-128"/>
              </a:defRPr>
            </a:lvl7pPr>
            <a:lvl8pPr marL="3429000" indent="-228600" eaLnBrk="0" fontAlgn="base" hangingPunct="0">
              <a:spcBef>
                <a:spcPct val="0"/>
              </a:spcBef>
              <a:spcAft>
                <a:spcPct val="0"/>
              </a:spcAft>
              <a:defRPr sz="1600">
                <a:solidFill>
                  <a:schemeClr val="tx1"/>
                </a:solidFill>
                <a:latin typeface="Arial" charset="0"/>
                <a:ea typeface="MS Pゴシック" pitchFamily="-92" charset="-128"/>
              </a:defRPr>
            </a:lvl8pPr>
            <a:lvl9pPr marL="3886200" indent="-228600" eaLnBrk="0" fontAlgn="base" hangingPunct="0">
              <a:spcBef>
                <a:spcPct val="0"/>
              </a:spcBef>
              <a:spcAft>
                <a:spcPct val="0"/>
              </a:spcAft>
              <a:defRPr sz="1600">
                <a:solidFill>
                  <a:schemeClr val="tx1"/>
                </a:solidFill>
                <a:latin typeface="Arial" charset="0"/>
                <a:ea typeface="MS Pゴシック" pitchFamily="-92" charset="-128"/>
              </a:defRPr>
            </a:lvl9pPr>
          </a:lstStyle>
          <a:p>
            <a:pPr eaLnBrk="1" fontAlgn="base" hangingPunct="1">
              <a:spcBef>
                <a:spcPct val="0"/>
              </a:spcBef>
              <a:spcAft>
                <a:spcPct val="0"/>
              </a:spcAft>
            </a:pPr>
            <a:r>
              <a:rPr lang="en-US" sz="1800">
                <a:solidFill>
                  <a:srgbClr val="000000"/>
                </a:solidFill>
              </a:rPr>
              <a:t>Damage</a:t>
            </a:r>
          </a:p>
          <a:p>
            <a:pPr eaLnBrk="1" fontAlgn="base" hangingPunct="1">
              <a:spcBef>
                <a:spcPct val="0"/>
              </a:spcBef>
              <a:spcAft>
                <a:spcPct val="0"/>
              </a:spcAft>
            </a:pPr>
            <a:endParaRPr lang="en-US" sz="1800">
              <a:solidFill>
                <a:srgbClr val="000000"/>
              </a:solidFill>
            </a:endParaRPr>
          </a:p>
          <a:p>
            <a:pPr eaLnBrk="1" fontAlgn="base" hangingPunct="1">
              <a:spcBef>
                <a:spcPct val="0"/>
              </a:spcBef>
              <a:spcAft>
                <a:spcPct val="0"/>
              </a:spcAft>
            </a:pPr>
            <a:r>
              <a:rPr lang="en-US" sz="1800">
                <a:solidFill>
                  <a:srgbClr val="000000"/>
                </a:solidFill>
              </a:rPr>
              <a:t>No repair</a:t>
            </a:r>
          </a:p>
          <a:p>
            <a:pPr eaLnBrk="1" fontAlgn="base" hangingPunct="1">
              <a:spcBef>
                <a:spcPct val="0"/>
              </a:spcBef>
              <a:spcAft>
                <a:spcPct val="0"/>
              </a:spcAft>
            </a:pPr>
            <a:endParaRPr lang="en-US" sz="1800">
              <a:solidFill>
                <a:srgbClr val="000000"/>
              </a:solidFill>
            </a:endParaRPr>
          </a:p>
          <a:p>
            <a:pPr eaLnBrk="1" fontAlgn="base" hangingPunct="1">
              <a:spcBef>
                <a:spcPct val="0"/>
              </a:spcBef>
              <a:spcAft>
                <a:spcPct val="0"/>
              </a:spcAft>
            </a:pPr>
            <a:r>
              <a:rPr lang="en-US" sz="1800">
                <a:solidFill>
                  <a:srgbClr val="000000"/>
                </a:solidFill>
              </a:rPr>
              <a:t>Death</a:t>
            </a:r>
          </a:p>
        </p:txBody>
      </p:sp>
      <p:sp>
        <p:nvSpPr>
          <p:cNvPr id="23587" name="Rectangle 63"/>
          <p:cNvSpPr>
            <a:spLocks noChangeArrowheads="1"/>
          </p:cNvSpPr>
          <p:nvPr/>
        </p:nvSpPr>
        <p:spPr bwMode="auto">
          <a:xfrm>
            <a:off x="3044825" y="2043113"/>
            <a:ext cx="2400300" cy="2819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588" name="Text Box 64"/>
          <p:cNvSpPr txBox="1">
            <a:spLocks noChangeArrowheads="1"/>
          </p:cNvSpPr>
          <p:nvPr/>
        </p:nvSpPr>
        <p:spPr bwMode="auto">
          <a:xfrm>
            <a:off x="222250" y="5595938"/>
            <a:ext cx="74755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ea typeface="MS Pゴシック" pitchFamily="-92" charset="-128"/>
              </a:defRPr>
            </a:lvl1pPr>
            <a:lvl2pPr marL="742950" indent="-285750" eaLnBrk="0" hangingPunct="0">
              <a:defRPr sz="1600">
                <a:solidFill>
                  <a:schemeClr val="tx1"/>
                </a:solidFill>
                <a:latin typeface="Arial" charset="0"/>
                <a:ea typeface="MS Pゴシック" pitchFamily="-92" charset="-128"/>
              </a:defRPr>
            </a:lvl2pPr>
            <a:lvl3pPr marL="1143000" indent="-228600" eaLnBrk="0" hangingPunct="0">
              <a:defRPr sz="1600">
                <a:solidFill>
                  <a:schemeClr val="tx1"/>
                </a:solidFill>
                <a:latin typeface="Arial" charset="0"/>
                <a:ea typeface="MS Pゴシック" pitchFamily="-92" charset="-128"/>
              </a:defRPr>
            </a:lvl3pPr>
            <a:lvl4pPr marL="1600200" indent="-228600" eaLnBrk="0" hangingPunct="0">
              <a:defRPr sz="1600">
                <a:solidFill>
                  <a:schemeClr val="tx1"/>
                </a:solidFill>
                <a:latin typeface="Arial" charset="0"/>
                <a:ea typeface="MS Pゴシック" pitchFamily="-92" charset="-128"/>
              </a:defRPr>
            </a:lvl4pPr>
            <a:lvl5pPr marL="2057400" indent="-228600" eaLnBrk="0" hangingPunct="0">
              <a:defRPr sz="1600">
                <a:solidFill>
                  <a:schemeClr val="tx1"/>
                </a:solidFill>
                <a:latin typeface="Arial" charset="0"/>
                <a:ea typeface="MS Pゴシック" pitchFamily="-92" charset="-128"/>
              </a:defRPr>
            </a:lvl5pPr>
            <a:lvl6pPr marL="2514600" indent="-228600" eaLnBrk="0" fontAlgn="base" hangingPunct="0">
              <a:spcBef>
                <a:spcPct val="0"/>
              </a:spcBef>
              <a:spcAft>
                <a:spcPct val="0"/>
              </a:spcAft>
              <a:defRPr sz="1600">
                <a:solidFill>
                  <a:schemeClr val="tx1"/>
                </a:solidFill>
                <a:latin typeface="Arial" charset="0"/>
                <a:ea typeface="MS Pゴシック" pitchFamily="-92" charset="-128"/>
              </a:defRPr>
            </a:lvl6pPr>
            <a:lvl7pPr marL="2971800" indent="-228600" eaLnBrk="0" fontAlgn="base" hangingPunct="0">
              <a:spcBef>
                <a:spcPct val="0"/>
              </a:spcBef>
              <a:spcAft>
                <a:spcPct val="0"/>
              </a:spcAft>
              <a:defRPr sz="1600">
                <a:solidFill>
                  <a:schemeClr val="tx1"/>
                </a:solidFill>
                <a:latin typeface="Arial" charset="0"/>
                <a:ea typeface="MS Pゴシック" pitchFamily="-92" charset="-128"/>
              </a:defRPr>
            </a:lvl7pPr>
            <a:lvl8pPr marL="3429000" indent="-228600" eaLnBrk="0" fontAlgn="base" hangingPunct="0">
              <a:spcBef>
                <a:spcPct val="0"/>
              </a:spcBef>
              <a:spcAft>
                <a:spcPct val="0"/>
              </a:spcAft>
              <a:defRPr sz="1600">
                <a:solidFill>
                  <a:schemeClr val="tx1"/>
                </a:solidFill>
                <a:latin typeface="Arial" charset="0"/>
                <a:ea typeface="MS Pゴシック" pitchFamily="-92" charset="-128"/>
              </a:defRPr>
            </a:lvl8pPr>
            <a:lvl9pPr marL="3886200" indent="-228600" eaLnBrk="0" fontAlgn="base" hangingPunct="0">
              <a:spcBef>
                <a:spcPct val="0"/>
              </a:spcBef>
              <a:spcAft>
                <a:spcPct val="0"/>
              </a:spcAft>
              <a:defRPr sz="1600">
                <a:solidFill>
                  <a:schemeClr val="tx1"/>
                </a:solidFill>
                <a:latin typeface="Arial" charset="0"/>
                <a:ea typeface="MS Pゴシック" pitchFamily="-92" charset="-128"/>
              </a:defRPr>
            </a:lvl9pPr>
          </a:lstStyle>
          <a:p>
            <a:pPr eaLnBrk="1" fontAlgn="base" hangingPunct="1">
              <a:spcBef>
                <a:spcPct val="0"/>
              </a:spcBef>
              <a:spcAft>
                <a:spcPct val="0"/>
              </a:spcAft>
            </a:pPr>
            <a:r>
              <a:rPr lang="en-US" sz="2800" b="1">
                <a:solidFill>
                  <a:srgbClr val="000000"/>
                </a:solidFill>
              </a:rPr>
              <a:t>Cell Death is important for Damage Control</a:t>
            </a:r>
            <a:endParaRPr lang="en-US" sz="2800">
              <a:solidFill>
                <a:srgbClr val="000000"/>
              </a:solidFill>
            </a:endParaRPr>
          </a:p>
        </p:txBody>
      </p:sp>
      <p:grpSp>
        <p:nvGrpSpPr>
          <p:cNvPr id="23589" name="Group 65"/>
          <p:cNvGrpSpPr>
            <a:grpSpLocks/>
          </p:cNvGrpSpPr>
          <p:nvPr/>
        </p:nvGrpSpPr>
        <p:grpSpPr bwMode="auto">
          <a:xfrm>
            <a:off x="6588125" y="3065463"/>
            <a:ext cx="292100" cy="317500"/>
            <a:chOff x="3184" y="2736"/>
            <a:chExt cx="184" cy="200"/>
          </a:xfrm>
        </p:grpSpPr>
        <p:sp>
          <p:nvSpPr>
            <p:cNvPr id="23681" name="AutoShape 66"/>
            <p:cNvSpPr>
              <a:spLocks noChangeArrowheads="1"/>
            </p:cNvSpPr>
            <p:nvPr/>
          </p:nvSpPr>
          <p:spPr bwMode="auto">
            <a:xfrm>
              <a:off x="3184" y="2736"/>
              <a:ext cx="184" cy="2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82" name="Oval 67"/>
            <p:cNvSpPr>
              <a:spLocks noChangeArrowheads="1"/>
            </p:cNvSpPr>
            <p:nvPr/>
          </p:nvSpPr>
          <p:spPr bwMode="auto">
            <a:xfrm>
              <a:off x="3246" y="2803"/>
              <a:ext cx="54" cy="58"/>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590" name="Group 68"/>
          <p:cNvGrpSpPr>
            <a:grpSpLocks/>
          </p:cNvGrpSpPr>
          <p:nvPr/>
        </p:nvGrpSpPr>
        <p:grpSpPr bwMode="auto">
          <a:xfrm>
            <a:off x="6092825" y="2176463"/>
            <a:ext cx="177800" cy="190500"/>
            <a:chOff x="3360" y="1720"/>
            <a:chExt cx="200" cy="200"/>
          </a:xfrm>
        </p:grpSpPr>
        <p:sp>
          <p:nvSpPr>
            <p:cNvPr id="23679" name="Oval 69"/>
            <p:cNvSpPr>
              <a:spLocks noChangeArrowheads="1"/>
            </p:cNvSpPr>
            <p:nvPr/>
          </p:nvSpPr>
          <p:spPr bwMode="auto">
            <a:xfrm>
              <a:off x="3360" y="1720"/>
              <a:ext cx="200"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80" name="Oval 70"/>
            <p:cNvSpPr>
              <a:spLocks noChangeArrowheads="1"/>
            </p:cNvSpPr>
            <p:nvPr/>
          </p:nvSpPr>
          <p:spPr bwMode="auto">
            <a:xfrm>
              <a:off x="3400" y="1752"/>
              <a:ext cx="96" cy="96"/>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591" name="Group 71"/>
          <p:cNvGrpSpPr>
            <a:grpSpLocks/>
          </p:cNvGrpSpPr>
          <p:nvPr/>
        </p:nvGrpSpPr>
        <p:grpSpPr bwMode="auto">
          <a:xfrm>
            <a:off x="6334125" y="2659063"/>
            <a:ext cx="177800" cy="190500"/>
            <a:chOff x="3360" y="1720"/>
            <a:chExt cx="200" cy="200"/>
          </a:xfrm>
        </p:grpSpPr>
        <p:sp>
          <p:nvSpPr>
            <p:cNvPr id="23677" name="Oval 72"/>
            <p:cNvSpPr>
              <a:spLocks noChangeArrowheads="1"/>
            </p:cNvSpPr>
            <p:nvPr/>
          </p:nvSpPr>
          <p:spPr bwMode="auto">
            <a:xfrm>
              <a:off x="3360" y="1720"/>
              <a:ext cx="200"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78" name="Oval 73"/>
            <p:cNvSpPr>
              <a:spLocks noChangeArrowheads="1"/>
            </p:cNvSpPr>
            <p:nvPr/>
          </p:nvSpPr>
          <p:spPr bwMode="auto">
            <a:xfrm>
              <a:off x="3400" y="1752"/>
              <a:ext cx="96" cy="96"/>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592" name="Group 74"/>
          <p:cNvGrpSpPr>
            <a:grpSpLocks/>
          </p:cNvGrpSpPr>
          <p:nvPr/>
        </p:nvGrpSpPr>
        <p:grpSpPr bwMode="auto">
          <a:xfrm>
            <a:off x="5915025" y="2646363"/>
            <a:ext cx="177800" cy="190500"/>
            <a:chOff x="3360" y="1720"/>
            <a:chExt cx="200" cy="200"/>
          </a:xfrm>
        </p:grpSpPr>
        <p:sp>
          <p:nvSpPr>
            <p:cNvPr id="23675" name="Oval 75"/>
            <p:cNvSpPr>
              <a:spLocks noChangeArrowheads="1"/>
            </p:cNvSpPr>
            <p:nvPr/>
          </p:nvSpPr>
          <p:spPr bwMode="auto">
            <a:xfrm>
              <a:off x="3360" y="1720"/>
              <a:ext cx="200"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76" name="Oval 76"/>
            <p:cNvSpPr>
              <a:spLocks noChangeArrowheads="1"/>
            </p:cNvSpPr>
            <p:nvPr/>
          </p:nvSpPr>
          <p:spPr bwMode="auto">
            <a:xfrm>
              <a:off x="3400" y="1752"/>
              <a:ext cx="96" cy="96"/>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sp>
        <p:nvSpPr>
          <p:cNvPr id="23593" name="Line 77"/>
          <p:cNvSpPr>
            <a:spLocks noChangeShapeType="1"/>
          </p:cNvSpPr>
          <p:nvPr/>
        </p:nvSpPr>
        <p:spPr bwMode="auto">
          <a:xfrm flipH="1">
            <a:off x="6042025" y="2366963"/>
            <a:ext cx="88900" cy="25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594" name="Line 78"/>
          <p:cNvSpPr>
            <a:spLocks noChangeShapeType="1"/>
          </p:cNvSpPr>
          <p:nvPr/>
        </p:nvSpPr>
        <p:spPr bwMode="auto">
          <a:xfrm>
            <a:off x="6219825" y="2341563"/>
            <a:ext cx="152400" cy="292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595" name="Line 79"/>
          <p:cNvSpPr>
            <a:spLocks noChangeShapeType="1"/>
          </p:cNvSpPr>
          <p:nvPr/>
        </p:nvSpPr>
        <p:spPr bwMode="auto">
          <a:xfrm flipH="1">
            <a:off x="6308725" y="2900363"/>
            <a:ext cx="7620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596" name="Line 80"/>
          <p:cNvSpPr>
            <a:spLocks noChangeShapeType="1"/>
          </p:cNvSpPr>
          <p:nvPr/>
        </p:nvSpPr>
        <p:spPr bwMode="auto">
          <a:xfrm>
            <a:off x="6511925" y="2874963"/>
            <a:ext cx="165100" cy="203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597" name="AutoShape 81"/>
          <p:cNvSpPr>
            <a:spLocks noChangeArrowheads="1"/>
          </p:cNvSpPr>
          <p:nvPr/>
        </p:nvSpPr>
        <p:spPr bwMode="auto">
          <a:xfrm flipH="1">
            <a:off x="6842125" y="2697163"/>
            <a:ext cx="177800" cy="406400"/>
          </a:xfrm>
          <a:prstGeom prst="lightningBol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nvGrpSpPr>
          <p:cNvPr id="23598" name="Group 82"/>
          <p:cNvGrpSpPr>
            <a:grpSpLocks/>
          </p:cNvGrpSpPr>
          <p:nvPr/>
        </p:nvGrpSpPr>
        <p:grpSpPr bwMode="auto">
          <a:xfrm>
            <a:off x="6219825" y="3141663"/>
            <a:ext cx="177800" cy="190500"/>
            <a:chOff x="3360" y="1720"/>
            <a:chExt cx="200" cy="200"/>
          </a:xfrm>
        </p:grpSpPr>
        <p:sp>
          <p:nvSpPr>
            <p:cNvPr id="23673" name="Oval 83"/>
            <p:cNvSpPr>
              <a:spLocks noChangeArrowheads="1"/>
            </p:cNvSpPr>
            <p:nvPr/>
          </p:nvSpPr>
          <p:spPr bwMode="auto">
            <a:xfrm>
              <a:off x="3360" y="1720"/>
              <a:ext cx="200"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74" name="Oval 84"/>
            <p:cNvSpPr>
              <a:spLocks noChangeArrowheads="1"/>
            </p:cNvSpPr>
            <p:nvPr/>
          </p:nvSpPr>
          <p:spPr bwMode="auto">
            <a:xfrm>
              <a:off x="3400" y="1752"/>
              <a:ext cx="96" cy="96"/>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599" name="Group 85"/>
          <p:cNvGrpSpPr>
            <a:grpSpLocks/>
          </p:cNvGrpSpPr>
          <p:nvPr/>
        </p:nvGrpSpPr>
        <p:grpSpPr bwMode="auto">
          <a:xfrm>
            <a:off x="6586538" y="3641725"/>
            <a:ext cx="379412" cy="419100"/>
            <a:chOff x="4158" y="2339"/>
            <a:chExt cx="239" cy="264"/>
          </a:xfrm>
        </p:grpSpPr>
        <p:sp>
          <p:nvSpPr>
            <p:cNvPr id="23671" name="AutoShape 86"/>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72" name="Oval 87"/>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sp>
        <p:nvSpPr>
          <p:cNvPr id="23600" name="Line 88"/>
          <p:cNvSpPr>
            <a:spLocks noChangeShapeType="1"/>
          </p:cNvSpPr>
          <p:nvPr/>
        </p:nvSpPr>
        <p:spPr bwMode="auto">
          <a:xfrm flipH="1">
            <a:off x="6753225" y="3433763"/>
            <a:ext cx="0" cy="254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01" name="Text Box 89"/>
          <p:cNvSpPr txBox="1">
            <a:spLocks noChangeArrowheads="1"/>
          </p:cNvSpPr>
          <p:nvPr/>
        </p:nvSpPr>
        <p:spPr bwMode="auto">
          <a:xfrm>
            <a:off x="7080250" y="2668588"/>
            <a:ext cx="13525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ea typeface="MS Pゴシック" pitchFamily="-92" charset="-128"/>
              </a:defRPr>
            </a:lvl1pPr>
            <a:lvl2pPr marL="742950" indent="-285750" eaLnBrk="0" hangingPunct="0">
              <a:defRPr sz="1600">
                <a:solidFill>
                  <a:schemeClr val="tx1"/>
                </a:solidFill>
                <a:latin typeface="Arial" charset="0"/>
                <a:ea typeface="MS Pゴシック" pitchFamily="-92" charset="-128"/>
              </a:defRPr>
            </a:lvl2pPr>
            <a:lvl3pPr marL="1143000" indent="-228600" eaLnBrk="0" hangingPunct="0">
              <a:defRPr sz="1600">
                <a:solidFill>
                  <a:schemeClr val="tx1"/>
                </a:solidFill>
                <a:latin typeface="Arial" charset="0"/>
                <a:ea typeface="MS Pゴシック" pitchFamily="-92" charset="-128"/>
              </a:defRPr>
            </a:lvl3pPr>
            <a:lvl4pPr marL="1600200" indent="-228600" eaLnBrk="0" hangingPunct="0">
              <a:defRPr sz="1600">
                <a:solidFill>
                  <a:schemeClr val="tx1"/>
                </a:solidFill>
                <a:latin typeface="Arial" charset="0"/>
                <a:ea typeface="MS Pゴシック" pitchFamily="-92" charset="-128"/>
              </a:defRPr>
            </a:lvl4pPr>
            <a:lvl5pPr marL="2057400" indent="-228600" eaLnBrk="0" hangingPunct="0">
              <a:defRPr sz="1600">
                <a:solidFill>
                  <a:schemeClr val="tx1"/>
                </a:solidFill>
                <a:latin typeface="Arial" charset="0"/>
                <a:ea typeface="MS Pゴシック" pitchFamily="-92" charset="-128"/>
              </a:defRPr>
            </a:lvl5pPr>
            <a:lvl6pPr marL="2514600" indent="-228600" eaLnBrk="0" fontAlgn="base" hangingPunct="0">
              <a:spcBef>
                <a:spcPct val="0"/>
              </a:spcBef>
              <a:spcAft>
                <a:spcPct val="0"/>
              </a:spcAft>
              <a:defRPr sz="1600">
                <a:solidFill>
                  <a:schemeClr val="tx1"/>
                </a:solidFill>
                <a:latin typeface="Arial" charset="0"/>
                <a:ea typeface="MS Pゴシック" pitchFamily="-92" charset="-128"/>
              </a:defRPr>
            </a:lvl6pPr>
            <a:lvl7pPr marL="2971800" indent="-228600" eaLnBrk="0" fontAlgn="base" hangingPunct="0">
              <a:spcBef>
                <a:spcPct val="0"/>
              </a:spcBef>
              <a:spcAft>
                <a:spcPct val="0"/>
              </a:spcAft>
              <a:defRPr sz="1600">
                <a:solidFill>
                  <a:schemeClr val="tx1"/>
                </a:solidFill>
                <a:latin typeface="Arial" charset="0"/>
                <a:ea typeface="MS Pゴシック" pitchFamily="-92" charset="-128"/>
              </a:defRPr>
            </a:lvl7pPr>
            <a:lvl8pPr marL="3429000" indent="-228600" eaLnBrk="0" fontAlgn="base" hangingPunct="0">
              <a:spcBef>
                <a:spcPct val="0"/>
              </a:spcBef>
              <a:spcAft>
                <a:spcPct val="0"/>
              </a:spcAft>
              <a:defRPr sz="1600">
                <a:solidFill>
                  <a:schemeClr val="tx1"/>
                </a:solidFill>
                <a:latin typeface="Arial" charset="0"/>
                <a:ea typeface="MS Pゴシック" pitchFamily="-92" charset="-128"/>
              </a:defRPr>
            </a:lvl8pPr>
            <a:lvl9pPr marL="3886200" indent="-228600" eaLnBrk="0" fontAlgn="base" hangingPunct="0">
              <a:spcBef>
                <a:spcPct val="0"/>
              </a:spcBef>
              <a:spcAft>
                <a:spcPct val="0"/>
              </a:spcAft>
              <a:defRPr sz="1600">
                <a:solidFill>
                  <a:schemeClr val="tx1"/>
                </a:solidFill>
                <a:latin typeface="Arial" charset="0"/>
                <a:ea typeface="MS Pゴシック" pitchFamily="-92" charset="-128"/>
              </a:defRPr>
            </a:lvl9pPr>
          </a:lstStyle>
          <a:p>
            <a:pPr eaLnBrk="1" fontAlgn="base" hangingPunct="1">
              <a:spcBef>
                <a:spcPct val="0"/>
              </a:spcBef>
              <a:spcAft>
                <a:spcPct val="0"/>
              </a:spcAft>
            </a:pPr>
            <a:r>
              <a:rPr lang="en-US" sz="1800">
                <a:solidFill>
                  <a:srgbClr val="000000"/>
                </a:solidFill>
              </a:rPr>
              <a:t>Damage</a:t>
            </a:r>
          </a:p>
          <a:p>
            <a:pPr eaLnBrk="1" fontAlgn="base" hangingPunct="1">
              <a:spcBef>
                <a:spcPct val="0"/>
              </a:spcBef>
              <a:spcAft>
                <a:spcPct val="0"/>
              </a:spcAft>
            </a:pPr>
            <a:endParaRPr lang="en-US" sz="1800">
              <a:solidFill>
                <a:srgbClr val="000000"/>
              </a:solidFill>
            </a:endParaRPr>
          </a:p>
          <a:p>
            <a:pPr eaLnBrk="1" fontAlgn="base" hangingPunct="1">
              <a:spcBef>
                <a:spcPct val="0"/>
              </a:spcBef>
              <a:spcAft>
                <a:spcPct val="0"/>
              </a:spcAft>
            </a:pPr>
            <a:r>
              <a:rPr lang="en-US" sz="1800">
                <a:solidFill>
                  <a:srgbClr val="000000"/>
                </a:solidFill>
              </a:rPr>
              <a:t>No repair</a:t>
            </a:r>
          </a:p>
          <a:p>
            <a:pPr eaLnBrk="1" fontAlgn="base" hangingPunct="1">
              <a:spcBef>
                <a:spcPct val="0"/>
              </a:spcBef>
              <a:spcAft>
                <a:spcPct val="0"/>
              </a:spcAft>
            </a:pPr>
            <a:endParaRPr lang="en-US" sz="1800">
              <a:solidFill>
                <a:srgbClr val="000000"/>
              </a:solidFill>
            </a:endParaRPr>
          </a:p>
          <a:p>
            <a:pPr eaLnBrk="1" fontAlgn="base" hangingPunct="1">
              <a:spcBef>
                <a:spcPct val="0"/>
              </a:spcBef>
              <a:spcAft>
                <a:spcPct val="0"/>
              </a:spcAft>
            </a:pPr>
            <a:r>
              <a:rPr lang="en-US" sz="1800">
                <a:solidFill>
                  <a:srgbClr val="000000"/>
                </a:solidFill>
              </a:rPr>
              <a:t>Cancer cell</a:t>
            </a:r>
          </a:p>
        </p:txBody>
      </p:sp>
      <p:sp>
        <p:nvSpPr>
          <p:cNvPr id="23602" name="Rectangle 90"/>
          <p:cNvSpPr>
            <a:spLocks noChangeArrowheads="1"/>
          </p:cNvSpPr>
          <p:nvPr/>
        </p:nvSpPr>
        <p:spPr bwMode="auto">
          <a:xfrm>
            <a:off x="5813425" y="2024063"/>
            <a:ext cx="2762250" cy="2819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nvGrpSpPr>
          <p:cNvPr id="23603" name="Group 91"/>
          <p:cNvGrpSpPr>
            <a:grpSpLocks/>
          </p:cNvGrpSpPr>
          <p:nvPr/>
        </p:nvGrpSpPr>
        <p:grpSpPr bwMode="auto">
          <a:xfrm>
            <a:off x="6767513" y="4298950"/>
            <a:ext cx="379412" cy="419100"/>
            <a:chOff x="4158" y="2339"/>
            <a:chExt cx="239" cy="264"/>
          </a:xfrm>
        </p:grpSpPr>
        <p:sp>
          <p:nvSpPr>
            <p:cNvPr id="23669" name="AutoShape 92"/>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70" name="Oval 93"/>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604" name="Group 94"/>
          <p:cNvGrpSpPr>
            <a:grpSpLocks/>
          </p:cNvGrpSpPr>
          <p:nvPr/>
        </p:nvGrpSpPr>
        <p:grpSpPr bwMode="auto">
          <a:xfrm>
            <a:off x="6948488" y="4479925"/>
            <a:ext cx="379412" cy="419100"/>
            <a:chOff x="4158" y="2339"/>
            <a:chExt cx="239" cy="264"/>
          </a:xfrm>
        </p:grpSpPr>
        <p:sp>
          <p:nvSpPr>
            <p:cNvPr id="23667" name="AutoShape 95"/>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68" name="Oval 96"/>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605" name="Group 97"/>
          <p:cNvGrpSpPr>
            <a:grpSpLocks/>
          </p:cNvGrpSpPr>
          <p:nvPr/>
        </p:nvGrpSpPr>
        <p:grpSpPr bwMode="auto">
          <a:xfrm>
            <a:off x="6562725" y="4371975"/>
            <a:ext cx="379413" cy="419100"/>
            <a:chOff x="4158" y="2339"/>
            <a:chExt cx="239" cy="264"/>
          </a:xfrm>
        </p:grpSpPr>
        <p:sp>
          <p:nvSpPr>
            <p:cNvPr id="23665" name="AutoShape 98"/>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66" name="Oval 99"/>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606" name="Group 100"/>
          <p:cNvGrpSpPr>
            <a:grpSpLocks/>
          </p:cNvGrpSpPr>
          <p:nvPr/>
        </p:nvGrpSpPr>
        <p:grpSpPr bwMode="auto">
          <a:xfrm>
            <a:off x="6105525" y="4030663"/>
            <a:ext cx="379413" cy="419100"/>
            <a:chOff x="4158" y="2339"/>
            <a:chExt cx="239" cy="264"/>
          </a:xfrm>
        </p:grpSpPr>
        <p:sp>
          <p:nvSpPr>
            <p:cNvPr id="23663" name="AutoShape 101"/>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64" name="Oval 102"/>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607" name="Group 103"/>
          <p:cNvGrpSpPr>
            <a:grpSpLocks/>
          </p:cNvGrpSpPr>
          <p:nvPr/>
        </p:nvGrpSpPr>
        <p:grpSpPr bwMode="auto">
          <a:xfrm>
            <a:off x="6286500" y="4111625"/>
            <a:ext cx="379413" cy="419100"/>
            <a:chOff x="4158" y="2339"/>
            <a:chExt cx="239" cy="264"/>
          </a:xfrm>
        </p:grpSpPr>
        <p:sp>
          <p:nvSpPr>
            <p:cNvPr id="23661" name="AutoShape 104"/>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62" name="Oval 105"/>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608" name="Group 106"/>
          <p:cNvGrpSpPr>
            <a:grpSpLocks/>
          </p:cNvGrpSpPr>
          <p:nvPr/>
        </p:nvGrpSpPr>
        <p:grpSpPr bwMode="auto">
          <a:xfrm>
            <a:off x="6207125" y="4467225"/>
            <a:ext cx="379413" cy="419100"/>
            <a:chOff x="4158" y="2339"/>
            <a:chExt cx="239" cy="264"/>
          </a:xfrm>
        </p:grpSpPr>
        <p:sp>
          <p:nvSpPr>
            <p:cNvPr id="23659" name="AutoShape 107"/>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60" name="Oval 108"/>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609" name="Group 109"/>
          <p:cNvGrpSpPr>
            <a:grpSpLocks/>
          </p:cNvGrpSpPr>
          <p:nvPr/>
        </p:nvGrpSpPr>
        <p:grpSpPr bwMode="auto">
          <a:xfrm>
            <a:off x="5837238" y="4271963"/>
            <a:ext cx="379412" cy="419100"/>
            <a:chOff x="4158" y="2339"/>
            <a:chExt cx="239" cy="264"/>
          </a:xfrm>
        </p:grpSpPr>
        <p:sp>
          <p:nvSpPr>
            <p:cNvPr id="23657" name="AutoShape 110"/>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58" name="Oval 111"/>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610" name="Group 112"/>
          <p:cNvGrpSpPr>
            <a:grpSpLocks/>
          </p:cNvGrpSpPr>
          <p:nvPr/>
        </p:nvGrpSpPr>
        <p:grpSpPr bwMode="auto">
          <a:xfrm>
            <a:off x="6018213" y="4089400"/>
            <a:ext cx="379412" cy="419100"/>
            <a:chOff x="4158" y="2339"/>
            <a:chExt cx="239" cy="264"/>
          </a:xfrm>
        </p:grpSpPr>
        <p:sp>
          <p:nvSpPr>
            <p:cNvPr id="23655" name="AutoShape 113"/>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56" name="Oval 114"/>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611" name="Group 115"/>
          <p:cNvGrpSpPr>
            <a:grpSpLocks/>
          </p:cNvGrpSpPr>
          <p:nvPr/>
        </p:nvGrpSpPr>
        <p:grpSpPr bwMode="auto">
          <a:xfrm>
            <a:off x="6375400" y="4327525"/>
            <a:ext cx="379413" cy="419100"/>
            <a:chOff x="4158" y="2339"/>
            <a:chExt cx="239" cy="264"/>
          </a:xfrm>
        </p:grpSpPr>
        <p:sp>
          <p:nvSpPr>
            <p:cNvPr id="23653" name="AutoShape 116"/>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54" name="Oval 117"/>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612" name="Group 118"/>
          <p:cNvGrpSpPr>
            <a:grpSpLocks/>
          </p:cNvGrpSpPr>
          <p:nvPr/>
        </p:nvGrpSpPr>
        <p:grpSpPr bwMode="auto">
          <a:xfrm>
            <a:off x="6091238" y="4278313"/>
            <a:ext cx="379412" cy="419100"/>
            <a:chOff x="4158" y="2339"/>
            <a:chExt cx="239" cy="264"/>
          </a:xfrm>
        </p:grpSpPr>
        <p:sp>
          <p:nvSpPr>
            <p:cNvPr id="23651" name="AutoShape 119"/>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52" name="Oval 120"/>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sp>
        <p:nvSpPr>
          <p:cNvPr id="23613" name="Line 121"/>
          <p:cNvSpPr>
            <a:spLocks noChangeShapeType="1"/>
          </p:cNvSpPr>
          <p:nvPr/>
        </p:nvSpPr>
        <p:spPr bwMode="auto">
          <a:xfrm flipH="1">
            <a:off x="6759575" y="4022725"/>
            <a:ext cx="0" cy="254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nvGrpSpPr>
          <p:cNvPr id="23614" name="Group 122"/>
          <p:cNvGrpSpPr>
            <a:grpSpLocks/>
          </p:cNvGrpSpPr>
          <p:nvPr/>
        </p:nvGrpSpPr>
        <p:grpSpPr bwMode="auto">
          <a:xfrm>
            <a:off x="6243638" y="4657725"/>
            <a:ext cx="379412" cy="419100"/>
            <a:chOff x="4158" y="2339"/>
            <a:chExt cx="239" cy="264"/>
          </a:xfrm>
        </p:grpSpPr>
        <p:sp>
          <p:nvSpPr>
            <p:cNvPr id="23649" name="AutoShape 123"/>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50" name="Oval 124"/>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615" name="Group 125"/>
          <p:cNvGrpSpPr>
            <a:grpSpLocks/>
          </p:cNvGrpSpPr>
          <p:nvPr/>
        </p:nvGrpSpPr>
        <p:grpSpPr bwMode="auto">
          <a:xfrm>
            <a:off x="6919913" y="4835525"/>
            <a:ext cx="379412" cy="419100"/>
            <a:chOff x="4158" y="2339"/>
            <a:chExt cx="239" cy="264"/>
          </a:xfrm>
        </p:grpSpPr>
        <p:sp>
          <p:nvSpPr>
            <p:cNvPr id="23647" name="AutoShape 126"/>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48" name="Oval 127"/>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616" name="Group 128"/>
          <p:cNvGrpSpPr>
            <a:grpSpLocks/>
          </p:cNvGrpSpPr>
          <p:nvPr/>
        </p:nvGrpSpPr>
        <p:grpSpPr bwMode="auto">
          <a:xfrm>
            <a:off x="7100888" y="5016500"/>
            <a:ext cx="379412" cy="419100"/>
            <a:chOff x="4158" y="2339"/>
            <a:chExt cx="239" cy="264"/>
          </a:xfrm>
        </p:grpSpPr>
        <p:sp>
          <p:nvSpPr>
            <p:cNvPr id="23645" name="AutoShape 129"/>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46" name="Oval 130"/>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617" name="Group 131"/>
          <p:cNvGrpSpPr>
            <a:grpSpLocks/>
          </p:cNvGrpSpPr>
          <p:nvPr/>
        </p:nvGrpSpPr>
        <p:grpSpPr bwMode="auto">
          <a:xfrm>
            <a:off x="6715125" y="4908550"/>
            <a:ext cx="379413" cy="419100"/>
            <a:chOff x="4158" y="2339"/>
            <a:chExt cx="239" cy="264"/>
          </a:xfrm>
        </p:grpSpPr>
        <p:sp>
          <p:nvSpPr>
            <p:cNvPr id="23643" name="AutoShape 132"/>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44" name="Oval 133"/>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618" name="Group 134"/>
          <p:cNvGrpSpPr>
            <a:grpSpLocks/>
          </p:cNvGrpSpPr>
          <p:nvPr/>
        </p:nvGrpSpPr>
        <p:grpSpPr bwMode="auto">
          <a:xfrm>
            <a:off x="6257925" y="4567238"/>
            <a:ext cx="379413" cy="419100"/>
            <a:chOff x="4158" y="2339"/>
            <a:chExt cx="239" cy="264"/>
          </a:xfrm>
        </p:grpSpPr>
        <p:sp>
          <p:nvSpPr>
            <p:cNvPr id="23641" name="AutoShape 135"/>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42" name="Oval 136"/>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619" name="Group 137"/>
          <p:cNvGrpSpPr>
            <a:grpSpLocks/>
          </p:cNvGrpSpPr>
          <p:nvPr/>
        </p:nvGrpSpPr>
        <p:grpSpPr bwMode="auto">
          <a:xfrm>
            <a:off x="6438900" y="4648200"/>
            <a:ext cx="379413" cy="419100"/>
            <a:chOff x="4158" y="2339"/>
            <a:chExt cx="239" cy="264"/>
          </a:xfrm>
        </p:grpSpPr>
        <p:sp>
          <p:nvSpPr>
            <p:cNvPr id="23639" name="AutoShape 138"/>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40" name="Oval 139"/>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620" name="Group 140"/>
          <p:cNvGrpSpPr>
            <a:grpSpLocks/>
          </p:cNvGrpSpPr>
          <p:nvPr/>
        </p:nvGrpSpPr>
        <p:grpSpPr bwMode="auto">
          <a:xfrm>
            <a:off x="6359525" y="5003800"/>
            <a:ext cx="379413" cy="419100"/>
            <a:chOff x="4158" y="2339"/>
            <a:chExt cx="239" cy="264"/>
          </a:xfrm>
        </p:grpSpPr>
        <p:sp>
          <p:nvSpPr>
            <p:cNvPr id="23637" name="AutoShape 141"/>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38" name="Oval 142"/>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621" name="Group 143"/>
          <p:cNvGrpSpPr>
            <a:grpSpLocks/>
          </p:cNvGrpSpPr>
          <p:nvPr/>
        </p:nvGrpSpPr>
        <p:grpSpPr bwMode="auto">
          <a:xfrm>
            <a:off x="5989638" y="4808538"/>
            <a:ext cx="379412" cy="419100"/>
            <a:chOff x="4158" y="2339"/>
            <a:chExt cx="239" cy="264"/>
          </a:xfrm>
        </p:grpSpPr>
        <p:sp>
          <p:nvSpPr>
            <p:cNvPr id="23635" name="AutoShape 144"/>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36" name="Oval 145"/>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622" name="Group 146"/>
          <p:cNvGrpSpPr>
            <a:grpSpLocks/>
          </p:cNvGrpSpPr>
          <p:nvPr/>
        </p:nvGrpSpPr>
        <p:grpSpPr bwMode="auto">
          <a:xfrm>
            <a:off x="6170613" y="4625975"/>
            <a:ext cx="379412" cy="419100"/>
            <a:chOff x="4158" y="2339"/>
            <a:chExt cx="239" cy="264"/>
          </a:xfrm>
        </p:grpSpPr>
        <p:sp>
          <p:nvSpPr>
            <p:cNvPr id="23633" name="AutoShape 147"/>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34" name="Oval 148"/>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623" name="Group 149"/>
          <p:cNvGrpSpPr>
            <a:grpSpLocks/>
          </p:cNvGrpSpPr>
          <p:nvPr/>
        </p:nvGrpSpPr>
        <p:grpSpPr bwMode="auto">
          <a:xfrm>
            <a:off x="6527800" y="4864100"/>
            <a:ext cx="379413" cy="419100"/>
            <a:chOff x="4158" y="2339"/>
            <a:chExt cx="239" cy="264"/>
          </a:xfrm>
        </p:grpSpPr>
        <p:sp>
          <p:nvSpPr>
            <p:cNvPr id="23631" name="AutoShape 150"/>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32" name="Oval 151"/>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624" name="Group 152"/>
          <p:cNvGrpSpPr>
            <a:grpSpLocks/>
          </p:cNvGrpSpPr>
          <p:nvPr/>
        </p:nvGrpSpPr>
        <p:grpSpPr bwMode="auto">
          <a:xfrm>
            <a:off x="6243638" y="4814888"/>
            <a:ext cx="379412" cy="419100"/>
            <a:chOff x="4158" y="2339"/>
            <a:chExt cx="239" cy="264"/>
          </a:xfrm>
        </p:grpSpPr>
        <p:sp>
          <p:nvSpPr>
            <p:cNvPr id="23629" name="AutoShape 153"/>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30" name="Oval 154"/>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grpSp>
        <p:nvGrpSpPr>
          <p:cNvPr id="23625" name="Group 155"/>
          <p:cNvGrpSpPr>
            <a:grpSpLocks/>
          </p:cNvGrpSpPr>
          <p:nvPr/>
        </p:nvGrpSpPr>
        <p:grpSpPr bwMode="auto">
          <a:xfrm>
            <a:off x="6396038" y="5194300"/>
            <a:ext cx="379412" cy="419100"/>
            <a:chOff x="4158" y="2339"/>
            <a:chExt cx="239" cy="264"/>
          </a:xfrm>
        </p:grpSpPr>
        <p:sp>
          <p:nvSpPr>
            <p:cNvPr id="23627" name="AutoShape 156"/>
            <p:cNvSpPr>
              <a:spLocks noChangeArrowheads="1"/>
            </p:cNvSpPr>
            <p:nvPr/>
          </p:nvSpPr>
          <p:spPr bwMode="auto">
            <a:xfrm>
              <a:off x="4158" y="2339"/>
              <a:ext cx="239" cy="264"/>
            </a:xfrm>
            <a:prstGeom prst="irregularSeal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sp>
          <p:nvSpPr>
            <p:cNvPr id="23628" name="Oval 157"/>
            <p:cNvSpPr>
              <a:spLocks noChangeArrowheads="1"/>
            </p:cNvSpPr>
            <p:nvPr/>
          </p:nvSpPr>
          <p:spPr bwMode="auto">
            <a:xfrm>
              <a:off x="4220" y="2406"/>
              <a:ext cx="70" cy="77"/>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latin typeface="Arial" charset="0"/>
              </a:endParaRPr>
            </a:p>
          </p:txBody>
        </p:sp>
      </p:grpSp>
      <p:sp>
        <p:nvSpPr>
          <p:cNvPr id="402590" name="Rectangle 158"/>
          <p:cNvSpPr>
            <a:spLocks noGrp="1" noChangeArrowheads="1"/>
          </p:cNvSpPr>
          <p:nvPr>
            <p:ph type="ctrTitle"/>
          </p:nvPr>
        </p:nvSpPr>
        <p:spPr>
          <a:xfrm>
            <a:off x="600075" y="423863"/>
            <a:ext cx="7772400" cy="1143000"/>
          </a:xfrm>
        </p:spPr>
        <p:txBody>
          <a:bodyPr>
            <a:normAutofit fontScale="90000"/>
          </a:bodyPr>
          <a:lstStyle/>
          <a:p>
            <a:pPr eaLnBrk="1" hangingPunct="1">
              <a:defRPr/>
            </a:pPr>
            <a:r>
              <a:rPr lang="en-US" smtClean="0"/>
              <a:t>Cellular damage elicits abnormal proliferation</a:t>
            </a:r>
          </a:p>
        </p:txBody>
      </p:sp>
    </p:spTree>
    <p:extLst>
      <p:ext uri="{BB962C8B-B14F-4D97-AF65-F5344CB8AC3E}">
        <p14:creationId xmlns:p14="http://schemas.microsoft.com/office/powerpoint/2010/main" val="3206284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528" y="609600"/>
            <a:ext cx="7024744" cy="1143000"/>
          </a:xfrm>
        </p:spPr>
        <p:txBody>
          <a:bodyPr/>
          <a:lstStyle/>
          <a:p>
            <a:pPr algn="ctr"/>
            <a:r>
              <a:rPr lang="en-US" dirty="0" smtClean="0"/>
              <a:t>The Central Dogma </a:t>
            </a:r>
            <a:endParaRPr lang="en-US" dirty="0"/>
          </a:p>
        </p:txBody>
      </p:sp>
      <p:sp>
        <p:nvSpPr>
          <p:cNvPr id="3" name="Content Placeholder 2"/>
          <p:cNvSpPr>
            <a:spLocks noGrp="1"/>
          </p:cNvSpPr>
          <p:nvPr>
            <p:ph idx="1"/>
          </p:nvPr>
        </p:nvSpPr>
        <p:spPr/>
        <p:txBody>
          <a:bodyPr/>
          <a:lstStyle/>
          <a:p>
            <a:endParaRPr lang="en-US"/>
          </a:p>
        </p:txBody>
      </p:sp>
      <p:pic>
        <p:nvPicPr>
          <p:cNvPr id="1028" name="Picture 4" descr="http://www.rsc.org/images/FEATURE-nobel-400_tcm18-16598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7296"/>
            <a:ext cx="8153400" cy="45659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0" y="4724400"/>
            <a:ext cx="1600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DNA</a:t>
            </a:r>
            <a:endParaRPr lang="en-US" dirty="0"/>
          </a:p>
        </p:txBody>
      </p:sp>
      <p:sp>
        <p:nvSpPr>
          <p:cNvPr id="7" name="Rectangle 6"/>
          <p:cNvSpPr/>
          <p:nvPr/>
        </p:nvSpPr>
        <p:spPr>
          <a:xfrm>
            <a:off x="3429000" y="4724400"/>
            <a:ext cx="1600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dirty="0" smtClean="0"/>
              <a:t>NA</a:t>
            </a:r>
            <a:endParaRPr lang="en-US" dirty="0"/>
          </a:p>
        </p:txBody>
      </p:sp>
      <p:sp>
        <p:nvSpPr>
          <p:cNvPr id="8" name="Rectangle 7"/>
          <p:cNvSpPr/>
          <p:nvPr/>
        </p:nvSpPr>
        <p:spPr>
          <a:xfrm>
            <a:off x="6019800" y="4724400"/>
            <a:ext cx="1600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Protein</a:t>
            </a:r>
            <a:endParaRPr lang="en-US" dirty="0"/>
          </a:p>
        </p:txBody>
      </p:sp>
      <p:sp>
        <p:nvSpPr>
          <p:cNvPr id="5" name="Right Arrow 4"/>
          <p:cNvSpPr/>
          <p:nvPr/>
        </p:nvSpPr>
        <p:spPr>
          <a:xfrm>
            <a:off x="2507673" y="48387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105400" y="4845627"/>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86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Cancer</a:t>
            </a:r>
            <a:endParaRPr lang="en-US" dirty="0"/>
          </a:p>
        </p:txBody>
      </p:sp>
      <p:sp>
        <p:nvSpPr>
          <p:cNvPr id="3" name="Content Placeholder 2"/>
          <p:cNvSpPr>
            <a:spLocks noGrp="1"/>
          </p:cNvSpPr>
          <p:nvPr>
            <p:ph idx="1"/>
          </p:nvPr>
        </p:nvSpPr>
        <p:spPr/>
        <p:txBody>
          <a:bodyPr/>
          <a:lstStyle/>
          <a:p>
            <a:r>
              <a:rPr lang="en-US" dirty="0" smtClean="0"/>
              <a:t>Because ultimately all  proteins are encoded for by the DNA within the host cell genome, it is here that we have to look for the cause of cancer</a:t>
            </a:r>
          </a:p>
          <a:p>
            <a:endParaRPr lang="en-US" dirty="0" smtClean="0"/>
          </a:p>
          <a:p>
            <a:r>
              <a:rPr lang="en-US" dirty="0" smtClean="0"/>
              <a:t>A gene is a segment of DNA that codes for a protein</a:t>
            </a:r>
            <a:endParaRPr lang="en-US" dirty="0"/>
          </a:p>
        </p:txBody>
      </p:sp>
    </p:spTree>
    <p:extLst>
      <p:ext uri="{BB962C8B-B14F-4D97-AF65-F5344CB8AC3E}">
        <p14:creationId xmlns:p14="http://schemas.microsoft.com/office/powerpoint/2010/main" val="1080088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is the template to build RNA</a:t>
            </a:r>
            <a:endParaRPr lang="en-US" dirty="0"/>
          </a:p>
        </p:txBody>
      </p:sp>
      <p:sp>
        <p:nvSpPr>
          <p:cNvPr id="3" name="Content Placeholder 2"/>
          <p:cNvSpPr>
            <a:spLocks noGrp="1"/>
          </p:cNvSpPr>
          <p:nvPr>
            <p:ph sz="quarter" idx="1"/>
          </p:nvPr>
        </p:nvSpPr>
        <p:spPr>
          <a:xfrm>
            <a:off x="304800" y="1600200"/>
            <a:ext cx="758952" cy="5257800"/>
          </a:xfrm>
        </p:spPr>
        <p:txBody>
          <a:bodyPr vert="wordArtVert">
            <a:normAutofit fontScale="92500"/>
          </a:bodyPr>
          <a:lstStyle/>
          <a:p>
            <a:pPr>
              <a:buNone/>
            </a:pPr>
            <a:r>
              <a:rPr lang="en-US" dirty="0" smtClean="0"/>
              <a:t>AATCCGTCTATG</a:t>
            </a:r>
            <a:endParaRPr lang="en-US" dirty="0"/>
          </a:p>
        </p:txBody>
      </p:sp>
      <p:sp>
        <p:nvSpPr>
          <p:cNvPr id="4" name="Content Placeholder 2"/>
          <p:cNvSpPr txBox="1">
            <a:spLocks/>
          </p:cNvSpPr>
          <p:nvPr/>
        </p:nvSpPr>
        <p:spPr>
          <a:xfrm>
            <a:off x="2209800" y="1600200"/>
            <a:ext cx="758952" cy="5257800"/>
          </a:xfrm>
          <a:prstGeom prst="rect">
            <a:avLst/>
          </a:prstGeom>
        </p:spPr>
        <p:txBody>
          <a:bodyPr vert="wordArtVert">
            <a:normAutofit fontScale="92500"/>
          </a:bodyPr>
          <a:lstStyle/>
          <a:p>
            <a:pPr marL="320040" indent="-320040">
              <a:spcBef>
                <a:spcPts val="700"/>
              </a:spcBef>
              <a:buClr>
                <a:srgbClr val="DD8047"/>
              </a:buClr>
              <a:buSzPct val="60000"/>
              <a:buFont typeface="Wingdings"/>
              <a:buNone/>
              <a:defRPr/>
            </a:pPr>
            <a:r>
              <a:rPr lang="en-US" sz="2900" dirty="0">
                <a:solidFill>
                  <a:prstClr val="black"/>
                </a:solidFill>
              </a:rPr>
              <a:t>TTAGGCAGATAC</a:t>
            </a:r>
          </a:p>
        </p:txBody>
      </p:sp>
      <p:grpSp>
        <p:nvGrpSpPr>
          <p:cNvPr id="18" name="Group 17"/>
          <p:cNvGrpSpPr/>
          <p:nvPr/>
        </p:nvGrpSpPr>
        <p:grpSpPr>
          <a:xfrm>
            <a:off x="838200" y="3810000"/>
            <a:ext cx="1524000" cy="382588"/>
            <a:chOff x="838200" y="3810000"/>
            <a:chExt cx="1524000" cy="382588"/>
          </a:xfrm>
        </p:grpSpPr>
        <p:cxnSp>
          <p:nvCxnSpPr>
            <p:cNvPr id="6" name="Straight Arrow Connector 5"/>
            <p:cNvCxnSpPr/>
            <p:nvPr/>
          </p:nvCxnSpPr>
          <p:spPr>
            <a:xfrm rot="10800000">
              <a:off x="838200" y="4191000"/>
              <a:ext cx="1295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6800" y="3810000"/>
              <a:ext cx="1295400" cy="307777"/>
            </a:xfrm>
            <a:prstGeom prst="rect">
              <a:avLst/>
            </a:prstGeom>
            <a:noFill/>
          </p:spPr>
          <p:txBody>
            <a:bodyPr wrap="square" rtlCol="0">
              <a:spAutoFit/>
            </a:bodyPr>
            <a:lstStyle/>
            <a:p>
              <a:r>
                <a:rPr lang="en-US" sz="1400" dirty="0">
                  <a:solidFill>
                    <a:prstClr val="black"/>
                  </a:solidFill>
                </a:rPr>
                <a:t>REPLICATION</a:t>
              </a:r>
            </a:p>
          </p:txBody>
        </p:sp>
      </p:grpSp>
      <p:sp>
        <p:nvSpPr>
          <p:cNvPr id="9" name="Content Placeholder 2"/>
          <p:cNvSpPr txBox="1">
            <a:spLocks/>
          </p:cNvSpPr>
          <p:nvPr/>
        </p:nvSpPr>
        <p:spPr>
          <a:xfrm>
            <a:off x="4267200" y="1600200"/>
            <a:ext cx="758952" cy="5257800"/>
          </a:xfrm>
          <a:prstGeom prst="rect">
            <a:avLst/>
          </a:prstGeom>
        </p:spPr>
        <p:txBody>
          <a:bodyPr vert="wordArtVert">
            <a:normAutofit fontScale="85000" lnSpcReduction="10000"/>
          </a:bodyPr>
          <a:lstStyle/>
          <a:p>
            <a:pPr marL="320040" indent="-320040">
              <a:spcBef>
                <a:spcPts val="700"/>
              </a:spcBef>
              <a:buClr>
                <a:srgbClr val="DD8047"/>
              </a:buClr>
              <a:buSzPct val="60000"/>
              <a:buFont typeface="Wingdings"/>
              <a:buNone/>
              <a:defRPr/>
            </a:pPr>
            <a:r>
              <a:rPr lang="en-US" sz="2900" dirty="0">
                <a:solidFill>
                  <a:prstClr val="black"/>
                </a:solidFill>
              </a:rPr>
              <a:t>AAUCCGUCUAUG</a:t>
            </a:r>
          </a:p>
        </p:txBody>
      </p:sp>
      <p:cxnSp>
        <p:nvCxnSpPr>
          <p:cNvPr id="15" name="Straight Arrow Connector 14"/>
          <p:cNvCxnSpPr/>
          <p:nvPr/>
        </p:nvCxnSpPr>
        <p:spPr>
          <a:xfrm>
            <a:off x="2971800" y="4038600"/>
            <a:ext cx="1219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19400" y="3657600"/>
            <a:ext cx="1371600" cy="307777"/>
          </a:xfrm>
          <a:prstGeom prst="rect">
            <a:avLst/>
          </a:prstGeom>
          <a:noFill/>
        </p:spPr>
        <p:txBody>
          <a:bodyPr wrap="square" rtlCol="0">
            <a:spAutoFit/>
          </a:bodyPr>
          <a:lstStyle/>
          <a:p>
            <a:r>
              <a:rPr lang="en-US" sz="1400" dirty="0">
                <a:solidFill>
                  <a:prstClr val="black"/>
                </a:solidFill>
              </a:rPr>
              <a:t>TRANSCRIPTION</a:t>
            </a:r>
          </a:p>
        </p:txBody>
      </p:sp>
      <p:cxnSp>
        <p:nvCxnSpPr>
          <p:cNvPr id="20" name="Straight Arrow Connector 19"/>
          <p:cNvCxnSpPr/>
          <p:nvPr/>
        </p:nvCxnSpPr>
        <p:spPr>
          <a:xfrm>
            <a:off x="5029200" y="40386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953000" y="3657600"/>
            <a:ext cx="1981200" cy="338554"/>
          </a:xfrm>
          <a:prstGeom prst="rect">
            <a:avLst/>
          </a:prstGeom>
          <a:noFill/>
        </p:spPr>
        <p:txBody>
          <a:bodyPr wrap="square" rtlCol="0">
            <a:spAutoFit/>
          </a:bodyPr>
          <a:lstStyle/>
          <a:p>
            <a:r>
              <a:rPr lang="en-US" sz="1600" dirty="0">
                <a:solidFill>
                  <a:prstClr val="black"/>
                </a:solidFill>
              </a:rPr>
              <a:t>TRANSLATION</a:t>
            </a:r>
          </a:p>
        </p:txBody>
      </p:sp>
      <p:sp>
        <p:nvSpPr>
          <p:cNvPr id="23" name="Rounded Rectangle 22"/>
          <p:cNvSpPr/>
          <p:nvPr/>
        </p:nvSpPr>
        <p:spPr>
          <a:xfrm>
            <a:off x="4876800" y="1828800"/>
            <a:ext cx="40386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The sequence of bases is read in groups of 3</a:t>
            </a:r>
          </a:p>
          <a:p>
            <a:pPr algn="ctr"/>
            <a:endParaRPr lang="en-US" dirty="0">
              <a:solidFill>
                <a:prstClr val="white"/>
              </a:solidFill>
            </a:endParaRPr>
          </a:p>
          <a:p>
            <a:pPr algn="ctr"/>
            <a:r>
              <a:rPr lang="en-US" dirty="0">
                <a:solidFill>
                  <a:prstClr val="white"/>
                </a:solidFill>
              </a:rPr>
              <a:t>Each group of 3 bases is called a </a:t>
            </a:r>
            <a:r>
              <a:rPr lang="en-US" dirty="0" err="1">
                <a:solidFill>
                  <a:prstClr val="white"/>
                </a:solidFill>
              </a:rPr>
              <a:t>codon</a:t>
            </a:r>
            <a:r>
              <a:rPr lang="en-US" dirty="0">
                <a:solidFill>
                  <a:prstClr val="white"/>
                </a:solidFill>
              </a:rPr>
              <a:t> and specifies 1 amino acid</a:t>
            </a:r>
          </a:p>
        </p:txBody>
      </p:sp>
      <p:sp>
        <p:nvSpPr>
          <p:cNvPr id="25" name="Rectangle 24"/>
          <p:cNvSpPr/>
          <p:nvPr/>
        </p:nvSpPr>
        <p:spPr>
          <a:xfrm>
            <a:off x="4419600" y="1676400"/>
            <a:ext cx="381000" cy="1143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4419600" y="2895600"/>
            <a:ext cx="381000" cy="1143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4419600" y="4114800"/>
            <a:ext cx="381000" cy="1143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4419600" y="5334000"/>
            <a:ext cx="381000" cy="1219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p:nvSpPr>
        <p:spPr>
          <a:xfrm>
            <a:off x="7086600" y="1524000"/>
            <a:ext cx="1752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prstClr val="white"/>
                </a:solidFill>
              </a:rPr>
              <a:t>Asparagine</a:t>
            </a:r>
            <a:endParaRPr lang="en-US" dirty="0">
              <a:solidFill>
                <a:prstClr val="white"/>
              </a:solidFill>
            </a:endParaRPr>
          </a:p>
        </p:txBody>
      </p:sp>
      <p:sp>
        <p:nvSpPr>
          <p:cNvPr id="30" name="Oval 29"/>
          <p:cNvSpPr/>
          <p:nvPr/>
        </p:nvSpPr>
        <p:spPr>
          <a:xfrm>
            <a:off x="7086600" y="2743200"/>
            <a:ext cx="1752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prstClr val="white"/>
                </a:solidFill>
              </a:rPr>
              <a:t>Proline</a:t>
            </a:r>
            <a:endParaRPr lang="en-US" dirty="0">
              <a:solidFill>
                <a:prstClr val="white"/>
              </a:solidFill>
            </a:endParaRPr>
          </a:p>
        </p:txBody>
      </p:sp>
      <p:sp>
        <p:nvSpPr>
          <p:cNvPr id="31" name="Oval 30"/>
          <p:cNvSpPr/>
          <p:nvPr/>
        </p:nvSpPr>
        <p:spPr>
          <a:xfrm>
            <a:off x="7086600" y="4038600"/>
            <a:ext cx="1752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Serine</a:t>
            </a:r>
          </a:p>
        </p:txBody>
      </p:sp>
      <p:sp>
        <p:nvSpPr>
          <p:cNvPr id="32" name="Oval 31"/>
          <p:cNvSpPr/>
          <p:nvPr/>
        </p:nvSpPr>
        <p:spPr>
          <a:xfrm>
            <a:off x="7086600" y="5410200"/>
            <a:ext cx="1752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prstClr val="white"/>
                </a:solidFill>
              </a:rPr>
              <a:t>Methionine</a:t>
            </a:r>
            <a:endParaRPr lang="en-US" dirty="0">
              <a:solidFill>
                <a:prstClr val="white"/>
              </a:solidFill>
            </a:endParaRPr>
          </a:p>
        </p:txBody>
      </p:sp>
      <p:sp>
        <p:nvSpPr>
          <p:cNvPr id="33" name="Rectangle 32"/>
          <p:cNvSpPr/>
          <p:nvPr/>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0" name="Group 39"/>
          <p:cNvGrpSpPr/>
          <p:nvPr/>
        </p:nvGrpSpPr>
        <p:grpSpPr>
          <a:xfrm>
            <a:off x="4343400" y="228600"/>
            <a:ext cx="4572000" cy="1600200"/>
            <a:chOff x="4343400" y="228600"/>
            <a:chExt cx="4572000" cy="1600200"/>
          </a:xfrm>
        </p:grpSpPr>
        <p:sp>
          <p:nvSpPr>
            <p:cNvPr id="35" name="TextBox 34"/>
            <p:cNvSpPr txBox="1"/>
            <p:nvPr/>
          </p:nvSpPr>
          <p:spPr>
            <a:xfrm>
              <a:off x="4876800" y="228600"/>
              <a:ext cx="4038600" cy="1200329"/>
            </a:xfrm>
            <a:prstGeom prst="rect">
              <a:avLst/>
            </a:prstGeom>
            <a:noFill/>
          </p:spPr>
          <p:txBody>
            <a:bodyPr wrap="square" rtlCol="0">
              <a:spAutoFit/>
            </a:bodyPr>
            <a:lstStyle/>
            <a:p>
              <a:pPr algn="ctr"/>
              <a:r>
                <a:rPr lang="en-US" sz="2400" dirty="0">
                  <a:solidFill>
                    <a:srgbClr val="7030A0"/>
                  </a:solidFill>
                </a:rPr>
                <a:t>Occurs on a ribosome in the cytoplasm or attached to the RER</a:t>
              </a:r>
            </a:p>
          </p:txBody>
        </p:sp>
        <p:sp>
          <p:nvSpPr>
            <p:cNvPr id="37" name="Right Brace 36"/>
            <p:cNvSpPr/>
            <p:nvPr/>
          </p:nvSpPr>
          <p:spPr>
            <a:xfrm rot="16200000" flipV="1">
              <a:off x="6362700" y="-723900"/>
              <a:ext cx="533400" cy="4572000"/>
            </a:xfrm>
            <a:prstGeom prst="rightBrace">
              <a:avLst>
                <a:gd name="adj1" fmla="val 8333"/>
                <a:gd name="adj2" fmla="val 51212"/>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grpSp>
      <p:grpSp>
        <p:nvGrpSpPr>
          <p:cNvPr id="39" name="Group 38"/>
          <p:cNvGrpSpPr/>
          <p:nvPr/>
        </p:nvGrpSpPr>
        <p:grpSpPr>
          <a:xfrm>
            <a:off x="228600" y="228600"/>
            <a:ext cx="4876800" cy="1600200"/>
            <a:chOff x="228600" y="228600"/>
            <a:chExt cx="4876800" cy="1600200"/>
          </a:xfrm>
        </p:grpSpPr>
        <p:sp>
          <p:nvSpPr>
            <p:cNvPr id="34" name="TextBox 33"/>
            <p:cNvSpPr txBox="1"/>
            <p:nvPr/>
          </p:nvSpPr>
          <p:spPr>
            <a:xfrm>
              <a:off x="609600" y="228600"/>
              <a:ext cx="3429000" cy="523220"/>
            </a:xfrm>
            <a:prstGeom prst="rect">
              <a:avLst/>
            </a:prstGeom>
            <a:noFill/>
          </p:spPr>
          <p:txBody>
            <a:bodyPr wrap="square" rtlCol="0">
              <a:spAutoFit/>
            </a:bodyPr>
            <a:lstStyle/>
            <a:p>
              <a:r>
                <a:rPr lang="en-US" sz="2800" dirty="0">
                  <a:solidFill>
                    <a:srgbClr val="C00000"/>
                  </a:solidFill>
                </a:rPr>
                <a:t>Occurs in the nucleus</a:t>
              </a:r>
            </a:p>
          </p:txBody>
        </p:sp>
        <p:sp>
          <p:nvSpPr>
            <p:cNvPr id="38" name="Right Brace 37"/>
            <p:cNvSpPr/>
            <p:nvPr/>
          </p:nvSpPr>
          <p:spPr>
            <a:xfrm rot="16200000" flipV="1">
              <a:off x="2209800" y="-1066800"/>
              <a:ext cx="914400" cy="4876800"/>
            </a:xfrm>
            <a:prstGeom prst="rightBrace">
              <a:avLst>
                <a:gd name="adj1" fmla="val 8333"/>
                <a:gd name="adj2" fmla="val 51212"/>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Tree>
    <p:extLst>
      <p:ext uri="{BB962C8B-B14F-4D97-AF65-F5344CB8AC3E}">
        <p14:creationId xmlns:p14="http://schemas.microsoft.com/office/powerpoint/2010/main" val="46607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bg/>
                                          </p:spTgt>
                                        </p:tgtEl>
                                        <p:attrNameLst>
                                          <p:attrName>style.visibility</p:attrName>
                                        </p:attrNameLst>
                                      </p:cBhvr>
                                      <p:to>
                                        <p:strVal val="visible"/>
                                      </p:to>
                                    </p:set>
                                    <p:animEffect transition="in" filter="fade">
                                      <p:cBhvr>
                                        <p:cTn id="35" dur="2000"/>
                                        <p:tgtEl>
                                          <p:spTgt spid="23">
                                            <p:bg/>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fade">
                                      <p:cBhvr>
                                        <p:cTn id="40" dur="2000"/>
                                        <p:tgtEl>
                                          <p:spTgt spid="2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xEl>
                                              <p:pRg st="2" end="2"/>
                                            </p:txEl>
                                          </p:spTgt>
                                        </p:tgtEl>
                                        <p:attrNameLst>
                                          <p:attrName>style.visibility</p:attrName>
                                        </p:attrNameLst>
                                      </p:cBhvr>
                                      <p:to>
                                        <p:strVal val="visible"/>
                                      </p:to>
                                    </p:set>
                                    <p:animEffect transition="in" filter="fade">
                                      <p:cBhvr>
                                        <p:cTn id="45" dur="2000"/>
                                        <p:tgtEl>
                                          <p:spTgt spid="2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1" nodeType="clickEffect">
                                  <p:stCondLst>
                                    <p:cond delay="0"/>
                                  </p:stCondLst>
                                  <p:childTnLst>
                                    <p:anim calcmode="lin" valueType="num">
                                      <p:cBhvr additive="base">
                                        <p:cTn id="59" dur="500"/>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60" dur="500"/>
                                        <p:tgtEl>
                                          <p:spTgt spid="23">
                                            <p:txEl>
                                              <p:pRg st="0" end="0"/>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23">
                                            <p:txEl>
                                              <p:pRg st="0" end="0"/>
                                            </p:txEl>
                                          </p:spTgt>
                                        </p:tgtEl>
                                        <p:attrNameLst>
                                          <p:attrName>style.visibility</p:attrName>
                                        </p:attrNameLst>
                                      </p:cBhvr>
                                      <p:to>
                                        <p:strVal val="hidden"/>
                                      </p:to>
                                    </p:set>
                                  </p:childTnLst>
                                </p:cTn>
                              </p:par>
                              <p:par>
                                <p:cTn id="62" presetID="2" presetClass="exit" presetSubtype="4" fill="hold" grpId="1" nodeType="withEffect">
                                  <p:stCondLst>
                                    <p:cond delay="0"/>
                                  </p:stCondLst>
                                  <p:childTnLst>
                                    <p:anim calcmode="lin" valueType="num">
                                      <p:cBhvr additive="base">
                                        <p:cTn id="63" dur="500"/>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64" dur="500"/>
                                        <p:tgtEl>
                                          <p:spTgt spid="23">
                                            <p:txEl>
                                              <p:pRg st="2" end="2"/>
                                            </p:txEl>
                                          </p:spTgt>
                                        </p:tgtEl>
                                        <p:attrNameLst>
                                          <p:attrName>ppt_y</p:attrName>
                                        </p:attrNameLst>
                                      </p:cBhvr>
                                      <p:tavLst>
                                        <p:tav tm="0">
                                          <p:val>
                                            <p:strVal val="ppt_y"/>
                                          </p:val>
                                        </p:tav>
                                        <p:tav tm="100000">
                                          <p:val>
                                            <p:strVal val="1+ppt_h/2"/>
                                          </p:val>
                                        </p:tav>
                                      </p:tavLst>
                                    </p:anim>
                                    <p:set>
                                      <p:cBhvr>
                                        <p:cTn id="65" dur="1" fill="hold">
                                          <p:stCondLst>
                                            <p:cond delay="499"/>
                                          </p:stCondLst>
                                        </p:cTn>
                                        <p:tgtEl>
                                          <p:spTgt spid="23">
                                            <p:txEl>
                                              <p:pRg st="2" end="2"/>
                                            </p:txEl>
                                          </p:spTgt>
                                        </p:tgtEl>
                                        <p:attrNameLst>
                                          <p:attrName>style.visibility</p:attrName>
                                        </p:attrNameLst>
                                      </p:cBhvr>
                                      <p:to>
                                        <p:strVal val="hidden"/>
                                      </p:to>
                                    </p:set>
                                  </p:childTnLst>
                                </p:cTn>
                              </p:par>
                              <p:par>
                                <p:cTn id="66" presetID="2" presetClass="exit" presetSubtype="4" fill="hold" grpId="1" nodeType="withEffect">
                                  <p:stCondLst>
                                    <p:cond delay="0"/>
                                  </p:stCondLst>
                                  <p:childTnLst>
                                    <p:anim calcmode="lin" valueType="num">
                                      <p:cBhvr additive="base">
                                        <p:cTn id="67" dur="500"/>
                                        <p:tgtEl>
                                          <p:spTgt spid="23">
                                            <p:bg/>
                                          </p:spTgt>
                                        </p:tgtEl>
                                        <p:attrNameLst>
                                          <p:attrName>ppt_x</p:attrName>
                                        </p:attrNameLst>
                                      </p:cBhvr>
                                      <p:tavLst>
                                        <p:tav tm="0">
                                          <p:val>
                                            <p:strVal val="ppt_x"/>
                                          </p:val>
                                        </p:tav>
                                        <p:tav tm="100000">
                                          <p:val>
                                            <p:strVal val="ppt_x"/>
                                          </p:val>
                                        </p:tav>
                                      </p:tavLst>
                                    </p:anim>
                                    <p:anim calcmode="lin" valueType="num">
                                      <p:cBhvr additive="base">
                                        <p:cTn id="68" dur="500"/>
                                        <p:tgtEl>
                                          <p:spTgt spid="23">
                                            <p:bg/>
                                          </p:spTgt>
                                        </p:tgtEl>
                                        <p:attrNameLst>
                                          <p:attrName>ppt_y</p:attrName>
                                        </p:attrNameLst>
                                      </p:cBhvr>
                                      <p:tavLst>
                                        <p:tav tm="0">
                                          <p:val>
                                            <p:strVal val="ppt_y"/>
                                          </p:val>
                                        </p:tav>
                                        <p:tav tm="100000">
                                          <p:val>
                                            <p:strVal val="1+ppt_h/2"/>
                                          </p:val>
                                        </p:tav>
                                      </p:tavLst>
                                    </p:anim>
                                    <p:set>
                                      <p:cBhvr>
                                        <p:cTn id="69" dur="1" fill="hold">
                                          <p:stCondLst>
                                            <p:cond delay="499"/>
                                          </p:stCondLst>
                                        </p:cTn>
                                        <p:tgtEl>
                                          <p:spTgt spid="23">
                                            <p:bg/>
                                          </p:spTgt>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additive="base">
                                        <p:cTn id="80" dur="500" fill="hold"/>
                                        <p:tgtEl>
                                          <p:spTgt spid="26"/>
                                        </p:tgtEl>
                                        <p:attrNameLst>
                                          <p:attrName>ppt_x</p:attrName>
                                        </p:attrNameLst>
                                      </p:cBhvr>
                                      <p:tavLst>
                                        <p:tav tm="0">
                                          <p:val>
                                            <p:strVal val="#ppt_x"/>
                                          </p:val>
                                        </p:tav>
                                        <p:tav tm="100000">
                                          <p:val>
                                            <p:strVal val="#ppt_x"/>
                                          </p:val>
                                        </p:tav>
                                      </p:tavLst>
                                    </p:anim>
                                    <p:anim calcmode="lin" valueType="num">
                                      <p:cBhvr additive="base">
                                        <p:cTn id="8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ppt_x"/>
                                          </p:val>
                                        </p:tav>
                                        <p:tav tm="100000">
                                          <p:val>
                                            <p:strVal val="#ppt_x"/>
                                          </p:val>
                                        </p:tav>
                                      </p:tavLst>
                                    </p:anim>
                                    <p:anim calcmode="lin" valueType="num">
                                      <p:cBhvr additive="base">
                                        <p:cTn id="8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500" fill="hold"/>
                                        <p:tgtEl>
                                          <p:spTgt spid="28"/>
                                        </p:tgtEl>
                                        <p:attrNameLst>
                                          <p:attrName>ppt_x</p:attrName>
                                        </p:attrNameLst>
                                      </p:cBhvr>
                                      <p:tavLst>
                                        <p:tav tm="0">
                                          <p:val>
                                            <p:strVal val="#ppt_x"/>
                                          </p:val>
                                        </p:tav>
                                        <p:tav tm="100000">
                                          <p:val>
                                            <p:strVal val="#ppt_x"/>
                                          </p:val>
                                        </p:tav>
                                      </p:tavLst>
                                    </p:anim>
                                    <p:anim calcmode="lin" valueType="num">
                                      <p:cBhvr additive="base">
                                        <p:cTn id="9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29">
                                            <p:bg/>
                                          </p:spTgt>
                                        </p:tgtEl>
                                        <p:attrNameLst>
                                          <p:attrName>style.visibility</p:attrName>
                                        </p:attrNameLst>
                                      </p:cBhvr>
                                      <p:to>
                                        <p:strVal val="visible"/>
                                      </p:to>
                                    </p:set>
                                    <p:anim calcmode="lin" valueType="num">
                                      <p:cBhvr additive="base">
                                        <p:cTn id="98"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99" dur="500" fill="hold"/>
                                        <p:tgtEl>
                                          <p:spTgt spid="29">
                                            <p:bg/>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29">
                                            <p:txEl>
                                              <p:pRg st="0" end="0"/>
                                            </p:txEl>
                                          </p:spTgt>
                                        </p:tgtEl>
                                        <p:attrNameLst>
                                          <p:attrName>style.visibility</p:attrName>
                                        </p:attrNameLst>
                                      </p:cBhvr>
                                      <p:to>
                                        <p:strVal val="visible"/>
                                      </p:to>
                                    </p:set>
                                    <p:anim calcmode="lin" valueType="num">
                                      <p:cBhvr additive="base">
                                        <p:cTn id="10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30">
                                            <p:bg/>
                                          </p:spTgt>
                                        </p:tgtEl>
                                        <p:attrNameLst>
                                          <p:attrName>style.visibility</p:attrName>
                                        </p:attrNameLst>
                                      </p:cBhvr>
                                      <p:to>
                                        <p:strVal val="visible"/>
                                      </p:to>
                                    </p:set>
                                    <p:anim calcmode="lin" valueType="num">
                                      <p:cBhvr additive="base">
                                        <p:cTn id="110" dur="500" fill="hold"/>
                                        <p:tgtEl>
                                          <p:spTgt spid="30">
                                            <p:bg/>
                                          </p:spTgt>
                                        </p:tgtEl>
                                        <p:attrNameLst>
                                          <p:attrName>ppt_x</p:attrName>
                                        </p:attrNameLst>
                                      </p:cBhvr>
                                      <p:tavLst>
                                        <p:tav tm="0">
                                          <p:val>
                                            <p:strVal val="#ppt_x"/>
                                          </p:val>
                                        </p:tav>
                                        <p:tav tm="100000">
                                          <p:val>
                                            <p:strVal val="#ppt_x"/>
                                          </p:val>
                                        </p:tav>
                                      </p:tavLst>
                                    </p:anim>
                                    <p:anim calcmode="lin" valueType="num">
                                      <p:cBhvr additive="base">
                                        <p:cTn id="111" dur="500" fill="hold"/>
                                        <p:tgtEl>
                                          <p:spTgt spid="30">
                                            <p:bg/>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30">
                                            <p:txEl>
                                              <p:pRg st="0" end="0"/>
                                            </p:txEl>
                                          </p:spTgt>
                                        </p:tgtEl>
                                        <p:attrNameLst>
                                          <p:attrName>style.visibility</p:attrName>
                                        </p:attrNameLst>
                                      </p:cBhvr>
                                      <p:to>
                                        <p:strVal val="visible"/>
                                      </p:to>
                                    </p:set>
                                    <p:anim calcmode="lin" valueType="num">
                                      <p:cBhvr additive="base">
                                        <p:cTn id="116"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31">
                                            <p:bg/>
                                          </p:spTgt>
                                        </p:tgtEl>
                                        <p:attrNameLst>
                                          <p:attrName>style.visibility</p:attrName>
                                        </p:attrNameLst>
                                      </p:cBhvr>
                                      <p:to>
                                        <p:strVal val="visible"/>
                                      </p:to>
                                    </p:set>
                                    <p:anim calcmode="lin" valueType="num">
                                      <p:cBhvr additive="base">
                                        <p:cTn id="122" dur="500" fill="hold"/>
                                        <p:tgtEl>
                                          <p:spTgt spid="31">
                                            <p:bg/>
                                          </p:spTgt>
                                        </p:tgtEl>
                                        <p:attrNameLst>
                                          <p:attrName>ppt_x</p:attrName>
                                        </p:attrNameLst>
                                      </p:cBhvr>
                                      <p:tavLst>
                                        <p:tav tm="0">
                                          <p:val>
                                            <p:strVal val="#ppt_x"/>
                                          </p:val>
                                        </p:tav>
                                        <p:tav tm="100000">
                                          <p:val>
                                            <p:strVal val="#ppt_x"/>
                                          </p:val>
                                        </p:tav>
                                      </p:tavLst>
                                    </p:anim>
                                    <p:anim calcmode="lin" valueType="num">
                                      <p:cBhvr additive="base">
                                        <p:cTn id="123" dur="500" fill="hold"/>
                                        <p:tgtEl>
                                          <p:spTgt spid="31">
                                            <p:bg/>
                                          </p:spTgt>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31">
                                            <p:txEl>
                                              <p:pRg st="0" end="0"/>
                                            </p:txEl>
                                          </p:spTgt>
                                        </p:tgtEl>
                                        <p:attrNameLst>
                                          <p:attrName>style.visibility</p:attrName>
                                        </p:attrNameLst>
                                      </p:cBhvr>
                                      <p:to>
                                        <p:strVal val="visible"/>
                                      </p:to>
                                    </p:set>
                                    <p:anim calcmode="lin" valueType="num">
                                      <p:cBhvr additive="base">
                                        <p:cTn id="128"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32">
                                            <p:bg/>
                                          </p:spTgt>
                                        </p:tgtEl>
                                        <p:attrNameLst>
                                          <p:attrName>style.visibility</p:attrName>
                                        </p:attrNameLst>
                                      </p:cBhvr>
                                      <p:to>
                                        <p:strVal val="visible"/>
                                      </p:to>
                                    </p:set>
                                    <p:anim calcmode="lin" valueType="num">
                                      <p:cBhvr additive="base">
                                        <p:cTn id="134" dur="500" fill="hold"/>
                                        <p:tgtEl>
                                          <p:spTgt spid="32">
                                            <p:bg/>
                                          </p:spTgt>
                                        </p:tgtEl>
                                        <p:attrNameLst>
                                          <p:attrName>ppt_x</p:attrName>
                                        </p:attrNameLst>
                                      </p:cBhvr>
                                      <p:tavLst>
                                        <p:tav tm="0">
                                          <p:val>
                                            <p:strVal val="#ppt_x"/>
                                          </p:val>
                                        </p:tav>
                                        <p:tav tm="100000">
                                          <p:val>
                                            <p:strVal val="#ppt_x"/>
                                          </p:val>
                                        </p:tav>
                                      </p:tavLst>
                                    </p:anim>
                                    <p:anim calcmode="lin" valueType="num">
                                      <p:cBhvr additive="base">
                                        <p:cTn id="135" dur="500" fill="hold"/>
                                        <p:tgtEl>
                                          <p:spTgt spid="32">
                                            <p:bg/>
                                          </p:spTgt>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32">
                                            <p:txEl>
                                              <p:pRg st="0" end="0"/>
                                            </p:txEl>
                                          </p:spTgt>
                                        </p:tgtEl>
                                        <p:attrNameLst>
                                          <p:attrName>style.visibility</p:attrName>
                                        </p:attrNameLst>
                                      </p:cBhvr>
                                      <p:to>
                                        <p:strVal val="visible"/>
                                      </p:to>
                                    </p:set>
                                    <p:anim calcmode="lin" valueType="num">
                                      <p:cBhvr additive="base">
                                        <p:cTn id="14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41"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grpId="0" nodeType="click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wipe(down)">
                                      <p:cBhvr>
                                        <p:cTn id="146" dur="500"/>
                                        <p:tgtEl>
                                          <p:spTgt spid="33"/>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nodeType="clickEffect">
                                  <p:stCondLst>
                                    <p:cond delay="0"/>
                                  </p:stCondLst>
                                  <p:childTnLst>
                                    <p:set>
                                      <p:cBhvr>
                                        <p:cTn id="150" dur="1" fill="hold">
                                          <p:stCondLst>
                                            <p:cond delay="0"/>
                                          </p:stCondLst>
                                        </p:cTn>
                                        <p:tgtEl>
                                          <p:spTgt spid="39"/>
                                        </p:tgtEl>
                                        <p:attrNameLst>
                                          <p:attrName>style.visibility</p:attrName>
                                        </p:attrNameLst>
                                      </p:cBhvr>
                                      <p:to>
                                        <p:strVal val="visible"/>
                                      </p:to>
                                    </p:set>
                                    <p:animEffect transition="in" filter="wipe(down)">
                                      <p:cBhvr>
                                        <p:cTn id="151" dur="500"/>
                                        <p:tgtEl>
                                          <p:spTgt spid="39"/>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4" fill="hold" nodeType="clickEffect">
                                  <p:stCondLst>
                                    <p:cond delay="0"/>
                                  </p:stCondLst>
                                  <p:childTnLst>
                                    <p:set>
                                      <p:cBhvr>
                                        <p:cTn id="155" dur="1" fill="hold">
                                          <p:stCondLst>
                                            <p:cond delay="0"/>
                                          </p:stCondLst>
                                        </p:cTn>
                                        <p:tgtEl>
                                          <p:spTgt spid="40"/>
                                        </p:tgtEl>
                                        <p:attrNameLst>
                                          <p:attrName>style.visibility</p:attrName>
                                        </p:attrNameLst>
                                      </p:cBhvr>
                                      <p:to>
                                        <p:strVal val="visible"/>
                                      </p:to>
                                    </p:set>
                                    <p:animEffect transition="in" filter="wipe(down)">
                                      <p:cBhvr>
                                        <p:cTn id="15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16" grpId="0"/>
      <p:bldP spid="21" grpId="0"/>
      <p:bldP spid="23" grpId="0" build="p" animBg="1"/>
      <p:bldP spid="23" grpId="1" build="allAtOnce" animBg="1"/>
      <p:bldP spid="25" grpId="0" animBg="1"/>
      <p:bldP spid="26" grpId="0" animBg="1"/>
      <p:bldP spid="27" grpId="0" animBg="1"/>
      <p:bldP spid="28" grpId="0" animBg="1"/>
      <p:bldP spid="29" grpId="0" build="p" animBg="1"/>
      <p:bldP spid="30" grpId="0" build="p" animBg="1"/>
      <p:bldP spid="31" grpId="0" build="p" animBg="1"/>
      <p:bldP spid="32" grpId="0" build="p"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531813" y="558511"/>
            <a:ext cx="8229600" cy="1143000"/>
          </a:xfrm>
        </p:spPr>
        <p:txBody>
          <a:bodyPr>
            <a:normAutofit fontScale="90000"/>
          </a:bodyPr>
          <a:lstStyle/>
          <a:p>
            <a:pPr eaLnBrk="1" hangingPunct="1">
              <a:defRPr/>
            </a:pPr>
            <a:r>
              <a:rPr lang="en-US" dirty="0" smtClean="0"/>
              <a:t>Cancer Arises From Gene Mutations</a:t>
            </a:r>
          </a:p>
        </p:txBody>
      </p:sp>
      <p:sp>
        <p:nvSpPr>
          <p:cNvPr id="260099" name="Rectangle 3"/>
          <p:cNvSpPr>
            <a:spLocks noGrp="1" noChangeArrowheads="1"/>
          </p:cNvSpPr>
          <p:nvPr>
            <p:ph type="body" idx="1"/>
          </p:nvPr>
        </p:nvSpPr>
        <p:spPr>
          <a:xfrm>
            <a:off x="723900" y="1711325"/>
            <a:ext cx="4170363" cy="576263"/>
          </a:xfrm>
        </p:spPr>
        <p:txBody>
          <a:bodyPr/>
          <a:lstStyle/>
          <a:p>
            <a:pPr eaLnBrk="1" hangingPunct="1">
              <a:lnSpc>
                <a:spcPct val="90000"/>
              </a:lnSpc>
              <a:buFont typeface="Wingdings" pitchFamily="2" charset="2"/>
              <a:buNone/>
              <a:defRPr/>
            </a:pPr>
            <a:r>
              <a:rPr lang="en-US" smtClean="0">
                <a:latin typeface="Arial" pitchFamily="34" charset="0"/>
              </a:rPr>
              <a:t>Germline mutation</a:t>
            </a:r>
            <a:endParaRPr lang="en-US" smtClean="0"/>
          </a:p>
        </p:txBody>
      </p:sp>
      <p:sp>
        <p:nvSpPr>
          <p:cNvPr id="17412" name="Rectangle 4"/>
          <p:cNvSpPr>
            <a:spLocks noChangeArrowheads="1"/>
          </p:cNvSpPr>
          <p:nvPr/>
        </p:nvSpPr>
        <p:spPr bwMode="auto">
          <a:xfrm>
            <a:off x="5078413" y="1666875"/>
            <a:ext cx="3886200"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3200"/>
              <a:t>Somatic mutations</a:t>
            </a:r>
          </a:p>
        </p:txBody>
      </p:sp>
      <p:sp>
        <p:nvSpPr>
          <p:cNvPr id="260101" name="Text Box 5"/>
          <p:cNvSpPr txBox="1">
            <a:spLocks noChangeArrowheads="1"/>
          </p:cNvSpPr>
          <p:nvPr/>
        </p:nvSpPr>
        <p:spPr bwMode="auto">
          <a:xfrm>
            <a:off x="946150" y="4737100"/>
            <a:ext cx="405923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9400" indent="-279400">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0" hangingPunct="0">
              <a:buClr>
                <a:srgbClr val="00FCBA"/>
              </a:buClr>
              <a:buSzPct val="65000"/>
              <a:buFont typeface="Monotype Sorts" pitchFamily="1" charset="2"/>
              <a:buChar char="l"/>
              <a:defRPr/>
            </a:pPr>
            <a:r>
              <a:rPr lang="en-US" sz="2800" smtClean="0">
                <a:effectLst>
                  <a:outerShdw blurRad="38100" dist="38100" dir="2700000" algn="tl">
                    <a:srgbClr val="FFFFFF"/>
                  </a:outerShdw>
                </a:effectLst>
                <a:latin typeface="Times New Roman" pitchFamily="18" charset="0"/>
                <a:ea typeface="+mn-ea"/>
              </a:rPr>
              <a:t>Present in egg or sperm</a:t>
            </a:r>
          </a:p>
          <a:p>
            <a:pPr eaLnBrk="0" hangingPunct="0">
              <a:buClr>
                <a:srgbClr val="00FCBA"/>
              </a:buClr>
              <a:buSzPct val="65000"/>
              <a:buFont typeface="Monotype Sorts" pitchFamily="1" charset="2"/>
              <a:buChar char="l"/>
              <a:defRPr/>
            </a:pPr>
            <a:r>
              <a:rPr lang="en-US" sz="2800" smtClean="0">
                <a:effectLst>
                  <a:outerShdw blurRad="38100" dist="38100" dir="2700000" algn="tl">
                    <a:srgbClr val="FFFFFF"/>
                  </a:outerShdw>
                </a:effectLst>
                <a:latin typeface="Times New Roman" pitchFamily="18" charset="0"/>
                <a:ea typeface="+mn-ea"/>
              </a:rPr>
              <a:t>Are heritable </a:t>
            </a:r>
          </a:p>
          <a:p>
            <a:pPr eaLnBrk="0" hangingPunct="0">
              <a:buClr>
                <a:srgbClr val="00FCBA"/>
              </a:buClr>
              <a:buSzPct val="65000"/>
              <a:buFont typeface="Monotype Sorts" pitchFamily="1" charset="2"/>
              <a:buChar char="l"/>
              <a:defRPr/>
            </a:pPr>
            <a:r>
              <a:rPr lang="en-US" sz="2800" smtClean="0">
                <a:effectLst>
                  <a:outerShdw blurRad="38100" dist="38100" dir="2700000" algn="tl">
                    <a:srgbClr val="FFFFFF"/>
                  </a:outerShdw>
                </a:effectLst>
                <a:latin typeface="Times New Roman" pitchFamily="18" charset="0"/>
                <a:ea typeface="+mn-ea"/>
              </a:rPr>
              <a:t>Cause cancer family syndromes</a:t>
            </a:r>
            <a:endParaRPr lang="en-US" sz="2000" smtClean="0">
              <a:latin typeface="Times New Roman" pitchFamily="18" charset="0"/>
              <a:ea typeface="+mn-ea"/>
            </a:endParaRPr>
          </a:p>
        </p:txBody>
      </p:sp>
      <p:sp>
        <p:nvSpPr>
          <p:cNvPr id="260102" name="Text Box 6"/>
          <p:cNvSpPr txBox="1">
            <a:spLocks noChangeArrowheads="1"/>
          </p:cNvSpPr>
          <p:nvPr/>
        </p:nvSpPr>
        <p:spPr bwMode="auto">
          <a:xfrm>
            <a:off x="5202238" y="4684713"/>
            <a:ext cx="37147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9400" indent="-279400">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0" hangingPunct="0">
              <a:buClr>
                <a:srgbClr val="00FCBA"/>
              </a:buClr>
              <a:buSzPct val="65000"/>
              <a:buFont typeface="Monotype Sorts" pitchFamily="1" charset="2"/>
              <a:buChar char="l"/>
              <a:defRPr/>
            </a:pPr>
            <a:r>
              <a:rPr lang="en-US" sz="2800" smtClean="0">
                <a:effectLst>
                  <a:outerShdw blurRad="38100" dist="38100" dir="2700000" algn="tl">
                    <a:srgbClr val="FFFFFF"/>
                  </a:outerShdw>
                </a:effectLst>
                <a:latin typeface="Times New Roman" pitchFamily="18" charset="0"/>
                <a:ea typeface="+mn-ea"/>
              </a:rPr>
              <a:t>Occur in tissues </a:t>
            </a:r>
          </a:p>
          <a:p>
            <a:pPr eaLnBrk="0" hangingPunct="0">
              <a:buClr>
                <a:srgbClr val="00FCBA"/>
              </a:buClr>
              <a:buSzPct val="65000"/>
              <a:buFont typeface="Monotype Sorts" pitchFamily="1" charset="2"/>
              <a:buChar char="l"/>
              <a:defRPr/>
            </a:pPr>
            <a:r>
              <a:rPr lang="en-US" sz="2800" smtClean="0">
                <a:effectLst>
                  <a:outerShdw blurRad="38100" dist="38100" dir="2700000" algn="tl">
                    <a:srgbClr val="FFFFFF"/>
                  </a:outerShdw>
                </a:effectLst>
                <a:latin typeface="Times New Roman" pitchFamily="18" charset="0"/>
                <a:ea typeface="+mn-ea"/>
              </a:rPr>
              <a:t>Are nonheritable</a:t>
            </a:r>
            <a:endParaRPr lang="en-US" sz="2400" smtClean="0">
              <a:latin typeface="Times New Roman" pitchFamily="18" charset="0"/>
              <a:ea typeface="+mn-ea"/>
            </a:endParaRPr>
          </a:p>
          <a:p>
            <a:pPr eaLnBrk="0" hangingPunct="0">
              <a:buClr>
                <a:srgbClr val="00FCBA"/>
              </a:buClr>
              <a:buSzPct val="65000"/>
              <a:buFont typeface="Monotype Sorts" pitchFamily="1" charset="2"/>
              <a:buChar char="l"/>
              <a:defRPr/>
            </a:pPr>
            <a:endParaRPr lang="en-US" sz="2400" smtClean="0">
              <a:effectLst>
                <a:outerShdw blurRad="38100" dist="38100" dir="2700000" algn="tl">
                  <a:srgbClr val="FFFFFF"/>
                </a:outerShdw>
              </a:effectLst>
              <a:latin typeface="Times New Roman" pitchFamily="18" charset="0"/>
              <a:ea typeface="+mn-ea"/>
            </a:endParaRPr>
          </a:p>
        </p:txBody>
      </p:sp>
      <p:sp>
        <p:nvSpPr>
          <p:cNvPr id="17415" name="Line 7"/>
          <p:cNvSpPr>
            <a:spLocks noChangeShapeType="1"/>
          </p:cNvSpPr>
          <p:nvPr/>
        </p:nvSpPr>
        <p:spPr bwMode="auto">
          <a:xfrm>
            <a:off x="649288" y="2293938"/>
            <a:ext cx="3997325" cy="0"/>
          </a:xfrm>
          <a:prstGeom prst="line">
            <a:avLst/>
          </a:prstGeom>
          <a:noFill/>
          <a:ln w="19050">
            <a:solidFill>
              <a:srgbClr val="00FC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6" name="Line 8"/>
          <p:cNvSpPr>
            <a:spLocks noChangeShapeType="1"/>
          </p:cNvSpPr>
          <p:nvPr/>
        </p:nvSpPr>
        <p:spPr bwMode="auto">
          <a:xfrm>
            <a:off x="5059363" y="2293938"/>
            <a:ext cx="3659187" cy="0"/>
          </a:xfrm>
          <a:prstGeom prst="line">
            <a:avLst/>
          </a:prstGeom>
          <a:noFill/>
          <a:ln w="19050">
            <a:solidFill>
              <a:srgbClr val="00FC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417" name="Group 9"/>
          <p:cNvGrpSpPr>
            <a:grpSpLocks/>
          </p:cNvGrpSpPr>
          <p:nvPr/>
        </p:nvGrpSpPr>
        <p:grpSpPr bwMode="auto">
          <a:xfrm>
            <a:off x="588963" y="2387600"/>
            <a:ext cx="7635875" cy="2270125"/>
            <a:chOff x="417" y="1504"/>
            <a:chExt cx="5412" cy="1430"/>
          </a:xfrm>
        </p:grpSpPr>
        <p:pic>
          <p:nvPicPr>
            <p:cNvPr id="17418" name="Picture 10" descr="Woman-aq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 y="1757"/>
              <a:ext cx="335"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107" name="Text Box 11"/>
            <p:cNvSpPr txBox="1">
              <a:spLocks noChangeArrowheads="1"/>
            </p:cNvSpPr>
            <p:nvPr/>
          </p:nvSpPr>
          <p:spPr bwMode="auto">
            <a:xfrm>
              <a:off x="4617" y="1908"/>
              <a:ext cx="1212"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en-US" sz="2000">
                  <a:effectLst>
                    <a:outerShdw blurRad="38100" dist="38100" dir="2700000" algn="tl">
                      <a:srgbClr val="FFFFFF"/>
                    </a:outerShdw>
                  </a:effectLst>
                  <a:latin typeface="Times New Roman" pitchFamily="18" charset="0"/>
                  <a:ea typeface="+mn-ea"/>
                </a:rPr>
                <a:t>Somatic mutation (eg, breast)</a:t>
              </a:r>
            </a:p>
          </p:txBody>
        </p:sp>
        <p:sp>
          <p:nvSpPr>
            <p:cNvPr id="17420" name="AutoShape 12"/>
            <p:cNvSpPr>
              <a:spLocks noChangeArrowheads="1"/>
            </p:cNvSpPr>
            <p:nvPr/>
          </p:nvSpPr>
          <p:spPr bwMode="auto">
            <a:xfrm>
              <a:off x="1652" y="2105"/>
              <a:ext cx="482" cy="334"/>
            </a:xfrm>
            <a:prstGeom prst="rightArrow">
              <a:avLst>
                <a:gd name="adj1" fmla="val 43713"/>
                <a:gd name="adj2" fmla="val 68261"/>
              </a:avLst>
            </a:prstGeom>
            <a:gradFill rotWithShape="0">
              <a:gsLst>
                <a:gs pos="0">
                  <a:srgbClr val="007556"/>
                </a:gs>
                <a:gs pos="100000">
                  <a:srgbClr val="00FCBA"/>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0109" name="Text Box 13"/>
            <p:cNvSpPr txBox="1">
              <a:spLocks noChangeArrowheads="1"/>
            </p:cNvSpPr>
            <p:nvPr/>
          </p:nvSpPr>
          <p:spPr bwMode="auto">
            <a:xfrm>
              <a:off x="417" y="1973"/>
              <a:ext cx="804"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en-US" sz="2000">
                  <a:effectLst>
                    <a:outerShdw blurRad="38100" dist="38100" dir="2700000" algn="tl">
                      <a:srgbClr val="FFFFFF"/>
                    </a:outerShdw>
                  </a:effectLst>
                  <a:latin typeface="Times New Roman" pitchFamily="18" charset="0"/>
                  <a:ea typeface="+mn-ea"/>
                </a:rPr>
                <a:t>Mutation in egg or sperm</a:t>
              </a:r>
            </a:p>
          </p:txBody>
        </p:sp>
        <p:pic>
          <p:nvPicPr>
            <p:cNvPr id="17422" name="Picture 14" descr="Woman-aq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 y="1772"/>
              <a:ext cx="335"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111" name="Text Box 15"/>
            <p:cNvSpPr txBox="1">
              <a:spLocks noChangeArrowheads="1"/>
            </p:cNvSpPr>
            <p:nvPr/>
          </p:nvSpPr>
          <p:spPr bwMode="auto">
            <a:xfrm>
              <a:off x="2537" y="1900"/>
              <a:ext cx="994"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en-US" sz="2000">
                  <a:effectLst>
                    <a:outerShdw blurRad="38100" dist="38100" dir="2700000" algn="tl">
                      <a:srgbClr val="FFFFFF"/>
                    </a:outerShdw>
                  </a:effectLst>
                  <a:latin typeface="Times New Roman" pitchFamily="18" charset="0"/>
                  <a:ea typeface="+mn-ea"/>
                </a:rPr>
                <a:t>All cells affected in offspring</a:t>
              </a:r>
            </a:p>
          </p:txBody>
        </p:sp>
        <p:pic>
          <p:nvPicPr>
            <p:cNvPr id="17424" name="Picture 16" descr="Woman-affect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0" y="1754"/>
              <a:ext cx="340"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113" name="Text Box 17"/>
            <p:cNvSpPr txBox="1">
              <a:spLocks noChangeArrowheads="1"/>
            </p:cNvSpPr>
            <p:nvPr/>
          </p:nvSpPr>
          <p:spPr bwMode="auto">
            <a:xfrm>
              <a:off x="1095" y="1504"/>
              <a:ext cx="59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sz="2000">
                  <a:effectLst>
                    <a:outerShdw blurRad="38100" dist="38100" dir="2700000" algn="tl">
                      <a:srgbClr val="FFFFFF"/>
                    </a:outerShdw>
                  </a:effectLst>
                  <a:latin typeface="Times New Roman" pitchFamily="18" charset="0"/>
                  <a:ea typeface="+mn-ea"/>
                </a:rPr>
                <a:t>Parent</a:t>
              </a:r>
            </a:p>
          </p:txBody>
        </p:sp>
        <p:sp>
          <p:nvSpPr>
            <p:cNvPr id="260114" name="Text Box 18"/>
            <p:cNvSpPr txBox="1">
              <a:spLocks noChangeArrowheads="1"/>
            </p:cNvSpPr>
            <p:nvPr/>
          </p:nvSpPr>
          <p:spPr bwMode="auto">
            <a:xfrm>
              <a:off x="2168" y="1504"/>
              <a:ext cx="53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sz="2000">
                  <a:effectLst>
                    <a:outerShdw blurRad="38100" dist="38100" dir="2700000" algn="tl">
                      <a:srgbClr val="FFFFFF"/>
                    </a:outerShdw>
                  </a:effectLst>
                  <a:latin typeface="Times New Roman" pitchFamily="18" charset="0"/>
                  <a:ea typeface="+mn-ea"/>
                </a:rPr>
                <a:t>Child</a:t>
              </a:r>
            </a:p>
          </p:txBody>
        </p:sp>
        <p:sp>
          <p:nvSpPr>
            <p:cNvPr id="17427" name="Freeform 19"/>
            <p:cNvSpPr>
              <a:spLocks/>
            </p:cNvSpPr>
            <p:nvPr/>
          </p:nvSpPr>
          <p:spPr bwMode="auto">
            <a:xfrm>
              <a:off x="1205" y="2164"/>
              <a:ext cx="288" cy="245"/>
            </a:xfrm>
            <a:custGeom>
              <a:avLst/>
              <a:gdLst>
                <a:gd name="T0" fmla="*/ 178 w 288"/>
                <a:gd name="T1" fmla="*/ 170 h 245"/>
                <a:gd name="T2" fmla="*/ 223 w 288"/>
                <a:gd name="T3" fmla="*/ 245 h 245"/>
                <a:gd name="T4" fmla="*/ 212 w 288"/>
                <a:gd name="T5" fmla="*/ 146 h 245"/>
                <a:gd name="T6" fmla="*/ 288 w 288"/>
                <a:gd name="T7" fmla="*/ 168 h 245"/>
                <a:gd name="T8" fmla="*/ 219 w 288"/>
                <a:gd name="T9" fmla="*/ 112 h 245"/>
                <a:gd name="T10" fmla="*/ 277 w 288"/>
                <a:gd name="T11" fmla="*/ 82 h 245"/>
                <a:gd name="T12" fmla="*/ 212 w 288"/>
                <a:gd name="T13" fmla="*/ 84 h 245"/>
                <a:gd name="T14" fmla="*/ 246 w 288"/>
                <a:gd name="T15" fmla="*/ 11 h 245"/>
                <a:gd name="T16" fmla="*/ 246 w 288"/>
                <a:gd name="T17" fmla="*/ 11 h 245"/>
                <a:gd name="T18" fmla="*/ 245 w 288"/>
                <a:gd name="T19" fmla="*/ 13 h 245"/>
                <a:gd name="T20" fmla="*/ 242 w 288"/>
                <a:gd name="T21" fmla="*/ 17 h 245"/>
                <a:gd name="T22" fmla="*/ 240 w 288"/>
                <a:gd name="T23" fmla="*/ 21 h 245"/>
                <a:gd name="T24" fmla="*/ 236 w 288"/>
                <a:gd name="T25" fmla="*/ 26 h 245"/>
                <a:gd name="T26" fmla="*/ 232 w 288"/>
                <a:gd name="T27" fmla="*/ 31 h 245"/>
                <a:gd name="T28" fmla="*/ 228 w 288"/>
                <a:gd name="T29" fmla="*/ 37 h 245"/>
                <a:gd name="T30" fmla="*/ 224 w 288"/>
                <a:gd name="T31" fmla="*/ 43 h 245"/>
                <a:gd name="T32" fmla="*/ 220 w 288"/>
                <a:gd name="T33" fmla="*/ 49 h 245"/>
                <a:gd name="T34" fmla="*/ 215 w 288"/>
                <a:gd name="T35" fmla="*/ 55 h 245"/>
                <a:gd name="T36" fmla="*/ 211 w 288"/>
                <a:gd name="T37" fmla="*/ 60 h 245"/>
                <a:gd name="T38" fmla="*/ 208 w 288"/>
                <a:gd name="T39" fmla="*/ 65 h 245"/>
                <a:gd name="T40" fmla="*/ 204 w 288"/>
                <a:gd name="T41" fmla="*/ 70 h 245"/>
                <a:gd name="T42" fmla="*/ 202 w 288"/>
                <a:gd name="T43" fmla="*/ 73 h 245"/>
                <a:gd name="T44" fmla="*/ 200 w 288"/>
                <a:gd name="T45" fmla="*/ 75 h 245"/>
                <a:gd name="T46" fmla="*/ 199 w 288"/>
                <a:gd name="T47" fmla="*/ 76 h 245"/>
                <a:gd name="T48" fmla="*/ 198 w 288"/>
                <a:gd name="T49" fmla="*/ 75 h 245"/>
                <a:gd name="T50" fmla="*/ 197 w 288"/>
                <a:gd name="T51" fmla="*/ 73 h 245"/>
                <a:gd name="T52" fmla="*/ 196 w 288"/>
                <a:gd name="T53" fmla="*/ 70 h 245"/>
                <a:gd name="T54" fmla="*/ 194 w 288"/>
                <a:gd name="T55" fmla="*/ 65 h 245"/>
                <a:gd name="T56" fmla="*/ 193 w 288"/>
                <a:gd name="T57" fmla="*/ 60 h 245"/>
                <a:gd name="T58" fmla="*/ 191 w 288"/>
                <a:gd name="T59" fmla="*/ 55 h 245"/>
                <a:gd name="T60" fmla="*/ 190 w 288"/>
                <a:gd name="T61" fmla="*/ 49 h 245"/>
                <a:gd name="T62" fmla="*/ 188 w 288"/>
                <a:gd name="T63" fmla="*/ 43 h 245"/>
                <a:gd name="T64" fmla="*/ 186 w 288"/>
                <a:gd name="T65" fmla="*/ 37 h 245"/>
                <a:gd name="T66" fmla="*/ 185 w 288"/>
                <a:gd name="T67" fmla="*/ 31 h 245"/>
                <a:gd name="T68" fmla="*/ 184 w 288"/>
                <a:gd name="T69" fmla="*/ 26 h 245"/>
                <a:gd name="T70" fmla="*/ 182 w 288"/>
                <a:gd name="T71" fmla="*/ 21 h 245"/>
                <a:gd name="T72" fmla="*/ 181 w 288"/>
                <a:gd name="T73" fmla="*/ 17 h 245"/>
                <a:gd name="T74" fmla="*/ 180 w 288"/>
                <a:gd name="T75" fmla="*/ 13 h 245"/>
                <a:gd name="T76" fmla="*/ 180 w 288"/>
                <a:gd name="T77" fmla="*/ 11 h 245"/>
                <a:gd name="T78" fmla="*/ 180 w 288"/>
                <a:gd name="T79" fmla="*/ 11 h 245"/>
                <a:gd name="T80" fmla="*/ 134 w 288"/>
                <a:gd name="T81" fmla="*/ 69 h 245"/>
                <a:gd name="T82" fmla="*/ 108 w 288"/>
                <a:gd name="T83" fmla="*/ 0 h 245"/>
                <a:gd name="T84" fmla="*/ 93 w 288"/>
                <a:gd name="T85" fmla="*/ 57 h 245"/>
                <a:gd name="T86" fmla="*/ 34 w 288"/>
                <a:gd name="T87" fmla="*/ 50 h 245"/>
                <a:gd name="T88" fmla="*/ 77 w 288"/>
                <a:gd name="T89" fmla="*/ 81 h 245"/>
                <a:gd name="T90" fmla="*/ 0 w 288"/>
                <a:gd name="T91" fmla="*/ 110 h 245"/>
                <a:gd name="T92" fmla="*/ 76 w 288"/>
                <a:gd name="T93" fmla="*/ 123 h 245"/>
                <a:gd name="T94" fmla="*/ 22 w 288"/>
                <a:gd name="T95" fmla="*/ 161 h 245"/>
                <a:gd name="T96" fmla="*/ 62 w 288"/>
                <a:gd name="T97" fmla="*/ 158 h 245"/>
                <a:gd name="T98" fmla="*/ 36 w 288"/>
                <a:gd name="T99" fmla="*/ 202 h 245"/>
                <a:gd name="T100" fmla="*/ 117 w 288"/>
                <a:gd name="T101" fmla="*/ 170 h 245"/>
                <a:gd name="T102" fmla="*/ 93 w 288"/>
                <a:gd name="T103" fmla="*/ 229 h 245"/>
                <a:gd name="T104" fmla="*/ 140 w 288"/>
                <a:gd name="T105" fmla="*/ 192 h 245"/>
                <a:gd name="T106" fmla="*/ 163 w 288"/>
                <a:gd name="T107" fmla="*/ 236 h 245"/>
                <a:gd name="T108" fmla="*/ 178 w 288"/>
                <a:gd name="T109" fmla="*/ 170 h 2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88" h="245">
                  <a:moveTo>
                    <a:pt x="178" y="170"/>
                  </a:moveTo>
                  <a:lnTo>
                    <a:pt x="223" y="245"/>
                  </a:lnTo>
                  <a:lnTo>
                    <a:pt x="212" y="146"/>
                  </a:lnTo>
                  <a:lnTo>
                    <a:pt x="288" y="168"/>
                  </a:lnTo>
                  <a:lnTo>
                    <a:pt x="219" y="112"/>
                  </a:lnTo>
                  <a:lnTo>
                    <a:pt x="277" y="82"/>
                  </a:lnTo>
                  <a:lnTo>
                    <a:pt x="212" y="84"/>
                  </a:lnTo>
                  <a:lnTo>
                    <a:pt x="246" y="11"/>
                  </a:lnTo>
                  <a:lnTo>
                    <a:pt x="245" y="13"/>
                  </a:lnTo>
                  <a:lnTo>
                    <a:pt x="242" y="17"/>
                  </a:lnTo>
                  <a:lnTo>
                    <a:pt x="240" y="21"/>
                  </a:lnTo>
                  <a:lnTo>
                    <a:pt x="236" y="26"/>
                  </a:lnTo>
                  <a:lnTo>
                    <a:pt x="232" y="31"/>
                  </a:lnTo>
                  <a:lnTo>
                    <a:pt x="228" y="37"/>
                  </a:lnTo>
                  <a:lnTo>
                    <a:pt x="224" y="43"/>
                  </a:lnTo>
                  <a:lnTo>
                    <a:pt x="220" y="49"/>
                  </a:lnTo>
                  <a:lnTo>
                    <a:pt x="215" y="55"/>
                  </a:lnTo>
                  <a:lnTo>
                    <a:pt x="211" y="60"/>
                  </a:lnTo>
                  <a:lnTo>
                    <a:pt x="208" y="65"/>
                  </a:lnTo>
                  <a:lnTo>
                    <a:pt x="204" y="70"/>
                  </a:lnTo>
                  <a:lnTo>
                    <a:pt x="202" y="73"/>
                  </a:lnTo>
                  <a:lnTo>
                    <a:pt x="200" y="75"/>
                  </a:lnTo>
                  <a:lnTo>
                    <a:pt x="199" y="76"/>
                  </a:lnTo>
                  <a:lnTo>
                    <a:pt x="198" y="75"/>
                  </a:lnTo>
                  <a:lnTo>
                    <a:pt x="197" y="73"/>
                  </a:lnTo>
                  <a:lnTo>
                    <a:pt x="196" y="70"/>
                  </a:lnTo>
                  <a:lnTo>
                    <a:pt x="194" y="65"/>
                  </a:lnTo>
                  <a:lnTo>
                    <a:pt x="193" y="60"/>
                  </a:lnTo>
                  <a:lnTo>
                    <a:pt x="191" y="55"/>
                  </a:lnTo>
                  <a:lnTo>
                    <a:pt x="190" y="49"/>
                  </a:lnTo>
                  <a:lnTo>
                    <a:pt x="188" y="43"/>
                  </a:lnTo>
                  <a:lnTo>
                    <a:pt x="186" y="37"/>
                  </a:lnTo>
                  <a:lnTo>
                    <a:pt x="185" y="31"/>
                  </a:lnTo>
                  <a:lnTo>
                    <a:pt x="184" y="26"/>
                  </a:lnTo>
                  <a:lnTo>
                    <a:pt x="182" y="21"/>
                  </a:lnTo>
                  <a:lnTo>
                    <a:pt x="181" y="17"/>
                  </a:lnTo>
                  <a:lnTo>
                    <a:pt x="180" y="13"/>
                  </a:lnTo>
                  <a:lnTo>
                    <a:pt x="180" y="11"/>
                  </a:lnTo>
                  <a:lnTo>
                    <a:pt x="134" y="69"/>
                  </a:lnTo>
                  <a:lnTo>
                    <a:pt x="108" y="0"/>
                  </a:lnTo>
                  <a:lnTo>
                    <a:pt x="93" y="57"/>
                  </a:lnTo>
                  <a:lnTo>
                    <a:pt x="34" y="50"/>
                  </a:lnTo>
                  <a:lnTo>
                    <a:pt x="77" y="81"/>
                  </a:lnTo>
                  <a:lnTo>
                    <a:pt x="0" y="110"/>
                  </a:lnTo>
                  <a:lnTo>
                    <a:pt x="76" y="123"/>
                  </a:lnTo>
                  <a:lnTo>
                    <a:pt x="22" y="161"/>
                  </a:lnTo>
                  <a:lnTo>
                    <a:pt x="62" y="158"/>
                  </a:lnTo>
                  <a:lnTo>
                    <a:pt x="36" y="202"/>
                  </a:lnTo>
                  <a:lnTo>
                    <a:pt x="117" y="170"/>
                  </a:lnTo>
                  <a:lnTo>
                    <a:pt x="93" y="229"/>
                  </a:lnTo>
                  <a:lnTo>
                    <a:pt x="140" y="192"/>
                  </a:lnTo>
                  <a:lnTo>
                    <a:pt x="163" y="236"/>
                  </a:lnTo>
                  <a:lnTo>
                    <a:pt x="178" y="17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8" name="Freeform 20"/>
            <p:cNvSpPr>
              <a:spLocks/>
            </p:cNvSpPr>
            <p:nvPr/>
          </p:nvSpPr>
          <p:spPr bwMode="auto">
            <a:xfrm>
              <a:off x="1381" y="2333"/>
              <a:ext cx="50" cy="85"/>
            </a:xfrm>
            <a:custGeom>
              <a:avLst/>
              <a:gdLst>
                <a:gd name="T0" fmla="*/ 44 w 50"/>
                <a:gd name="T1" fmla="*/ 76 h 85"/>
                <a:gd name="T2" fmla="*/ 48 w 50"/>
                <a:gd name="T3" fmla="*/ 75 h 85"/>
                <a:gd name="T4" fmla="*/ 4 w 50"/>
                <a:gd name="T5" fmla="*/ 0 h 85"/>
                <a:gd name="T6" fmla="*/ 0 w 50"/>
                <a:gd name="T7" fmla="*/ 2 h 85"/>
                <a:gd name="T8" fmla="*/ 45 w 50"/>
                <a:gd name="T9" fmla="*/ 77 h 85"/>
                <a:gd name="T10" fmla="*/ 49 w 50"/>
                <a:gd name="T11" fmla="*/ 76 h 85"/>
                <a:gd name="T12" fmla="*/ 45 w 50"/>
                <a:gd name="T13" fmla="*/ 77 h 85"/>
                <a:gd name="T14" fmla="*/ 50 w 50"/>
                <a:gd name="T15" fmla="*/ 85 h 85"/>
                <a:gd name="T16" fmla="*/ 49 w 50"/>
                <a:gd name="T17" fmla="*/ 76 h 85"/>
                <a:gd name="T18" fmla="*/ 44 w 50"/>
                <a:gd name="T19" fmla="*/ 76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85">
                  <a:moveTo>
                    <a:pt x="44" y="76"/>
                  </a:moveTo>
                  <a:lnTo>
                    <a:pt x="48" y="75"/>
                  </a:lnTo>
                  <a:lnTo>
                    <a:pt x="4" y="0"/>
                  </a:lnTo>
                  <a:lnTo>
                    <a:pt x="0" y="2"/>
                  </a:lnTo>
                  <a:lnTo>
                    <a:pt x="45" y="77"/>
                  </a:lnTo>
                  <a:lnTo>
                    <a:pt x="49" y="76"/>
                  </a:lnTo>
                  <a:lnTo>
                    <a:pt x="45" y="77"/>
                  </a:lnTo>
                  <a:lnTo>
                    <a:pt x="50" y="85"/>
                  </a:lnTo>
                  <a:lnTo>
                    <a:pt x="49" y="76"/>
                  </a:lnTo>
                  <a:lnTo>
                    <a:pt x="44"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9" name="Freeform 21"/>
            <p:cNvSpPr>
              <a:spLocks/>
            </p:cNvSpPr>
            <p:nvPr/>
          </p:nvSpPr>
          <p:spPr bwMode="auto">
            <a:xfrm>
              <a:off x="1415" y="2307"/>
              <a:ext cx="15" cy="102"/>
            </a:xfrm>
            <a:custGeom>
              <a:avLst/>
              <a:gdLst>
                <a:gd name="T0" fmla="*/ 3 w 15"/>
                <a:gd name="T1" fmla="*/ 1 h 102"/>
                <a:gd name="T2" fmla="*/ 0 w 15"/>
                <a:gd name="T3" fmla="*/ 3 h 102"/>
                <a:gd name="T4" fmla="*/ 10 w 15"/>
                <a:gd name="T5" fmla="*/ 102 h 102"/>
                <a:gd name="T6" fmla="*/ 15 w 15"/>
                <a:gd name="T7" fmla="*/ 102 h 102"/>
                <a:gd name="T8" fmla="*/ 4 w 15"/>
                <a:gd name="T9" fmla="*/ 2 h 102"/>
                <a:gd name="T10" fmla="*/ 2 w 15"/>
                <a:gd name="T11" fmla="*/ 5 h 102"/>
                <a:gd name="T12" fmla="*/ 3 w 15"/>
                <a:gd name="T13" fmla="*/ 1 h 102"/>
                <a:gd name="T14" fmla="*/ 0 w 15"/>
                <a:gd name="T15" fmla="*/ 0 h 102"/>
                <a:gd name="T16" fmla="*/ 0 w 15"/>
                <a:gd name="T17" fmla="*/ 3 h 102"/>
                <a:gd name="T18" fmla="*/ 3 w 15"/>
                <a:gd name="T19" fmla="*/ 1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02">
                  <a:moveTo>
                    <a:pt x="3" y="1"/>
                  </a:moveTo>
                  <a:lnTo>
                    <a:pt x="0" y="3"/>
                  </a:lnTo>
                  <a:lnTo>
                    <a:pt x="10" y="102"/>
                  </a:lnTo>
                  <a:lnTo>
                    <a:pt x="15" y="102"/>
                  </a:lnTo>
                  <a:lnTo>
                    <a:pt x="4" y="2"/>
                  </a:lnTo>
                  <a:lnTo>
                    <a:pt x="2" y="5"/>
                  </a:lnTo>
                  <a:lnTo>
                    <a:pt x="3" y="1"/>
                  </a:lnTo>
                  <a:lnTo>
                    <a:pt x="0" y="0"/>
                  </a:lnTo>
                  <a:lnTo>
                    <a:pt x="0" y="3"/>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0" name="Freeform 22"/>
            <p:cNvSpPr>
              <a:spLocks/>
            </p:cNvSpPr>
            <p:nvPr/>
          </p:nvSpPr>
          <p:spPr bwMode="auto">
            <a:xfrm>
              <a:off x="1417" y="2308"/>
              <a:ext cx="84" cy="29"/>
            </a:xfrm>
            <a:custGeom>
              <a:avLst/>
              <a:gdLst>
                <a:gd name="T0" fmla="*/ 74 w 84"/>
                <a:gd name="T1" fmla="*/ 25 h 29"/>
                <a:gd name="T2" fmla="*/ 76 w 84"/>
                <a:gd name="T3" fmla="*/ 22 h 29"/>
                <a:gd name="T4" fmla="*/ 1 w 84"/>
                <a:gd name="T5" fmla="*/ 0 h 29"/>
                <a:gd name="T6" fmla="*/ 0 w 84"/>
                <a:gd name="T7" fmla="*/ 4 h 29"/>
                <a:gd name="T8" fmla="*/ 75 w 84"/>
                <a:gd name="T9" fmla="*/ 26 h 29"/>
                <a:gd name="T10" fmla="*/ 77 w 84"/>
                <a:gd name="T11" fmla="*/ 22 h 29"/>
                <a:gd name="T12" fmla="*/ 75 w 84"/>
                <a:gd name="T13" fmla="*/ 26 h 29"/>
                <a:gd name="T14" fmla="*/ 84 w 84"/>
                <a:gd name="T15" fmla="*/ 29 h 29"/>
                <a:gd name="T16" fmla="*/ 77 w 84"/>
                <a:gd name="T17" fmla="*/ 22 h 29"/>
                <a:gd name="T18" fmla="*/ 74 w 84"/>
                <a:gd name="T19" fmla="*/ 25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29">
                  <a:moveTo>
                    <a:pt x="74" y="25"/>
                  </a:moveTo>
                  <a:lnTo>
                    <a:pt x="76" y="22"/>
                  </a:lnTo>
                  <a:lnTo>
                    <a:pt x="1" y="0"/>
                  </a:lnTo>
                  <a:lnTo>
                    <a:pt x="0" y="4"/>
                  </a:lnTo>
                  <a:lnTo>
                    <a:pt x="75" y="26"/>
                  </a:lnTo>
                  <a:lnTo>
                    <a:pt x="77" y="22"/>
                  </a:lnTo>
                  <a:lnTo>
                    <a:pt x="75" y="26"/>
                  </a:lnTo>
                  <a:lnTo>
                    <a:pt x="84" y="29"/>
                  </a:lnTo>
                  <a:lnTo>
                    <a:pt x="77" y="22"/>
                  </a:lnTo>
                  <a:lnTo>
                    <a:pt x="7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1" name="Freeform 23"/>
            <p:cNvSpPr>
              <a:spLocks/>
            </p:cNvSpPr>
            <p:nvPr/>
          </p:nvSpPr>
          <p:spPr bwMode="auto">
            <a:xfrm>
              <a:off x="1420" y="2274"/>
              <a:ext cx="74" cy="59"/>
            </a:xfrm>
            <a:custGeom>
              <a:avLst/>
              <a:gdLst>
                <a:gd name="T0" fmla="*/ 3 w 74"/>
                <a:gd name="T1" fmla="*/ 0 h 59"/>
                <a:gd name="T2" fmla="*/ 3 w 74"/>
                <a:gd name="T3" fmla="*/ 3 h 59"/>
                <a:gd name="T4" fmla="*/ 71 w 74"/>
                <a:gd name="T5" fmla="*/ 59 h 59"/>
                <a:gd name="T6" fmla="*/ 74 w 74"/>
                <a:gd name="T7" fmla="*/ 56 h 59"/>
                <a:gd name="T8" fmla="*/ 6 w 74"/>
                <a:gd name="T9" fmla="*/ 0 h 59"/>
                <a:gd name="T10" fmla="*/ 5 w 74"/>
                <a:gd name="T11" fmla="*/ 3 h 59"/>
                <a:gd name="T12" fmla="*/ 3 w 74"/>
                <a:gd name="T13" fmla="*/ 0 h 59"/>
                <a:gd name="T14" fmla="*/ 0 w 74"/>
                <a:gd name="T15" fmla="*/ 1 h 59"/>
                <a:gd name="T16" fmla="*/ 3 w 74"/>
                <a:gd name="T17" fmla="*/ 3 h 59"/>
                <a:gd name="T18" fmla="*/ 3 w 74"/>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 h="59">
                  <a:moveTo>
                    <a:pt x="3" y="0"/>
                  </a:moveTo>
                  <a:lnTo>
                    <a:pt x="3" y="3"/>
                  </a:lnTo>
                  <a:lnTo>
                    <a:pt x="71" y="59"/>
                  </a:lnTo>
                  <a:lnTo>
                    <a:pt x="74" y="56"/>
                  </a:lnTo>
                  <a:lnTo>
                    <a:pt x="6" y="0"/>
                  </a:lnTo>
                  <a:lnTo>
                    <a:pt x="5" y="3"/>
                  </a:lnTo>
                  <a:lnTo>
                    <a:pt x="3" y="0"/>
                  </a:lnTo>
                  <a:lnTo>
                    <a:pt x="0" y="1"/>
                  </a:lnTo>
                  <a:lnTo>
                    <a:pt x="3" y="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2" name="Freeform 24"/>
            <p:cNvSpPr>
              <a:spLocks/>
            </p:cNvSpPr>
            <p:nvPr/>
          </p:nvSpPr>
          <p:spPr bwMode="auto">
            <a:xfrm>
              <a:off x="1423" y="2244"/>
              <a:ext cx="68" cy="33"/>
            </a:xfrm>
            <a:custGeom>
              <a:avLst/>
              <a:gdLst>
                <a:gd name="T0" fmla="*/ 59 w 68"/>
                <a:gd name="T1" fmla="*/ 5 h 33"/>
                <a:gd name="T2" fmla="*/ 58 w 68"/>
                <a:gd name="T3" fmla="*/ 1 h 33"/>
                <a:gd name="T4" fmla="*/ 0 w 68"/>
                <a:gd name="T5" fmla="*/ 30 h 33"/>
                <a:gd name="T6" fmla="*/ 2 w 68"/>
                <a:gd name="T7" fmla="*/ 33 h 33"/>
                <a:gd name="T8" fmla="*/ 60 w 68"/>
                <a:gd name="T9" fmla="*/ 4 h 33"/>
                <a:gd name="T10" fmla="*/ 59 w 68"/>
                <a:gd name="T11" fmla="*/ 0 h 33"/>
                <a:gd name="T12" fmla="*/ 60 w 68"/>
                <a:gd name="T13" fmla="*/ 4 h 33"/>
                <a:gd name="T14" fmla="*/ 68 w 68"/>
                <a:gd name="T15" fmla="*/ 0 h 33"/>
                <a:gd name="T16" fmla="*/ 59 w 68"/>
                <a:gd name="T17" fmla="*/ 0 h 33"/>
                <a:gd name="T18" fmla="*/ 59 w 68"/>
                <a:gd name="T19" fmla="*/ 5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33">
                  <a:moveTo>
                    <a:pt x="59" y="5"/>
                  </a:moveTo>
                  <a:lnTo>
                    <a:pt x="58" y="1"/>
                  </a:lnTo>
                  <a:lnTo>
                    <a:pt x="0" y="30"/>
                  </a:lnTo>
                  <a:lnTo>
                    <a:pt x="2" y="33"/>
                  </a:lnTo>
                  <a:lnTo>
                    <a:pt x="60" y="4"/>
                  </a:lnTo>
                  <a:lnTo>
                    <a:pt x="59" y="0"/>
                  </a:lnTo>
                  <a:lnTo>
                    <a:pt x="60" y="4"/>
                  </a:lnTo>
                  <a:lnTo>
                    <a:pt x="68" y="0"/>
                  </a:lnTo>
                  <a:lnTo>
                    <a:pt x="59" y="0"/>
                  </a:lnTo>
                  <a:lnTo>
                    <a:pt x="5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3" name="Freeform 25"/>
            <p:cNvSpPr>
              <a:spLocks/>
            </p:cNvSpPr>
            <p:nvPr/>
          </p:nvSpPr>
          <p:spPr bwMode="auto">
            <a:xfrm>
              <a:off x="1414" y="2244"/>
              <a:ext cx="68" cy="6"/>
            </a:xfrm>
            <a:custGeom>
              <a:avLst/>
              <a:gdLst>
                <a:gd name="T0" fmla="*/ 1 w 68"/>
                <a:gd name="T1" fmla="*/ 3 h 6"/>
                <a:gd name="T2" fmla="*/ 3 w 68"/>
                <a:gd name="T3" fmla="*/ 6 h 6"/>
                <a:gd name="T4" fmla="*/ 68 w 68"/>
                <a:gd name="T5" fmla="*/ 5 h 6"/>
                <a:gd name="T6" fmla="*/ 68 w 68"/>
                <a:gd name="T7" fmla="*/ 0 h 6"/>
                <a:gd name="T8" fmla="*/ 3 w 68"/>
                <a:gd name="T9" fmla="*/ 2 h 6"/>
                <a:gd name="T10" fmla="*/ 5 w 68"/>
                <a:gd name="T11" fmla="*/ 5 h 6"/>
                <a:gd name="T12" fmla="*/ 1 w 68"/>
                <a:gd name="T13" fmla="*/ 3 h 6"/>
                <a:gd name="T14" fmla="*/ 0 w 68"/>
                <a:gd name="T15" fmla="*/ 6 h 6"/>
                <a:gd name="T16" fmla="*/ 3 w 68"/>
                <a:gd name="T17" fmla="*/ 6 h 6"/>
                <a:gd name="T18" fmla="*/ 1 w 68"/>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6">
                  <a:moveTo>
                    <a:pt x="1" y="3"/>
                  </a:moveTo>
                  <a:lnTo>
                    <a:pt x="3" y="6"/>
                  </a:lnTo>
                  <a:lnTo>
                    <a:pt x="68" y="5"/>
                  </a:lnTo>
                  <a:lnTo>
                    <a:pt x="68" y="0"/>
                  </a:lnTo>
                  <a:lnTo>
                    <a:pt x="3" y="2"/>
                  </a:lnTo>
                  <a:lnTo>
                    <a:pt x="5" y="5"/>
                  </a:lnTo>
                  <a:lnTo>
                    <a:pt x="1" y="3"/>
                  </a:lnTo>
                  <a:lnTo>
                    <a:pt x="0" y="6"/>
                  </a:lnTo>
                  <a:lnTo>
                    <a:pt x="3" y="6"/>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4" name="Freeform 26"/>
            <p:cNvSpPr>
              <a:spLocks/>
            </p:cNvSpPr>
            <p:nvPr/>
          </p:nvSpPr>
          <p:spPr bwMode="auto">
            <a:xfrm>
              <a:off x="1415" y="2157"/>
              <a:ext cx="46" cy="92"/>
            </a:xfrm>
            <a:custGeom>
              <a:avLst/>
              <a:gdLst>
                <a:gd name="T0" fmla="*/ 38 w 46"/>
                <a:gd name="T1" fmla="*/ 19 h 92"/>
                <a:gd name="T2" fmla="*/ 34 w 46"/>
                <a:gd name="T3" fmla="*/ 17 h 92"/>
                <a:gd name="T4" fmla="*/ 0 w 46"/>
                <a:gd name="T5" fmla="*/ 90 h 92"/>
                <a:gd name="T6" fmla="*/ 4 w 46"/>
                <a:gd name="T7" fmla="*/ 92 h 92"/>
                <a:gd name="T8" fmla="*/ 38 w 46"/>
                <a:gd name="T9" fmla="*/ 19 h 92"/>
                <a:gd name="T10" fmla="*/ 35 w 46"/>
                <a:gd name="T11" fmla="*/ 16 h 92"/>
                <a:gd name="T12" fmla="*/ 38 w 46"/>
                <a:gd name="T13" fmla="*/ 19 h 92"/>
                <a:gd name="T14" fmla="*/ 46 w 46"/>
                <a:gd name="T15" fmla="*/ 0 h 92"/>
                <a:gd name="T16" fmla="*/ 35 w 46"/>
                <a:gd name="T17" fmla="*/ 16 h 92"/>
                <a:gd name="T18" fmla="*/ 38 w 46"/>
                <a:gd name="T19" fmla="*/ 19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92">
                  <a:moveTo>
                    <a:pt x="38" y="19"/>
                  </a:moveTo>
                  <a:lnTo>
                    <a:pt x="34" y="17"/>
                  </a:lnTo>
                  <a:lnTo>
                    <a:pt x="0" y="90"/>
                  </a:lnTo>
                  <a:lnTo>
                    <a:pt x="4" y="92"/>
                  </a:lnTo>
                  <a:lnTo>
                    <a:pt x="38" y="19"/>
                  </a:lnTo>
                  <a:lnTo>
                    <a:pt x="35" y="16"/>
                  </a:lnTo>
                  <a:lnTo>
                    <a:pt x="38" y="19"/>
                  </a:lnTo>
                  <a:lnTo>
                    <a:pt x="46" y="0"/>
                  </a:lnTo>
                  <a:lnTo>
                    <a:pt x="35" y="16"/>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5" name="Freeform 27"/>
            <p:cNvSpPr>
              <a:spLocks/>
            </p:cNvSpPr>
            <p:nvPr/>
          </p:nvSpPr>
          <p:spPr bwMode="auto">
            <a:xfrm>
              <a:off x="1403" y="2173"/>
              <a:ext cx="50" cy="69"/>
            </a:xfrm>
            <a:custGeom>
              <a:avLst/>
              <a:gdLst>
                <a:gd name="T0" fmla="*/ 1 w 50"/>
                <a:gd name="T1" fmla="*/ 69 h 69"/>
                <a:gd name="T2" fmla="*/ 1 w 50"/>
                <a:gd name="T3" fmla="*/ 69 h 69"/>
                <a:gd name="T4" fmla="*/ 3 w 50"/>
                <a:gd name="T5" fmla="*/ 67 h 69"/>
                <a:gd name="T6" fmla="*/ 5 w 50"/>
                <a:gd name="T7" fmla="*/ 65 h 69"/>
                <a:gd name="T8" fmla="*/ 8 w 50"/>
                <a:gd name="T9" fmla="*/ 62 h 69"/>
                <a:gd name="T10" fmla="*/ 11 w 50"/>
                <a:gd name="T11" fmla="*/ 58 h 69"/>
                <a:gd name="T12" fmla="*/ 15 w 50"/>
                <a:gd name="T13" fmla="*/ 53 h 69"/>
                <a:gd name="T14" fmla="*/ 19 w 50"/>
                <a:gd name="T15" fmla="*/ 47 h 69"/>
                <a:gd name="T16" fmla="*/ 23 w 50"/>
                <a:gd name="T17" fmla="*/ 41 h 69"/>
                <a:gd name="T18" fmla="*/ 28 w 50"/>
                <a:gd name="T19" fmla="*/ 35 h 69"/>
                <a:gd name="T20" fmla="*/ 32 w 50"/>
                <a:gd name="T21" fmla="*/ 29 h 69"/>
                <a:gd name="T22" fmla="*/ 36 w 50"/>
                <a:gd name="T23" fmla="*/ 23 h 69"/>
                <a:gd name="T24" fmla="*/ 40 w 50"/>
                <a:gd name="T25" fmla="*/ 18 h 69"/>
                <a:gd name="T26" fmla="*/ 43 w 50"/>
                <a:gd name="T27" fmla="*/ 13 h 69"/>
                <a:gd name="T28" fmla="*/ 46 w 50"/>
                <a:gd name="T29" fmla="*/ 9 h 69"/>
                <a:gd name="T30" fmla="*/ 48 w 50"/>
                <a:gd name="T31" fmla="*/ 6 h 69"/>
                <a:gd name="T32" fmla="*/ 50 w 50"/>
                <a:gd name="T33" fmla="*/ 4 h 69"/>
                <a:gd name="T34" fmla="*/ 50 w 50"/>
                <a:gd name="T35" fmla="*/ 3 h 69"/>
                <a:gd name="T36" fmla="*/ 47 w 50"/>
                <a:gd name="T37" fmla="*/ 0 h 69"/>
                <a:gd name="T38" fmla="*/ 46 w 50"/>
                <a:gd name="T39" fmla="*/ 1 h 69"/>
                <a:gd name="T40" fmla="*/ 45 w 50"/>
                <a:gd name="T41" fmla="*/ 3 h 69"/>
                <a:gd name="T42" fmla="*/ 43 w 50"/>
                <a:gd name="T43" fmla="*/ 6 h 69"/>
                <a:gd name="T44" fmla="*/ 40 w 50"/>
                <a:gd name="T45" fmla="*/ 11 h 69"/>
                <a:gd name="T46" fmla="*/ 36 w 50"/>
                <a:gd name="T47" fmla="*/ 15 h 69"/>
                <a:gd name="T48" fmla="*/ 32 w 50"/>
                <a:gd name="T49" fmla="*/ 21 h 69"/>
                <a:gd name="T50" fmla="*/ 28 w 50"/>
                <a:gd name="T51" fmla="*/ 27 h 69"/>
                <a:gd name="T52" fmla="*/ 24 w 50"/>
                <a:gd name="T53" fmla="*/ 33 h 69"/>
                <a:gd name="T54" fmla="*/ 20 w 50"/>
                <a:gd name="T55" fmla="*/ 39 h 69"/>
                <a:gd name="T56" fmla="*/ 16 w 50"/>
                <a:gd name="T57" fmla="*/ 45 h 69"/>
                <a:gd name="T58" fmla="*/ 12 w 50"/>
                <a:gd name="T59" fmla="*/ 50 h 69"/>
                <a:gd name="T60" fmla="*/ 8 w 50"/>
                <a:gd name="T61" fmla="*/ 55 h 69"/>
                <a:gd name="T62" fmla="*/ 5 w 50"/>
                <a:gd name="T63" fmla="*/ 59 h 69"/>
                <a:gd name="T64" fmla="*/ 2 w 50"/>
                <a:gd name="T65" fmla="*/ 62 h 69"/>
                <a:gd name="T66" fmla="*/ 0 w 50"/>
                <a:gd name="T67" fmla="*/ 64 h 69"/>
                <a:gd name="T68" fmla="*/ 1 w 50"/>
                <a:gd name="T69" fmla="*/ 64 h 69"/>
                <a:gd name="T70" fmla="*/ 1 w 50"/>
                <a:gd name="T71" fmla="*/ 64 h 69"/>
                <a:gd name="T72" fmla="*/ 1 w 50"/>
                <a:gd name="T73" fmla="*/ 69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 h="69">
                  <a:moveTo>
                    <a:pt x="1" y="69"/>
                  </a:moveTo>
                  <a:lnTo>
                    <a:pt x="1" y="69"/>
                  </a:lnTo>
                  <a:lnTo>
                    <a:pt x="3" y="67"/>
                  </a:lnTo>
                  <a:lnTo>
                    <a:pt x="5" y="65"/>
                  </a:lnTo>
                  <a:lnTo>
                    <a:pt x="8" y="62"/>
                  </a:lnTo>
                  <a:lnTo>
                    <a:pt x="11" y="58"/>
                  </a:lnTo>
                  <a:lnTo>
                    <a:pt x="15" y="53"/>
                  </a:lnTo>
                  <a:lnTo>
                    <a:pt x="19" y="47"/>
                  </a:lnTo>
                  <a:lnTo>
                    <a:pt x="23" y="41"/>
                  </a:lnTo>
                  <a:lnTo>
                    <a:pt x="28" y="35"/>
                  </a:lnTo>
                  <a:lnTo>
                    <a:pt x="32" y="29"/>
                  </a:lnTo>
                  <a:lnTo>
                    <a:pt x="36" y="23"/>
                  </a:lnTo>
                  <a:lnTo>
                    <a:pt x="40" y="18"/>
                  </a:lnTo>
                  <a:lnTo>
                    <a:pt x="43" y="13"/>
                  </a:lnTo>
                  <a:lnTo>
                    <a:pt x="46" y="9"/>
                  </a:lnTo>
                  <a:lnTo>
                    <a:pt x="48" y="6"/>
                  </a:lnTo>
                  <a:lnTo>
                    <a:pt x="50" y="4"/>
                  </a:lnTo>
                  <a:lnTo>
                    <a:pt x="50" y="3"/>
                  </a:lnTo>
                  <a:lnTo>
                    <a:pt x="47" y="0"/>
                  </a:lnTo>
                  <a:lnTo>
                    <a:pt x="46" y="1"/>
                  </a:lnTo>
                  <a:lnTo>
                    <a:pt x="45" y="3"/>
                  </a:lnTo>
                  <a:lnTo>
                    <a:pt x="43" y="6"/>
                  </a:lnTo>
                  <a:lnTo>
                    <a:pt x="40" y="11"/>
                  </a:lnTo>
                  <a:lnTo>
                    <a:pt x="36" y="15"/>
                  </a:lnTo>
                  <a:lnTo>
                    <a:pt x="32" y="21"/>
                  </a:lnTo>
                  <a:lnTo>
                    <a:pt x="28" y="27"/>
                  </a:lnTo>
                  <a:lnTo>
                    <a:pt x="24" y="33"/>
                  </a:lnTo>
                  <a:lnTo>
                    <a:pt x="20" y="39"/>
                  </a:lnTo>
                  <a:lnTo>
                    <a:pt x="16" y="45"/>
                  </a:lnTo>
                  <a:lnTo>
                    <a:pt x="12" y="50"/>
                  </a:lnTo>
                  <a:lnTo>
                    <a:pt x="8" y="55"/>
                  </a:lnTo>
                  <a:lnTo>
                    <a:pt x="5" y="59"/>
                  </a:lnTo>
                  <a:lnTo>
                    <a:pt x="2" y="62"/>
                  </a:lnTo>
                  <a:lnTo>
                    <a:pt x="0" y="64"/>
                  </a:lnTo>
                  <a:lnTo>
                    <a:pt x="1" y="64"/>
                  </a:lnTo>
                  <a:lnTo>
                    <a:pt x="1"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6" name="Freeform 28"/>
            <p:cNvSpPr>
              <a:spLocks/>
            </p:cNvSpPr>
            <p:nvPr/>
          </p:nvSpPr>
          <p:spPr bwMode="auto">
            <a:xfrm>
              <a:off x="1383" y="2170"/>
              <a:ext cx="22" cy="72"/>
            </a:xfrm>
            <a:custGeom>
              <a:avLst/>
              <a:gdLst>
                <a:gd name="T0" fmla="*/ 4 w 22"/>
                <a:gd name="T1" fmla="*/ 6 h 72"/>
                <a:gd name="T2" fmla="*/ 0 w 22"/>
                <a:gd name="T3" fmla="*/ 5 h 72"/>
                <a:gd name="T4" fmla="*/ 0 w 22"/>
                <a:gd name="T5" fmla="*/ 6 h 72"/>
                <a:gd name="T6" fmla="*/ 0 w 22"/>
                <a:gd name="T7" fmla="*/ 8 h 72"/>
                <a:gd name="T8" fmla="*/ 1 w 22"/>
                <a:gd name="T9" fmla="*/ 11 h 72"/>
                <a:gd name="T10" fmla="*/ 2 w 22"/>
                <a:gd name="T11" fmla="*/ 15 h 72"/>
                <a:gd name="T12" fmla="*/ 3 w 22"/>
                <a:gd name="T13" fmla="*/ 20 h 72"/>
                <a:gd name="T14" fmla="*/ 5 w 22"/>
                <a:gd name="T15" fmla="*/ 26 h 72"/>
                <a:gd name="T16" fmla="*/ 6 w 22"/>
                <a:gd name="T17" fmla="*/ 32 h 72"/>
                <a:gd name="T18" fmla="*/ 8 w 22"/>
                <a:gd name="T19" fmla="*/ 38 h 72"/>
                <a:gd name="T20" fmla="*/ 10 w 22"/>
                <a:gd name="T21" fmla="*/ 44 h 72"/>
                <a:gd name="T22" fmla="*/ 11 w 22"/>
                <a:gd name="T23" fmla="*/ 50 h 72"/>
                <a:gd name="T24" fmla="*/ 13 w 22"/>
                <a:gd name="T25" fmla="*/ 55 h 72"/>
                <a:gd name="T26" fmla="*/ 14 w 22"/>
                <a:gd name="T27" fmla="*/ 60 h 72"/>
                <a:gd name="T28" fmla="*/ 16 w 22"/>
                <a:gd name="T29" fmla="*/ 64 h 72"/>
                <a:gd name="T30" fmla="*/ 17 w 22"/>
                <a:gd name="T31" fmla="*/ 68 h 72"/>
                <a:gd name="T32" fmla="*/ 18 w 22"/>
                <a:gd name="T33" fmla="*/ 70 h 72"/>
                <a:gd name="T34" fmla="*/ 21 w 22"/>
                <a:gd name="T35" fmla="*/ 72 h 72"/>
                <a:gd name="T36" fmla="*/ 21 w 22"/>
                <a:gd name="T37" fmla="*/ 67 h 72"/>
                <a:gd name="T38" fmla="*/ 22 w 22"/>
                <a:gd name="T39" fmla="*/ 68 h 72"/>
                <a:gd name="T40" fmla="*/ 21 w 22"/>
                <a:gd name="T41" fmla="*/ 66 h 72"/>
                <a:gd name="T42" fmla="*/ 20 w 22"/>
                <a:gd name="T43" fmla="*/ 63 h 72"/>
                <a:gd name="T44" fmla="*/ 18 w 22"/>
                <a:gd name="T45" fmla="*/ 59 h 72"/>
                <a:gd name="T46" fmla="*/ 17 w 22"/>
                <a:gd name="T47" fmla="*/ 54 h 72"/>
                <a:gd name="T48" fmla="*/ 15 w 22"/>
                <a:gd name="T49" fmla="*/ 48 h 72"/>
                <a:gd name="T50" fmla="*/ 14 w 22"/>
                <a:gd name="T51" fmla="*/ 42 h 72"/>
                <a:gd name="T52" fmla="*/ 12 w 22"/>
                <a:gd name="T53" fmla="*/ 37 h 72"/>
                <a:gd name="T54" fmla="*/ 11 w 22"/>
                <a:gd name="T55" fmla="*/ 30 h 72"/>
                <a:gd name="T56" fmla="*/ 9 w 22"/>
                <a:gd name="T57" fmla="*/ 25 h 72"/>
                <a:gd name="T58" fmla="*/ 8 w 22"/>
                <a:gd name="T59" fmla="*/ 19 h 72"/>
                <a:gd name="T60" fmla="*/ 6 w 22"/>
                <a:gd name="T61" fmla="*/ 14 h 72"/>
                <a:gd name="T62" fmla="*/ 5 w 22"/>
                <a:gd name="T63" fmla="*/ 10 h 72"/>
                <a:gd name="T64" fmla="*/ 5 w 22"/>
                <a:gd name="T65" fmla="*/ 7 h 72"/>
                <a:gd name="T66" fmla="*/ 4 w 22"/>
                <a:gd name="T67" fmla="*/ 5 h 72"/>
                <a:gd name="T68" fmla="*/ 4 w 22"/>
                <a:gd name="T69" fmla="*/ 4 h 72"/>
                <a:gd name="T70" fmla="*/ 0 w 22"/>
                <a:gd name="T71" fmla="*/ 3 h 72"/>
                <a:gd name="T72" fmla="*/ 4 w 22"/>
                <a:gd name="T73" fmla="*/ 4 h 72"/>
                <a:gd name="T74" fmla="*/ 3 w 22"/>
                <a:gd name="T75" fmla="*/ 0 h 72"/>
                <a:gd name="T76" fmla="*/ 0 w 22"/>
                <a:gd name="T77" fmla="*/ 3 h 72"/>
                <a:gd name="T78" fmla="*/ 4 w 22"/>
                <a:gd name="T79" fmla="*/ 6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 h="72">
                  <a:moveTo>
                    <a:pt x="4" y="6"/>
                  </a:moveTo>
                  <a:lnTo>
                    <a:pt x="0" y="5"/>
                  </a:lnTo>
                  <a:lnTo>
                    <a:pt x="0" y="6"/>
                  </a:lnTo>
                  <a:lnTo>
                    <a:pt x="0" y="8"/>
                  </a:lnTo>
                  <a:lnTo>
                    <a:pt x="1" y="11"/>
                  </a:lnTo>
                  <a:lnTo>
                    <a:pt x="2" y="15"/>
                  </a:lnTo>
                  <a:lnTo>
                    <a:pt x="3" y="20"/>
                  </a:lnTo>
                  <a:lnTo>
                    <a:pt x="5" y="26"/>
                  </a:lnTo>
                  <a:lnTo>
                    <a:pt x="6" y="32"/>
                  </a:lnTo>
                  <a:lnTo>
                    <a:pt x="8" y="38"/>
                  </a:lnTo>
                  <a:lnTo>
                    <a:pt x="10" y="44"/>
                  </a:lnTo>
                  <a:lnTo>
                    <a:pt x="11" y="50"/>
                  </a:lnTo>
                  <a:lnTo>
                    <a:pt x="13" y="55"/>
                  </a:lnTo>
                  <a:lnTo>
                    <a:pt x="14" y="60"/>
                  </a:lnTo>
                  <a:lnTo>
                    <a:pt x="16" y="64"/>
                  </a:lnTo>
                  <a:lnTo>
                    <a:pt x="17" y="68"/>
                  </a:lnTo>
                  <a:lnTo>
                    <a:pt x="18" y="70"/>
                  </a:lnTo>
                  <a:lnTo>
                    <a:pt x="21" y="72"/>
                  </a:lnTo>
                  <a:lnTo>
                    <a:pt x="21" y="67"/>
                  </a:lnTo>
                  <a:lnTo>
                    <a:pt x="22" y="68"/>
                  </a:lnTo>
                  <a:lnTo>
                    <a:pt x="21" y="66"/>
                  </a:lnTo>
                  <a:lnTo>
                    <a:pt x="20" y="63"/>
                  </a:lnTo>
                  <a:lnTo>
                    <a:pt x="18" y="59"/>
                  </a:lnTo>
                  <a:lnTo>
                    <a:pt x="17" y="54"/>
                  </a:lnTo>
                  <a:lnTo>
                    <a:pt x="15" y="48"/>
                  </a:lnTo>
                  <a:lnTo>
                    <a:pt x="14" y="42"/>
                  </a:lnTo>
                  <a:lnTo>
                    <a:pt x="12" y="37"/>
                  </a:lnTo>
                  <a:lnTo>
                    <a:pt x="11" y="30"/>
                  </a:lnTo>
                  <a:lnTo>
                    <a:pt x="9" y="25"/>
                  </a:lnTo>
                  <a:lnTo>
                    <a:pt x="8" y="19"/>
                  </a:lnTo>
                  <a:lnTo>
                    <a:pt x="6" y="14"/>
                  </a:lnTo>
                  <a:lnTo>
                    <a:pt x="5" y="10"/>
                  </a:lnTo>
                  <a:lnTo>
                    <a:pt x="5" y="7"/>
                  </a:lnTo>
                  <a:lnTo>
                    <a:pt x="4" y="5"/>
                  </a:lnTo>
                  <a:lnTo>
                    <a:pt x="4" y="4"/>
                  </a:lnTo>
                  <a:lnTo>
                    <a:pt x="0" y="3"/>
                  </a:lnTo>
                  <a:lnTo>
                    <a:pt x="4" y="4"/>
                  </a:lnTo>
                  <a:lnTo>
                    <a:pt x="3" y="0"/>
                  </a:lnTo>
                  <a:lnTo>
                    <a:pt x="0" y="3"/>
                  </a:lnTo>
                  <a:lnTo>
                    <a:pt x="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7" name="Freeform 29"/>
            <p:cNvSpPr>
              <a:spLocks/>
            </p:cNvSpPr>
            <p:nvPr/>
          </p:nvSpPr>
          <p:spPr bwMode="auto">
            <a:xfrm>
              <a:off x="1337" y="2173"/>
              <a:ext cx="50" cy="64"/>
            </a:xfrm>
            <a:custGeom>
              <a:avLst/>
              <a:gdLst>
                <a:gd name="T0" fmla="*/ 0 w 50"/>
                <a:gd name="T1" fmla="*/ 61 h 64"/>
                <a:gd name="T2" fmla="*/ 3 w 50"/>
                <a:gd name="T3" fmla="*/ 61 h 64"/>
                <a:gd name="T4" fmla="*/ 50 w 50"/>
                <a:gd name="T5" fmla="*/ 3 h 64"/>
                <a:gd name="T6" fmla="*/ 46 w 50"/>
                <a:gd name="T7" fmla="*/ 0 h 64"/>
                <a:gd name="T8" fmla="*/ 0 w 50"/>
                <a:gd name="T9" fmla="*/ 58 h 64"/>
                <a:gd name="T10" fmla="*/ 4 w 50"/>
                <a:gd name="T11" fmla="*/ 59 h 64"/>
                <a:gd name="T12" fmla="*/ 0 w 50"/>
                <a:gd name="T13" fmla="*/ 61 h 64"/>
                <a:gd name="T14" fmla="*/ 1 w 50"/>
                <a:gd name="T15" fmla="*/ 64 h 64"/>
                <a:gd name="T16" fmla="*/ 3 w 50"/>
                <a:gd name="T17" fmla="*/ 61 h 64"/>
                <a:gd name="T18" fmla="*/ 0 w 50"/>
                <a:gd name="T19" fmla="*/ 61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64">
                  <a:moveTo>
                    <a:pt x="0" y="61"/>
                  </a:moveTo>
                  <a:lnTo>
                    <a:pt x="3" y="61"/>
                  </a:lnTo>
                  <a:lnTo>
                    <a:pt x="50" y="3"/>
                  </a:lnTo>
                  <a:lnTo>
                    <a:pt x="46" y="0"/>
                  </a:lnTo>
                  <a:lnTo>
                    <a:pt x="0" y="58"/>
                  </a:lnTo>
                  <a:lnTo>
                    <a:pt x="4" y="59"/>
                  </a:lnTo>
                  <a:lnTo>
                    <a:pt x="0" y="61"/>
                  </a:lnTo>
                  <a:lnTo>
                    <a:pt x="1" y="64"/>
                  </a:lnTo>
                  <a:lnTo>
                    <a:pt x="3" y="61"/>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8" name="Freeform 30"/>
            <p:cNvSpPr>
              <a:spLocks/>
            </p:cNvSpPr>
            <p:nvPr/>
          </p:nvSpPr>
          <p:spPr bwMode="auto">
            <a:xfrm>
              <a:off x="1311" y="2158"/>
              <a:ext cx="30" cy="76"/>
            </a:xfrm>
            <a:custGeom>
              <a:avLst/>
              <a:gdLst>
                <a:gd name="T0" fmla="*/ 4 w 30"/>
                <a:gd name="T1" fmla="*/ 7 h 76"/>
                <a:gd name="T2" fmla="*/ 0 w 30"/>
                <a:gd name="T3" fmla="*/ 7 h 76"/>
                <a:gd name="T4" fmla="*/ 26 w 30"/>
                <a:gd name="T5" fmla="*/ 76 h 76"/>
                <a:gd name="T6" fmla="*/ 30 w 30"/>
                <a:gd name="T7" fmla="*/ 74 h 76"/>
                <a:gd name="T8" fmla="*/ 4 w 30"/>
                <a:gd name="T9" fmla="*/ 6 h 76"/>
                <a:gd name="T10" fmla="*/ 0 w 30"/>
                <a:gd name="T11" fmla="*/ 6 h 76"/>
                <a:gd name="T12" fmla="*/ 4 w 30"/>
                <a:gd name="T13" fmla="*/ 6 h 76"/>
                <a:gd name="T14" fmla="*/ 2 w 30"/>
                <a:gd name="T15" fmla="*/ 0 h 76"/>
                <a:gd name="T16" fmla="*/ 0 w 30"/>
                <a:gd name="T17" fmla="*/ 6 h 76"/>
                <a:gd name="T18" fmla="*/ 4 w 30"/>
                <a:gd name="T19" fmla="*/ 7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76">
                  <a:moveTo>
                    <a:pt x="4" y="7"/>
                  </a:moveTo>
                  <a:lnTo>
                    <a:pt x="0" y="7"/>
                  </a:lnTo>
                  <a:lnTo>
                    <a:pt x="26" y="76"/>
                  </a:lnTo>
                  <a:lnTo>
                    <a:pt x="30" y="74"/>
                  </a:lnTo>
                  <a:lnTo>
                    <a:pt x="4" y="6"/>
                  </a:lnTo>
                  <a:lnTo>
                    <a:pt x="0" y="6"/>
                  </a:lnTo>
                  <a:lnTo>
                    <a:pt x="4" y="6"/>
                  </a:lnTo>
                  <a:lnTo>
                    <a:pt x="2" y="0"/>
                  </a:lnTo>
                  <a:lnTo>
                    <a:pt x="0" y="6"/>
                  </a:lnTo>
                  <a:lnTo>
                    <a:pt x="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9" name="Freeform 31"/>
            <p:cNvSpPr>
              <a:spLocks/>
            </p:cNvSpPr>
            <p:nvPr/>
          </p:nvSpPr>
          <p:spPr bwMode="auto">
            <a:xfrm>
              <a:off x="1295" y="2164"/>
              <a:ext cx="20" cy="59"/>
            </a:xfrm>
            <a:custGeom>
              <a:avLst/>
              <a:gdLst>
                <a:gd name="T0" fmla="*/ 2 w 20"/>
                <a:gd name="T1" fmla="*/ 59 h 59"/>
                <a:gd name="T2" fmla="*/ 5 w 20"/>
                <a:gd name="T3" fmla="*/ 57 h 59"/>
                <a:gd name="T4" fmla="*/ 20 w 20"/>
                <a:gd name="T5" fmla="*/ 1 h 59"/>
                <a:gd name="T6" fmla="*/ 16 w 20"/>
                <a:gd name="T7" fmla="*/ 0 h 59"/>
                <a:gd name="T8" fmla="*/ 0 w 20"/>
                <a:gd name="T9" fmla="*/ 56 h 59"/>
                <a:gd name="T10" fmla="*/ 3 w 20"/>
                <a:gd name="T11" fmla="*/ 55 h 59"/>
                <a:gd name="T12" fmla="*/ 2 w 20"/>
                <a:gd name="T13" fmla="*/ 59 h 59"/>
                <a:gd name="T14" fmla="*/ 4 w 20"/>
                <a:gd name="T15" fmla="*/ 59 h 59"/>
                <a:gd name="T16" fmla="*/ 5 w 20"/>
                <a:gd name="T17" fmla="*/ 57 h 59"/>
                <a:gd name="T18" fmla="*/ 2 w 20"/>
                <a:gd name="T19" fmla="*/ 59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9">
                  <a:moveTo>
                    <a:pt x="2" y="59"/>
                  </a:moveTo>
                  <a:lnTo>
                    <a:pt x="5" y="57"/>
                  </a:lnTo>
                  <a:lnTo>
                    <a:pt x="20" y="1"/>
                  </a:lnTo>
                  <a:lnTo>
                    <a:pt x="16" y="0"/>
                  </a:lnTo>
                  <a:lnTo>
                    <a:pt x="0" y="56"/>
                  </a:lnTo>
                  <a:lnTo>
                    <a:pt x="3" y="55"/>
                  </a:lnTo>
                  <a:lnTo>
                    <a:pt x="2" y="59"/>
                  </a:lnTo>
                  <a:lnTo>
                    <a:pt x="4" y="59"/>
                  </a:lnTo>
                  <a:lnTo>
                    <a:pt x="5" y="57"/>
                  </a:lnTo>
                  <a:lnTo>
                    <a:pt x="2"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0" name="Freeform 32"/>
            <p:cNvSpPr>
              <a:spLocks/>
            </p:cNvSpPr>
            <p:nvPr/>
          </p:nvSpPr>
          <p:spPr bwMode="auto">
            <a:xfrm>
              <a:off x="1232" y="2211"/>
              <a:ext cx="66" cy="12"/>
            </a:xfrm>
            <a:custGeom>
              <a:avLst/>
              <a:gdLst>
                <a:gd name="T0" fmla="*/ 9 w 66"/>
                <a:gd name="T1" fmla="*/ 1 h 12"/>
                <a:gd name="T2" fmla="*/ 7 w 66"/>
                <a:gd name="T3" fmla="*/ 5 h 12"/>
                <a:gd name="T4" fmla="*/ 65 w 66"/>
                <a:gd name="T5" fmla="*/ 12 h 12"/>
                <a:gd name="T6" fmla="*/ 66 w 66"/>
                <a:gd name="T7" fmla="*/ 8 h 12"/>
                <a:gd name="T8" fmla="*/ 8 w 66"/>
                <a:gd name="T9" fmla="*/ 1 h 12"/>
                <a:gd name="T10" fmla="*/ 6 w 66"/>
                <a:gd name="T11" fmla="*/ 5 h 12"/>
                <a:gd name="T12" fmla="*/ 8 w 66"/>
                <a:gd name="T13" fmla="*/ 1 h 12"/>
                <a:gd name="T14" fmla="*/ 0 w 66"/>
                <a:gd name="T15" fmla="*/ 0 h 12"/>
                <a:gd name="T16" fmla="*/ 6 w 66"/>
                <a:gd name="T17" fmla="*/ 5 h 12"/>
                <a:gd name="T18" fmla="*/ 9 w 66"/>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2">
                  <a:moveTo>
                    <a:pt x="9" y="1"/>
                  </a:moveTo>
                  <a:lnTo>
                    <a:pt x="7" y="5"/>
                  </a:lnTo>
                  <a:lnTo>
                    <a:pt x="65" y="12"/>
                  </a:lnTo>
                  <a:lnTo>
                    <a:pt x="66" y="8"/>
                  </a:lnTo>
                  <a:lnTo>
                    <a:pt x="8" y="1"/>
                  </a:lnTo>
                  <a:lnTo>
                    <a:pt x="6" y="5"/>
                  </a:lnTo>
                  <a:lnTo>
                    <a:pt x="8" y="1"/>
                  </a:lnTo>
                  <a:lnTo>
                    <a:pt x="0" y="0"/>
                  </a:lnTo>
                  <a:lnTo>
                    <a:pt x="6" y="5"/>
                  </a:lnTo>
                  <a:lnTo>
                    <a:pt x="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1" name="Freeform 33"/>
            <p:cNvSpPr>
              <a:spLocks/>
            </p:cNvSpPr>
            <p:nvPr/>
          </p:nvSpPr>
          <p:spPr bwMode="auto">
            <a:xfrm>
              <a:off x="1238" y="2212"/>
              <a:ext cx="49" cy="35"/>
            </a:xfrm>
            <a:custGeom>
              <a:avLst/>
              <a:gdLst>
                <a:gd name="T0" fmla="*/ 45 w 49"/>
                <a:gd name="T1" fmla="*/ 35 h 35"/>
                <a:gd name="T2" fmla="*/ 45 w 49"/>
                <a:gd name="T3" fmla="*/ 31 h 35"/>
                <a:gd name="T4" fmla="*/ 3 w 49"/>
                <a:gd name="T5" fmla="*/ 0 h 35"/>
                <a:gd name="T6" fmla="*/ 0 w 49"/>
                <a:gd name="T7" fmla="*/ 4 h 35"/>
                <a:gd name="T8" fmla="*/ 43 w 49"/>
                <a:gd name="T9" fmla="*/ 34 h 35"/>
                <a:gd name="T10" fmla="*/ 43 w 49"/>
                <a:gd name="T11" fmla="*/ 31 h 35"/>
                <a:gd name="T12" fmla="*/ 45 w 49"/>
                <a:gd name="T13" fmla="*/ 35 h 35"/>
                <a:gd name="T14" fmla="*/ 49 w 49"/>
                <a:gd name="T15" fmla="*/ 33 h 35"/>
                <a:gd name="T16" fmla="*/ 45 w 49"/>
                <a:gd name="T17" fmla="*/ 31 h 35"/>
                <a:gd name="T18" fmla="*/ 45 w 49"/>
                <a:gd name="T19" fmla="*/ 35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35">
                  <a:moveTo>
                    <a:pt x="45" y="35"/>
                  </a:moveTo>
                  <a:lnTo>
                    <a:pt x="45" y="31"/>
                  </a:lnTo>
                  <a:lnTo>
                    <a:pt x="3" y="0"/>
                  </a:lnTo>
                  <a:lnTo>
                    <a:pt x="0" y="4"/>
                  </a:lnTo>
                  <a:lnTo>
                    <a:pt x="43" y="34"/>
                  </a:lnTo>
                  <a:lnTo>
                    <a:pt x="43" y="31"/>
                  </a:lnTo>
                  <a:lnTo>
                    <a:pt x="45" y="35"/>
                  </a:lnTo>
                  <a:lnTo>
                    <a:pt x="49" y="33"/>
                  </a:lnTo>
                  <a:lnTo>
                    <a:pt x="45" y="31"/>
                  </a:lnTo>
                  <a:lnTo>
                    <a:pt x="45"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2" name="Freeform 34"/>
            <p:cNvSpPr>
              <a:spLocks/>
            </p:cNvSpPr>
            <p:nvPr/>
          </p:nvSpPr>
          <p:spPr bwMode="auto">
            <a:xfrm>
              <a:off x="1198" y="2243"/>
              <a:ext cx="85" cy="33"/>
            </a:xfrm>
            <a:custGeom>
              <a:avLst/>
              <a:gdLst>
                <a:gd name="T0" fmla="*/ 8 w 85"/>
                <a:gd name="T1" fmla="*/ 29 h 33"/>
                <a:gd name="T2" fmla="*/ 8 w 85"/>
                <a:gd name="T3" fmla="*/ 33 h 33"/>
                <a:gd name="T4" fmla="*/ 85 w 85"/>
                <a:gd name="T5" fmla="*/ 4 h 33"/>
                <a:gd name="T6" fmla="*/ 83 w 85"/>
                <a:gd name="T7" fmla="*/ 0 h 33"/>
                <a:gd name="T8" fmla="*/ 7 w 85"/>
                <a:gd name="T9" fmla="*/ 29 h 33"/>
                <a:gd name="T10" fmla="*/ 7 w 85"/>
                <a:gd name="T11" fmla="*/ 33 h 33"/>
                <a:gd name="T12" fmla="*/ 7 w 85"/>
                <a:gd name="T13" fmla="*/ 29 h 33"/>
                <a:gd name="T14" fmla="*/ 0 w 85"/>
                <a:gd name="T15" fmla="*/ 31 h 33"/>
                <a:gd name="T16" fmla="*/ 7 w 85"/>
                <a:gd name="T17" fmla="*/ 33 h 33"/>
                <a:gd name="T18" fmla="*/ 8 w 85"/>
                <a:gd name="T19" fmla="*/ 29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5" h="33">
                  <a:moveTo>
                    <a:pt x="8" y="29"/>
                  </a:moveTo>
                  <a:lnTo>
                    <a:pt x="8" y="33"/>
                  </a:lnTo>
                  <a:lnTo>
                    <a:pt x="85" y="4"/>
                  </a:lnTo>
                  <a:lnTo>
                    <a:pt x="83" y="0"/>
                  </a:lnTo>
                  <a:lnTo>
                    <a:pt x="7" y="29"/>
                  </a:lnTo>
                  <a:lnTo>
                    <a:pt x="7" y="33"/>
                  </a:lnTo>
                  <a:lnTo>
                    <a:pt x="7" y="29"/>
                  </a:lnTo>
                  <a:lnTo>
                    <a:pt x="0" y="31"/>
                  </a:lnTo>
                  <a:lnTo>
                    <a:pt x="7" y="33"/>
                  </a:lnTo>
                  <a:lnTo>
                    <a:pt x="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3" name="Freeform 35"/>
            <p:cNvSpPr>
              <a:spLocks/>
            </p:cNvSpPr>
            <p:nvPr/>
          </p:nvSpPr>
          <p:spPr bwMode="auto">
            <a:xfrm>
              <a:off x="1205" y="2272"/>
              <a:ext cx="81" cy="17"/>
            </a:xfrm>
            <a:custGeom>
              <a:avLst/>
              <a:gdLst>
                <a:gd name="T0" fmla="*/ 77 w 81"/>
                <a:gd name="T1" fmla="*/ 17 h 17"/>
                <a:gd name="T2" fmla="*/ 76 w 81"/>
                <a:gd name="T3" fmla="*/ 13 h 17"/>
                <a:gd name="T4" fmla="*/ 1 w 81"/>
                <a:gd name="T5" fmla="*/ 0 h 17"/>
                <a:gd name="T6" fmla="*/ 0 w 81"/>
                <a:gd name="T7" fmla="*/ 4 h 17"/>
                <a:gd name="T8" fmla="*/ 75 w 81"/>
                <a:gd name="T9" fmla="*/ 17 h 17"/>
                <a:gd name="T10" fmla="*/ 74 w 81"/>
                <a:gd name="T11" fmla="*/ 14 h 17"/>
                <a:gd name="T12" fmla="*/ 77 w 81"/>
                <a:gd name="T13" fmla="*/ 17 h 17"/>
                <a:gd name="T14" fmla="*/ 81 w 81"/>
                <a:gd name="T15" fmla="*/ 14 h 17"/>
                <a:gd name="T16" fmla="*/ 76 w 81"/>
                <a:gd name="T17" fmla="*/ 13 h 17"/>
                <a:gd name="T18" fmla="*/ 77 w 81"/>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7">
                  <a:moveTo>
                    <a:pt x="77" y="17"/>
                  </a:moveTo>
                  <a:lnTo>
                    <a:pt x="76" y="13"/>
                  </a:lnTo>
                  <a:lnTo>
                    <a:pt x="1" y="0"/>
                  </a:lnTo>
                  <a:lnTo>
                    <a:pt x="0" y="4"/>
                  </a:lnTo>
                  <a:lnTo>
                    <a:pt x="75" y="17"/>
                  </a:lnTo>
                  <a:lnTo>
                    <a:pt x="74" y="14"/>
                  </a:lnTo>
                  <a:lnTo>
                    <a:pt x="77" y="17"/>
                  </a:lnTo>
                  <a:lnTo>
                    <a:pt x="81" y="14"/>
                  </a:lnTo>
                  <a:lnTo>
                    <a:pt x="76" y="13"/>
                  </a:lnTo>
                  <a:lnTo>
                    <a:pt x="7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4" name="Freeform 36"/>
            <p:cNvSpPr>
              <a:spLocks/>
            </p:cNvSpPr>
            <p:nvPr/>
          </p:nvSpPr>
          <p:spPr bwMode="auto">
            <a:xfrm>
              <a:off x="1220" y="2286"/>
              <a:ext cx="62" cy="42"/>
            </a:xfrm>
            <a:custGeom>
              <a:avLst/>
              <a:gdLst>
                <a:gd name="T0" fmla="*/ 7 w 62"/>
                <a:gd name="T1" fmla="*/ 37 h 42"/>
                <a:gd name="T2" fmla="*/ 9 w 62"/>
                <a:gd name="T3" fmla="*/ 41 h 42"/>
                <a:gd name="T4" fmla="*/ 62 w 62"/>
                <a:gd name="T5" fmla="*/ 3 h 42"/>
                <a:gd name="T6" fmla="*/ 59 w 62"/>
                <a:gd name="T7" fmla="*/ 0 h 42"/>
                <a:gd name="T8" fmla="*/ 6 w 62"/>
                <a:gd name="T9" fmla="*/ 37 h 42"/>
                <a:gd name="T10" fmla="*/ 8 w 62"/>
                <a:gd name="T11" fmla="*/ 41 h 42"/>
                <a:gd name="T12" fmla="*/ 6 w 62"/>
                <a:gd name="T13" fmla="*/ 37 h 42"/>
                <a:gd name="T14" fmla="*/ 0 w 62"/>
                <a:gd name="T15" fmla="*/ 42 h 42"/>
                <a:gd name="T16" fmla="*/ 8 w 62"/>
                <a:gd name="T17" fmla="*/ 41 h 42"/>
                <a:gd name="T18" fmla="*/ 7 w 62"/>
                <a:gd name="T19" fmla="*/ 3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42">
                  <a:moveTo>
                    <a:pt x="7" y="37"/>
                  </a:moveTo>
                  <a:lnTo>
                    <a:pt x="9" y="41"/>
                  </a:lnTo>
                  <a:lnTo>
                    <a:pt x="62" y="3"/>
                  </a:lnTo>
                  <a:lnTo>
                    <a:pt x="59" y="0"/>
                  </a:lnTo>
                  <a:lnTo>
                    <a:pt x="6" y="37"/>
                  </a:lnTo>
                  <a:lnTo>
                    <a:pt x="8" y="41"/>
                  </a:lnTo>
                  <a:lnTo>
                    <a:pt x="6" y="37"/>
                  </a:lnTo>
                  <a:lnTo>
                    <a:pt x="0" y="42"/>
                  </a:lnTo>
                  <a:lnTo>
                    <a:pt x="8" y="41"/>
                  </a:lnTo>
                  <a:lnTo>
                    <a:pt x="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5" name="Freeform 37"/>
            <p:cNvSpPr>
              <a:spLocks/>
            </p:cNvSpPr>
            <p:nvPr/>
          </p:nvSpPr>
          <p:spPr bwMode="auto">
            <a:xfrm>
              <a:off x="1227" y="2319"/>
              <a:ext cx="44" cy="8"/>
            </a:xfrm>
            <a:custGeom>
              <a:avLst/>
              <a:gdLst>
                <a:gd name="T0" fmla="*/ 42 w 44"/>
                <a:gd name="T1" fmla="*/ 4 h 8"/>
                <a:gd name="T2" fmla="*/ 40 w 44"/>
                <a:gd name="T3" fmla="*/ 0 h 8"/>
                <a:gd name="T4" fmla="*/ 0 w 44"/>
                <a:gd name="T5" fmla="*/ 4 h 8"/>
                <a:gd name="T6" fmla="*/ 1 w 44"/>
                <a:gd name="T7" fmla="*/ 8 h 8"/>
                <a:gd name="T8" fmla="*/ 40 w 44"/>
                <a:gd name="T9" fmla="*/ 5 h 8"/>
                <a:gd name="T10" fmla="*/ 38 w 44"/>
                <a:gd name="T11" fmla="*/ 2 h 8"/>
                <a:gd name="T12" fmla="*/ 42 w 44"/>
                <a:gd name="T13" fmla="*/ 4 h 8"/>
                <a:gd name="T14" fmla="*/ 44 w 44"/>
                <a:gd name="T15" fmla="*/ 0 h 8"/>
                <a:gd name="T16" fmla="*/ 40 w 44"/>
                <a:gd name="T17" fmla="*/ 0 h 8"/>
                <a:gd name="T18" fmla="*/ 42 w 44"/>
                <a:gd name="T19" fmla="*/ 4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8">
                  <a:moveTo>
                    <a:pt x="42" y="4"/>
                  </a:moveTo>
                  <a:lnTo>
                    <a:pt x="40" y="0"/>
                  </a:lnTo>
                  <a:lnTo>
                    <a:pt x="0" y="4"/>
                  </a:lnTo>
                  <a:lnTo>
                    <a:pt x="1" y="8"/>
                  </a:lnTo>
                  <a:lnTo>
                    <a:pt x="40" y="5"/>
                  </a:lnTo>
                  <a:lnTo>
                    <a:pt x="38" y="2"/>
                  </a:lnTo>
                  <a:lnTo>
                    <a:pt x="42" y="4"/>
                  </a:lnTo>
                  <a:lnTo>
                    <a:pt x="44" y="0"/>
                  </a:lnTo>
                  <a:lnTo>
                    <a:pt x="40" y="0"/>
                  </a:lnTo>
                  <a:lnTo>
                    <a:pt x="4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6" name="Freeform 38"/>
            <p:cNvSpPr>
              <a:spLocks/>
            </p:cNvSpPr>
            <p:nvPr/>
          </p:nvSpPr>
          <p:spPr bwMode="auto">
            <a:xfrm>
              <a:off x="1236" y="2321"/>
              <a:ext cx="33" cy="49"/>
            </a:xfrm>
            <a:custGeom>
              <a:avLst/>
              <a:gdLst>
                <a:gd name="T0" fmla="*/ 4 w 33"/>
                <a:gd name="T1" fmla="*/ 43 h 49"/>
                <a:gd name="T2" fmla="*/ 7 w 33"/>
                <a:gd name="T3" fmla="*/ 46 h 49"/>
                <a:gd name="T4" fmla="*/ 33 w 33"/>
                <a:gd name="T5" fmla="*/ 2 h 49"/>
                <a:gd name="T6" fmla="*/ 29 w 33"/>
                <a:gd name="T7" fmla="*/ 0 h 49"/>
                <a:gd name="T8" fmla="*/ 3 w 33"/>
                <a:gd name="T9" fmla="*/ 44 h 49"/>
                <a:gd name="T10" fmla="*/ 6 w 33"/>
                <a:gd name="T11" fmla="*/ 47 h 49"/>
                <a:gd name="T12" fmla="*/ 3 w 33"/>
                <a:gd name="T13" fmla="*/ 44 h 49"/>
                <a:gd name="T14" fmla="*/ 0 w 33"/>
                <a:gd name="T15" fmla="*/ 49 h 49"/>
                <a:gd name="T16" fmla="*/ 6 w 33"/>
                <a:gd name="T17" fmla="*/ 47 h 49"/>
                <a:gd name="T18" fmla="*/ 4 w 33"/>
                <a:gd name="T19" fmla="*/ 43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49">
                  <a:moveTo>
                    <a:pt x="4" y="43"/>
                  </a:moveTo>
                  <a:lnTo>
                    <a:pt x="7" y="46"/>
                  </a:lnTo>
                  <a:lnTo>
                    <a:pt x="33" y="2"/>
                  </a:lnTo>
                  <a:lnTo>
                    <a:pt x="29" y="0"/>
                  </a:lnTo>
                  <a:lnTo>
                    <a:pt x="3" y="44"/>
                  </a:lnTo>
                  <a:lnTo>
                    <a:pt x="6" y="47"/>
                  </a:lnTo>
                  <a:lnTo>
                    <a:pt x="3" y="44"/>
                  </a:lnTo>
                  <a:lnTo>
                    <a:pt x="0" y="49"/>
                  </a:lnTo>
                  <a:lnTo>
                    <a:pt x="6" y="47"/>
                  </a:lnTo>
                  <a:lnTo>
                    <a:pt x="4"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7" name="Freeform 39"/>
            <p:cNvSpPr>
              <a:spLocks/>
            </p:cNvSpPr>
            <p:nvPr/>
          </p:nvSpPr>
          <p:spPr bwMode="auto">
            <a:xfrm>
              <a:off x="1240" y="2330"/>
              <a:ext cx="85" cy="38"/>
            </a:xfrm>
            <a:custGeom>
              <a:avLst/>
              <a:gdLst>
                <a:gd name="T0" fmla="*/ 84 w 85"/>
                <a:gd name="T1" fmla="*/ 4 h 38"/>
                <a:gd name="T2" fmla="*/ 81 w 85"/>
                <a:gd name="T3" fmla="*/ 2 h 38"/>
                <a:gd name="T4" fmla="*/ 0 w 85"/>
                <a:gd name="T5" fmla="*/ 34 h 38"/>
                <a:gd name="T6" fmla="*/ 2 w 85"/>
                <a:gd name="T7" fmla="*/ 38 h 38"/>
                <a:gd name="T8" fmla="*/ 82 w 85"/>
                <a:gd name="T9" fmla="*/ 6 h 38"/>
                <a:gd name="T10" fmla="*/ 80 w 85"/>
                <a:gd name="T11" fmla="*/ 3 h 38"/>
                <a:gd name="T12" fmla="*/ 84 w 85"/>
                <a:gd name="T13" fmla="*/ 4 h 38"/>
                <a:gd name="T14" fmla="*/ 85 w 85"/>
                <a:gd name="T15" fmla="*/ 0 h 38"/>
                <a:gd name="T16" fmla="*/ 81 w 85"/>
                <a:gd name="T17" fmla="*/ 2 h 38"/>
                <a:gd name="T18" fmla="*/ 84 w 85"/>
                <a:gd name="T19" fmla="*/ 4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5" h="38">
                  <a:moveTo>
                    <a:pt x="84" y="4"/>
                  </a:moveTo>
                  <a:lnTo>
                    <a:pt x="81" y="2"/>
                  </a:lnTo>
                  <a:lnTo>
                    <a:pt x="0" y="34"/>
                  </a:lnTo>
                  <a:lnTo>
                    <a:pt x="2" y="38"/>
                  </a:lnTo>
                  <a:lnTo>
                    <a:pt x="82" y="6"/>
                  </a:lnTo>
                  <a:lnTo>
                    <a:pt x="80" y="3"/>
                  </a:lnTo>
                  <a:lnTo>
                    <a:pt x="84" y="4"/>
                  </a:lnTo>
                  <a:lnTo>
                    <a:pt x="85" y="0"/>
                  </a:lnTo>
                  <a:lnTo>
                    <a:pt x="81" y="2"/>
                  </a:lnTo>
                  <a:lnTo>
                    <a:pt x="8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8" name="Freeform 40"/>
            <p:cNvSpPr>
              <a:spLocks/>
            </p:cNvSpPr>
            <p:nvPr/>
          </p:nvSpPr>
          <p:spPr bwMode="auto">
            <a:xfrm>
              <a:off x="1293" y="2333"/>
              <a:ext cx="31" cy="67"/>
            </a:xfrm>
            <a:custGeom>
              <a:avLst/>
              <a:gdLst>
                <a:gd name="T0" fmla="*/ 3 w 31"/>
                <a:gd name="T1" fmla="*/ 59 h 67"/>
                <a:gd name="T2" fmla="*/ 7 w 31"/>
                <a:gd name="T3" fmla="*/ 61 h 67"/>
                <a:gd name="T4" fmla="*/ 31 w 31"/>
                <a:gd name="T5" fmla="*/ 1 h 67"/>
                <a:gd name="T6" fmla="*/ 27 w 31"/>
                <a:gd name="T7" fmla="*/ 0 h 67"/>
                <a:gd name="T8" fmla="*/ 3 w 31"/>
                <a:gd name="T9" fmla="*/ 60 h 67"/>
                <a:gd name="T10" fmla="*/ 6 w 31"/>
                <a:gd name="T11" fmla="*/ 62 h 67"/>
                <a:gd name="T12" fmla="*/ 3 w 31"/>
                <a:gd name="T13" fmla="*/ 60 h 67"/>
                <a:gd name="T14" fmla="*/ 0 w 31"/>
                <a:gd name="T15" fmla="*/ 67 h 67"/>
                <a:gd name="T16" fmla="*/ 6 w 31"/>
                <a:gd name="T17" fmla="*/ 62 h 67"/>
                <a:gd name="T18" fmla="*/ 3 w 31"/>
                <a:gd name="T19" fmla="*/ 59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67">
                  <a:moveTo>
                    <a:pt x="3" y="59"/>
                  </a:moveTo>
                  <a:lnTo>
                    <a:pt x="7" y="61"/>
                  </a:lnTo>
                  <a:lnTo>
                    <a:pt x="31" y="1"/>
                  </a:lnTo>
                  <a:lnTo>
                    <a:pt x="27" y="0"/>
                  </a:lnTo>
                  <a:lnTo>
                    <a:pt x="3" y="60"/>
                  </a:lnTo>
                  <a:lnTo>
                    <a:pt x="6" y="62"/>
                  </a:lnTo>
                  <a:lnTo>
                    <a:pt x="3" y="60"/>
                  </a:lnTo>
                  <a:lnTo>
                    <a:pt x="0" y="67"/>
                  </a:lnTo>
                  <a:lnTo>
                    <a:pt x="6" y="62"/>
                  </a:lnTo>
                  <a:lnTo>
                    <a:pt x="3"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9" name="Freeform 41"/>
            <p:cNvSpPr>
              <a:spLocks/>
            </p:cNvSpPr>
            <p:nvPr/>
          </p:nvSpPr>
          <p:spPr bwMode="auto">
            <a:xfrm>
              <a:off x="1296" y="2353"/>
              <a:ext cx="51" cy="42"/>
            </a:xfrm>
            <a:custGeom>
              <a:avLst/>
              <a:gdLst>
                <a:gd name="T0" fmla="*/ 51 w 51"/>
                <a:gd name="T1" fmla="*/ 2 h 42"/>
                <a:gd name="T2" fmla="*/ 48 w 51"/>
                <a:gd name="T3" fmla="*/ 1 h 42"/>
                <a:gd name="T4" fmla="*/ 0 w 51"/>
                <a:gd name="T5" fmla="*/ 39 h 42"/>
                <a:gd name="T6" fmla="*/ 3 w 51"/>
                <a:gd name="T7" fmla="*/ 42 h 42"/>
                <a:gd name="T8" fmla="*/ 51 w 51"/>
                <a:gd name="T9" fmla="*/ 4 h 42"/>
                <a:gd name="T10" fmla="*/ 48 w 51"/>
                <a:gd name="T11" fmla="*/ 4 h 42"/>
                <a:gd name="T12" fmla="*/ 51 w 51"/>
                <a:gd name="T13" fmla="*/ 2 h 42"/>
                <a:gd name="T14" fmla="*/ 50 w 51"/>
                <a:gd name="T15" fmla="*/ 0 h 42"/>
                <a:gd name="T16" fmla="*/ 48 w 51"/>
                <a:gd name="T17" fmla="*/ 1 h 42"/>
                <a:gd name="T18" fmla="*/ 51 w 51"/>
                <a:gd name="T19" fmla="*/ 2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42">
                  <a:moveTo>
                    <a:pt x="51" y="2"/>
                  </a:moveTo>
                  <a:lnTo>
                    <a:pt x="48" y="1"/>
                  </a:lnTo>
                  <a:lnTo>
                    <a:pt x="0" y="39"/>
                  </a:lnTo>
                  <a:lnTo>
                    <a:pt x="3" y="42"/>
                  </a:lnTo>
                  <a:lnTo>
                    <a:pt x="51" y="4"/>
                  </a:lnTo>
                  <a:lnTo>
                    <a:pt x="48" y="4"/>
                  </a:lnTo>
                  <a:lnTo>
                    <a:pt x="51" y="2"/>
                  </a:lnTo>
                  <a:lnTo>
                    <a:pt x="50" y="0"/>
                  </a:lnTo>
                  <a:lnTo>
                    <a:pt x="48" y="1"/>
                  </a:lnTo>
                  <a:lnTo>
                    <a:pt x="5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0" name="Freeform 42"/>
            <p:cNvSpPr>
              <a:spLocks/>
            </p:cNvSpPr>
            <p:nvPr/>
          </p:nvSpPr>
          <p:spPr bwMode="auto">
            <a:xfrm>
              <a:off x="1344" y="2355"/>
              <a:ext cx="26" cy="51"/>
            </a:xfrm>
            <a:custGeom>
              <a:avLst/>
              <a:gdLst>
                <a:gd name="T0" fmla="*/ 22 w 26"/>
                <a:gd name="T1" fmla="*/ 45 h 51"/>
                <a:gd name="T2" fmla="*/ 26 w 26"/>
                <a:gd name="T3" fmla="*/ 44 h 51"/>
                <a:gd name="T4" fmla="*/ 3 w 26"/>
                <a:gd name="T5" fmla="*/ 0 h 51"/>
                <a:gd name="T6" fmla="*/ 0 w 26"/>
                <a:gd name="T7" fmla="*/ 2 h 51"/>
                <a:gd name="T8" fmla="*/ 22 w 26"/>
                <a:gd name="T9" fmla="*/ 46 h 51"/>
                <a:gd name="T10" fmla="*/ 26 w 26"/>
                <a:gd name="T11" fmla="*/ 46 h 51"/>
                <a:gd name="T12" fmla="*/ 22 w 26"/>
                <a:gd name="T13" fmla="*/ 46 h 51"/>
                <a:gd name="T14" fmla="*/ 25 w 26"/>
                <a:gd name="T15" fmla="*/ 51 h 51"/>
                <a:gd name="T16" fmla="*/ 26 w 26"/>
                <a:gd name="T17" fmla="*/ 46 h 51"/>
                <a:gd name="T18" fmla="*/ 22 w 26"/>
                <a:gd name="T19" fmla="*/ 45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51">
                  <a:moveTo>
                    <a:pt x="22" y="45"/>
                  </a:moveTo>
                  <a:lnTo>
                    <a:pt x="26" y="44"/>
                  </a:lnTo>
                  <a:lnTo>
                    <a:pt x="3" y="0"/>
                  </a:lnTo>
                  <a:lnTo>
                    <a:pt x="0" y="2"/>
                  </a:lnTo>
                  <a:lnTo>
                    <a:pt x="22" y="46"/>
                  </a:lnTo>
                  <a:lnTo>
                    <a:pt x="26" y="46"/>
                  </a:lnTo>
                  <a:lnTo>
                    <a:pt x="22" y="46"/>
                  </a:lnTo>
                  <a:lnTo>
                    <a:pt x="25" y="51"/>
                  </a:lnTo>
                  <a:lnTo>
                    <a:pt x="26" y="46"/>
                  </a:lnTo>
                  <a:lnTo>
                    <a:pt x="22"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1" name="Freeform 43"/>
            <p:cNvSpPr>
              <a:spLocks/>
            </p:cNvSpPr>
            <p:nvPr/>
          </p:nvSpPr>
          <p:spPr bwMode="auto">
            <a:xfrm>
              <a:off x="1366" y="2328"/>
              <a:ext cx="19" cy="73"/>
            </a:xfrm>
            <a:custGeom>
              <a:avLst/>
              <a:gdLst>
                <a:gd name="T0" fmla="*/ 19 w 19"/>
                <a:gd name="T1" fmla="*/ 5 h 73"/>
                <a:gd name="T2" fmla="*/ 15 w 19"/>
                <a:gd name="T3" fmla="*/ 5 h 73"/>
                <a:gd name="T4" fmla="*/ 0 w 19"/>
                <a:gd name="T5" fmla="*/ 72 h 73"/>
                <a:gd name="T6" fmla="*/ 4 w 19"/>
                <a:gd name="T7" fmla="*/ 73 h 73"/>
                <a:gd name="T8" fmla="*/ 19 w 19"/>
                <a:gd name="T9" fmla="*/ 6 h 73"/>
                <a:gd name="T10" fmla="*/ 15 w 19"/>
                <a:gd name="T11" fmla="*/ 7 h 73"/>
                <a:gd name="T12" fmla="*/ 19 w 19"/>
                <a:gd name="T13" fmla="*/ 5 h 73"/>
                <a:gd name="T14" fmla="*/ 16 w 19"/>
                <a:gd name="T15" fmla="*/ 0 h 73"/>
                <a:gd name="T16" fmla="*/ 15 w 19"/>
                <a:gd name="T17" fmla="*/ 5 h 73"/>
                <a:gd name="T18" fmla="*/ 19 w 19"/>
                <a:gd name="T19" fmla="*/ 5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73">
                  <a:moveTo>
                    <a:pt x="19" y="5"/>
                  </a:moveTo>
                  <a:lnTo>
                    <a:pt x="15" y="5"/>
                  </a:lnTo>
                  <a:lnTo>
                    <a:pt x="0" y="72"/>
                  </a:lnTo>
                  <a:lnTo>
                    <a:pt x="4" y="73"/>
                  </a:lnTo>
                  <a:lnTo>
                    <a:pt x="19" y="6"/>
                  </a:lnTo>
                  <a:lnTo>
                    <a:pt x="15" y="7"/>
                  </a:lnTo>
                  <a:lnTo>
                    <a:pt x="19" y="5"/>
                  </a:lnTo>
                  <a:lnTo>
                    <a:pt x="16" y="0"/>
                  </a:lnTo>
                  <a:lnTo>
                    <a:pt x="15" y="5"/>
                  </a:lnTo>
                  <a:lnTo>
                    <a:pt x="1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2" name="Freeform 44"/>
            <p:cNvSpPr>
              <a:spLocks/>
            </p:cNvSpPr>
            <p:nvPr/>
          </p:nvSpPr>
          <p:spPr bwMode="auto">
            <a:xfrm>
              <a:off x="4175" y="1976"/>
              <a:ext cx="288" cy="245"/>
            </a:xfrm>
            <a:custGeom>
              <a:avLst/>
              <a:gdLst>
                <a:gd name="T0" fmla="*/ 178 w 288"/>
                <a:gd name="T1" fmla="*/ 170 h 245"/>
                <a:gd name="T2" fmla="*/ 223 w 288"/>
                <a:gd name="T3" fmla="*/ 245 h 245"/>
                <a:gd name="T4" fmla="*/ 212 w 288"/>
                <a:gd name="T5" fmla="*/ 146 h 245"/>
                <a:gd name="T6" fmla="*/ 288 w 288"/>
                <a:gd name="T7" fmla="*/ 168 h 245"/>
                <a:gd name="T8" fmla="*/ 219 w 288"/>
                <a:gd name="T9" fmla="*/ 112 h 245"/>
                <a:gd name="T10" fmla="*/ 277 w 288"/>
                <a:gd name="T11" fmla="*/ 82 h 245"/>
                <a:gd name="T12" fmla="*/ 212 w 288"/>
                <a:gd name="T13" fmla="*/ 84 h 245"/>
                <a:gd name="T14" fmla="*/ 246 w 288"/>
                <a:gd name="T15" fmla="*/ 11 h 245"/>
                <a:gd name="T16" fmla="*/ 246 w 288"/>
                <a:gd name="T17" fmla="*/ 11 h 245"/>
                <a:gd name="T18" fmla="*/ 245 w 288"/>
                <a:gd name="T19" fmla="*/ 13 h 245"/>
                <a:gd name="T20" fmla="*/ 242 w 288"/>
                <a:gd name="T21" fmla="*/ 17 h 245"/>
                <a:gd name="T22" fmla="*/ 240 w 288"/>
                <a:gd name="T23" fmla="*/ 21 h 245"/>
                <a:gd name="T24" fmla="*/ 236 w 288"/>
                <a:gd name="T25" fmla="*/ 26 h 245"/>
                <a:gd name="T26" fmla="*/ 232 w 288"/>
                <a:gd name="T27" fmla="*/ 31 h 245"/>
                <a:gd name="T28" fmla="*/ 228 w 288"/>
                <a:gd name="T29" fmla="*/ 37 h 245"/>
                <a:gd name="T30" fmla="*/ 224 w 288"/>
                <a:gd name="T31" fmla="*/ 43 h 245"/>
                <a:gd name="T32" fmla="*/ 220 w 288"/>
                <a:gd name="T33" fmla="*/ 49 h 245"/>
                <a:gd name="T34" fmla="*/ 215 w 288"/>
                <a:gd name="T35" fmla="*/ 55 h 245"/>
                <a:gd name="T36" fmla="*/ 211 w 288"/>
                <a:gd name="T37" fmla="*/ 60 h 245"/>
                <a:gd name="T38" fmla="*/ 208 w 288"/>
                <a:gd name="T39" fmla="*/ 65 h 245"/>
                <a:gd name="T40" fmla="*/ 204 w 288"/>
                <a:gd name="T41" fmla="*/ 70 h 245"/>
                <a:gd name="T42" fmla="*/ 202 w 288"/>
                <a:gd name="T43" fmla="*/ 73 h 245"/>
                <a:gd name="T44" fmla="*/ 200 w 288"/>
                <a:gd name="T45" fmla="*/ 75 h 245"/>
                <a:gd name="T46" fmla="*/ 199 w 288"/>
                <a:gd name="T47" fmla="*/ 76 h 245"/>
                <a:gd name="T48" fmla="*/ 198 w 288"/>
                <a:gd name="T49" fmla="*/ 75 h 245"/>
                <a:gd name="T50" fmla="*/ 197 w 288"/>
                <a:gd name="T51" fmla="*/ 73 h 245"/>
                <a:gd name="T52" fmla="*/ 196 w 288"/>
                <a:gd name="T53" fmla="*/ 70 h 245"/>
                <a:gd name="T54" fmla="*/ 194 w 288"/>
                <a:gd name="T55" fmla="*/ 65 h 245"/>
                <a:gd name="T56" fmla="*/ 193 w 288"/>
                <a:gd name="T57" fmla="*/ 60 h 245"/>
                <a:gd name="T58" fmla="*/ 191 w 288"/>
                <a:gd name="T59" fmla="*/ 55 h 245"/>
                <a:gd name="T60" fmla="*/ 190 w 288"/>
                <a:gd name="T61" fmla="*/ 49 h 245"/>
                <a:gd name="T62" fmla="*/ 188 w 288"/>
                <a:gd name="T63" fmla="*/ 43 h 245"/>
                <a:gd name="T64" fmla="*/ 186 w 288"/>
                <a:gd name="T65" fmla="*/ 37 h 245"/>
                <a:gd name="T66" fmla="*/ 185 w 288"/>
                <a:gd name="T67" fmla="*/ 31 h 245"/>
                <a:gd name="T68" fmla="*/ 184 w 288"/>
                <a:gd name="T69" fmla="*/ 26 h 245"/>
                <a:gd name="T70" fmla="*/ 182 w 288"/>
                <a:gd name="T71" fmla="*/ 21 h 245"/>
                <a:gd name="T72" fmla="*/ 181 w 288"/>
                <a:gd name="T73" fmla="*/ 17 h 245"/>
                <a:gd name="T74" fmla="*/ 180 w 288"/>
                <a:gd name="T75" fmla="*/ 13 h 245"/>
                <a:gd name="T76" fmla="*/ 180 w 288"/>
                <a:gd name="T77" fmla="*/ 11 h 245"/>
                <a:gd name="T78" fmla="*/ 180 w 288"/>
                <a:gd name="T79" fmla="*/ 11 h 245"/>
                <a:gd name="T80" fmla="*/ 134 w 288"/>
                <a:gd name="T81" fmla="*/ 69 h 245"/>
                <a:gd name="T82" fmla="*/ 108 w 288"/>
                <a:gd name="T83" fmla="*/ 0 h 245"/>
                <a:gd name="T84" fmla="*/ 93 w 288"/>
                <a:gd name="T85" fmla="*/ 57 h 245"/>
                <a:gd name="T86" fmla="*/ 34 w 288"/>
                <a:gd name="T87" fmla="*/ 50 h 245"/>
                <a:gd name="T88" fmla="*/ 77 w 288"/>
                <a:gd name="T89" fmla="*/ 81 h 245"/>
                <a:gd name="T90" fmla="*/ 0 w 288"/>
                <a:gd name="T91" fmla="*/ 110 h 245"/>
                <a:gd name="T92" fmla="*/ 76 w 288"/>
                <a:gd name="T93" fmla="*/ 123 h 245"/>
                <a:gd name="T94" fmla="*/ 22 w 288"/>
                <a:gd name="T95" fmla="*/ 161 h 245"/>
                <a:gd name="T96" fmla="*/ 62 w 288"/>
                <a:gd name="T97" fmla="*/ 158 h 245"/>
                <a:gd name="T98" fmla="*/ 36 w 288"/>
                <a:gd name="T99" fmla="*/ 202 h 245"/>
                <a:gd name="T100" fmla="*/ 117 w 288"/>
                <a:gd name="T101" fmla="*/ 170 h 245"/>
                <a:gd name="T102" fmla="*/ 93 w 288"/>
                <a:gd name="T103" fmla="*/ 229 h 245"/>
                <a:gd name="T104" fmla="*/ 140 w 288"/>
                <a:gd name="T105" fmla="*/ 192 h 245"/>
                <a:gd name="T106" fmla="*/ 163 w 288"/>
                <a:gd name="T107" fmla="*/ 236 h 245"/>
                <a:gd name="T108" fmla="*/ 178 w 288"/>
                <a:gd name="T109" fmla="*/ 170 h 2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88" h="245">
                  <a:moveTo>
                    <a:pt x="178" y="170"/>
                  </a:moveTo>
                  <a:lnTo>
                    <a:pt x="223" y="245"/>
                  </a:lnTo>
                  <a:lnTo>
                    <a:pt x="212" y="146"/>
                  </a:lnTo>
                  <a:lnTo>
                    <a:pt x="288" y="168"/>
                  </a:lnTo>
                  <a:lnTo>
                    <a:pt x="219" y="112"/>
                  </a:lnTo>
                  <a:lnTo>
                    <a:pt x="277" y="82"/>
                  </a:lnTo>
                  <a:lnTo>
                    <a:pt x="212" y="84"/>
                  </a:lnTo>
                  <a:lnTo>
                    <a:pt x="246" y="11"/>
                  </a:lnTo>
                  <a:lnTo>
                    <a:pt x="245" y="13"/>
                  </a:lnTo>
                  <a:lnTo>
                    <a:pt x="242" y="17"/>
                  </a:lnTo>
                  <a:lnTo>
                    <a:pt x="240" y="21"/>
                  </a:lnTo>
                  <a:lnTo>
                    <a:pt x="236" y="26"/>
                  </a:lnTo>
                  <a:lnTo>
                    <a:pt x="232" y="31"/>
                  </a:lnTo>
                  <a:lnTo>
                    <a:pt x="228" y="37"/>
                  </a:lnTo>
                  <a:lnTo>
                    <a:pt x="224" y="43"/>
                  </a:lnTo>
                  <a:lnTo>
                    <a:pt x="220" y="49"/>
                  </a:lnTo>
                  <a:lnTo>
                    <a:pt x="215" y="55"/>
                  </a:lnTo>
                  <a:lnTo>
                    <a:pt x="211" y="60"/>
                  </a:lnTo>
                  <a:lnTo>
                    <a:pt x="208" y="65"/>
                  </a:lnTo>
                  <a:lnTo>
                    <a:pt x="204" y="70"/>
                  </a:lnTo>
                  <a:lnTo>
                    <a:pt x="202" y="73"/>
                  </a:lnTo>
                  <a:lnTo>
                    <a:pt x="200" y="75"/>
                  </a:lnTo>
                  <a:lnTo>
                    <a:pt x="199" y="76"/>
                  </a:lnTo>
                  <a:lnTo>
                    <a:pt x="198" y="75"/>
                  </a:lnTo>
                  <a:lnTo>
                    <a:pt x="197" y="73"/>
                  </a:lnTo>
                  <a:lnTo>
                    <a:pt x="196" y="70"/>
                  </a:lnTo>
                  <a:lnTo>
                    <a:pt x="194" y="65"/>
                  </a:lnTo>
                  <a:lnTo>
                    <a:pt x="193" y="60"/>
                  </a:lnTo>
                  <a:lnTo>
                    <a:pt x="191" y="55"/>
                  </a:lnTo>
                  <a:lnTo>
                    <a:pt x="190" y="49"/>
                  </a:lnTo>
                  <a:lnTo>
                    <a:pt x="188" y="43"/>
                  </a:lnTo>
                  <a:lnTo>
                    <a:pt x="186" y="37"/>
                  </a:lnTo>
                  <a:lnTo>
                    <a:pt x="185" y="31"/>
                  </a:lnTo>
                  <a:lnTo>
                    <a:pt x="184" y="26"/>
                  </a:lnTo>
                  <a:lnTo>
                    <a:pt x="182" y="21"/>
                  </a:lnTo>
                  <a:lnTo>
                    <a:pt x="181" y="17"/>
                  </a:lnTo>
                  <a:lnTo>
                    <a:pt x="180" y="13"/>
                  </a:lnTo>
                  <a:lnTo>
                    <a:pt x="180" y="11"/>
                  </a:lnTo>
                  <a:lnTo>
                    <a:pt x="134" y="69"/>
                  </a:lnTo>
                  <a:lnTo>
                    <a:pt x="108" y="0"/>
                  </a:lnTo>
                  <a:lnTo>
                    <a:pt x="93" y="57"/>
                  </a:lnTo>
                  <a:lnTo>
                    <a:pt x="34" y="50"/>
                  </a:lnTo>
                  <a:lnTo>
                    <a:pt x="77" y="81"/>
                  </a:lnTo>
                  <a:lnTo>
                    <a:pt x="0" y="110"/>
                  </a:lnTo>
                  <a:lnTo>
                    <a:pt x="76" y="123"/>
                  </a:lnTo>
                  <a:lnTo>
                    <a:pt x="22" y="161"/>
                  </a:lnTo>
                  <a:lnTo>
                    <a:pt x="62" y="158"/>
                  </a:lnTo>
                  <a:lnTo>
                    <a:pt x="36" y="202"/>
                  </a:lnTo>
                  <a:lnTo>
                    <a:pt x="117" y="170"/>
                  </a:lnTo>
                  <a:lnTo>
                    <a:pt x="93" y="229"/>
                  </a:lnTo>
                  <a:lnTo>
                    <a:pt x="140" y="192"/>
                  </a:lnTo>
                  <a:lnTo>
                    <a:pt x="163" y="236"/>
                  </a:lnTo>
                  <a:lnTo>
                    <a:pt x="178" y="17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3" name="Freeform 45"/>
            <p:cNvSpPr>
              <a:spLocks/>
            </p:cNvSpPr>
            <p:nvPr/>
          </p:nvSpPr>
          <p:spPr bwMode="auto">
            <a:xfrm>
              <a:off x="4351" y="2145"/>
              <a:ext cx="50" cy="85"/>
            </a:xfrm>
            <a:custGeom>
              <a:avLst/>
              <a:gdLst>
                <a:gd name="T0" fmla="*/ 44 w 50"/>
                <a:gd name="T1" fmla="*/ 76 h 85"/>
                <a:gd name="T2" fmla="*/ 48 w 50"/>
                <a:gd name="T3" fmla="*/ 75 h 85"/>
                <a:gd name="T4" fmla="*/ 4 w 50"/>
                <a:gd name="T5" fmla="*/ 0 h 85"/>
                <a:gd name="T6" fmla="*/ 0 w 50"/>
                <a:gd name="T7" fmla="*/ 2 h 85"/>
                <a:gd name="T8" fmla="*/ 45 w 50"/>
                <a:gd name="T9" fmla="*/ 77 h 85"/>
                <a:gd name="T10" fmla="*/ 49 w 50"/>
                <a:gd name="T11" fmla="*/ 76 h 85"/>
                <a:gd name="T12" fmla="*/ 45 w 50"/>
                <a:gd name="T13" fmla="*/ 77 h 85"/>
                <a:gd name="T14" fmla="*/ 50 w 50"/>
                <a:gd name="T15" fmla="*/ 85 h 85"/>
                <a:gd name="T16" fmla="*/ 49 w 50"/>
                <a:gd name="T17" fmla="*/ 76 h 85"/>
                <a:gd name="T18" fmla="*/ 44 w 50"/>
                <a:gd name="T19" fmla="*/ 76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85">
                  <a:moveTo>
                    <a:pt x="44" y="76"/>
                  </a:moveTo>
                  <a:lnTo>
                    <a:pt x="48" y="75"/>
                  </a:lnTo>
                  <a:lnTo>
                    <a:pt x="4" y="0"/>
                  </a:lnTo>
                  <a:lnTo>
                    <a:pt x="0" y="2"/>
                  </a:lnTo>
                  <a:lnTo>
                    <a:pt x="45" y="77"/>
                  </a:lnTo>
                  <a:lnTo>
                    <a:pt x="49" y="76"/>
                  </a:lnTo>
                  <a:lnTo>
                    <a:pt x="45" y="77"/>
                  </a:lnTo>
                  <a:lnTo>
                    <a:pt x="50" y="85"/>
                  </a:lnTo>
                  <a:lnTo>
                    <a:pt x="49" y="76"/>
                  </a:lnTo>
                  <a:lnTo>
                    <a:pt x="44"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4" name="Freeform 46"/>
            <p:cNvSpPr>
              <a:spLocks/>
            </p:cNvSpPr>
            <p:nvPr/>
          </p:nvSpPr>
          <p:spPr bwMode="auto">
            <a:xfrm>
              <a:off x="4385" y="2119"/>
              <a:ext cx="15" cy="102"/>
            </a:xfrm>
            <a:custGeom>
              <a:avLst/>
              <a:gdLst>
                <a:gd name="T0" fmla="*/ 3 w 15"/>
                <a:gd name="T1" fmla="*/ 1 h 102"/>
                <a:gd name="T2" fmla="*/ 0 w 15"/>
                <a:gd name="T3" fmla="*/ 3 h 102"/>
                <a:gd name="T4" fmla="*/ 10 w 15"/>
                <a:gd name="T5" fmla="*/ 102 h 102"/>
                <a:gd name="T6" fmla="*/ 15 w 15"/>
                <a:gd name="T7" fmla="*/ 102 h 102"/>
                <a:gd name="T8" fmla="*/ 4 w 15"/>
                <a:gd name="T9" fmla="*/ 2 h 102"/>
                <a:gd name="T10" fmla="*/ 2 w 15"/>
                <a:gd name="T11" fmla="*/ 5 h 102"/>
                <a:gd name="T12" fmla="*/ 3 w 15"/>
                <a:gd name="T13" fmla="*/ 1 h 102"/>
                <a:gd name="T14" fmla="*/ 0 w 15"/>
                <a:gd name="T15" fmla="*/ 0 h 102"/>
                <a:gd name="T16" fmla="*/ 0 w 15"/>
                <a:gd name="T17" fmla="*/ 3 h 102"/>
                <a:gd name="T18" fmla="*/ 3 w 15"/>
                <a:gd name="T19" fmla="*/ 1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02">
                  <a:moveTo>
                    <a:pt x="3" y="1"/>
                  </a:moveTo>
                  <a:lnTo>
                    <a:pt x="0" y="3"/>
                  </a:lnTo>
                  <a:lnTo>
                    <a:pt x="10" y="102"/>
                  </a:lnTo>
                  <a:lnTo>
                    <a:pt x="15" y="102"/>
                  </a:lnTo>
                  <a:lnTo>
                    <a:pt x="4" y="2"/>
                  </a:lnTo>
                  <a:lnTo>
                    <a:pt x="2" y="5"/>
                  </a:lnTo>
                  <a:lnTo>
                    <a:pt x="3" y="1"/>
                  </a:lnTo>
                  <a:lnTo>
                    <a:pt x="0" y="0"/>
                  </a:lnTo>
                  <a:lnTo>
                    <a:pt x="0" y="3"/>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5" name="Freeform 47"/>
            <p:cNvSpPr>
              <a:spLocks/>
            </p:cNvSpPr>
            <p:nvPr/>
          </p:nvSpPr>
          <p:spPr bwMode="auto">
            <a:xfrm>
              <a:off x="4387" y="2120"/>
              <a:ext cx="84" cy="29"/>
            </a:xfrm>
            <a:custGeom>
              <a:avLst/>
              <a:gdLst>
                <a:gd name="T0" fmla="*/ 74 w 84"/>
                <a:gd name="T1" fmla="*/ 25 h 29"/>
                <a:gd name="T2" fmla="*/ 76 w 84"/>
                <a:gd name="T3" fmla="*/ 22 h 29"/>
                <a:gd name="T4" fmla="*/ 1 w 84"/>
                <a:gd name="T5" fmla="*/ 0 h 29"/>
                <a:gd name="T6" fmla="*/ 0 w 84"/>
                <a:gd name="T7" fmla="*/ 4 h 29"/>
                <a:gd name="T8" fmla="*/ 75 w 84"/>
                <a:gd name="T9" fmla="*/ 26 h 29"/>
                <a:gd name="T10" fmla="*/ 77 w 84"/>
                <a:gd name="T11" fmla="*/ 22 h 29"/>
                <a:gd name="T12" fmla="*/ 75 w 84"/>
                <a:gd name="T13" fmla="*/ 26 h 29"/>
                <a:gd name="T14" fmla="*/ 84 w 84"/>
                <a:gd name="T15" fmla="*/ 29 h 29"/>
                <a:gd name="T16" fmla="*/ 77 w 84"/>
                <a:gd name="T17" fmla="*/ 22 h 29"/>
                <a:gd name="T18" fmla="*/ 74 w 84"/>
                <a:gd name="T19" fmla="*/ 25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29">
                  <a:moveTo>
                    <a:pt x="74" y="25"/>
                  </a:moveTo>
                  <a:lnTo>
                    <a:pt x="76" y="22"/>
                  </a:lnTo>
                  <a:lnTo>
                    <a:pt x="1" y="0"/>
                  </a:lnTo>
                  <a:lnTo>
                    <a:pt x="0" y="4"/>
                  </a:lnTo>
                  <a:lnTo>
                    <a:pt x="75" y="26"/>
                  </a:lnTo>
                  <a:lnTo>
                    <a:pt x="77" y="22"/>
                  </a:lnTo>
                  <a:lnTo>
                    <a:pt x="75" y="26"/>
                  </a:lnTo>
                  <a:lnTo>
                    <a:pt x="84" y="29"/>
                  </a:lnTo>
                  <a:lnTo>
                    <a:pt x="77" y="22"/>
                  </a:lnTo>
                  <a:lnTo>
                    <a:pt x="7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6" name="Freeform 48"/>
            <p:cNvSpPr>
              <a:spLocks/>
            </p:cNvSpPr>
            <p:nvPr/>
          </p:nvSpPr>
          <p:spPr bwMode="auto">
            <a:xfrm>
              <a:off x="4390" y="2086"/>
              <a:ext cx="74" cy="59"/>
            </a:xfrm>
            <a:custGeom>
              <a:avLst/>
              <a:gdLst>
                <a:gd name="T0" fmla="*/ 3 w 74"/>
                <a:gd name="T1" fmla="*/ 0 h 59"/>
                <a:gd name="T2" fmla="*/ 3 w 74"/>
                <a:gd name="T3" fmla="*/ 3 h 59"/>
                <a:gd name="T4" fmla="*/ 71 w 74"/>
                <a:gd name="T5" fmla="*/ 59 h 59"/>
                <a:gd name="T6" fmla="*/ 74 w 74"/>
                <a:gd name="T7" fmla="*/ 56 h 59"/>
                <a:gd name="T8" fmla="*/ 6 w 74"/>
                <a:gd name="T9" fmla="*/ 0 h 59"/>
                <a:gd name="T10" fmla="*/ 5 w 74"/>
                <a:gd name="T11" fmla="*/ 3 h 59"/>
                <a:gd name="T12" fmla="*/ 3 w 74"/>
                <a:gd name="T13" fmla="*/ 0 h 59"/>
                <a:gd name="T14" fmla="*/ 0 w 74"/>
                <a:gd name="T15" fmla="*/ 1 h 59"/>
                <a:gd name="T16" fmla="*/ 3 w 74"/>
                <a:gd name="T17" fmla="*/ 3 h 59"/>
                <a:gd name="T18" fmla="*/ 3 w 74"/>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 h="59">
                  <a:moveTo>
                    <a:pt x="3" y="0"/>
                  </a:moveTo>
                  <a:lnTo>
                    <a:pt x="3" y="3"/>
                  </a:lnTo>
                  <a:lnTo>
                    <a:pt x="71" y="59"/>
                  </a:lnTo>
                  <a:lnTo>
                    <a:pt x="74" y="56"/>
                  </a:lnTo>
                  <a:lnTo>
                    <a:pt x="6" y="0"/>
                  </a:lnTo>
                  <a:lnTo>
                    <a:pt x="5" y="3"/>
                  </a:lnTo>
                  <a:lnTo>
                    <a:pt x="3" y="0"/>
                  </a:lnTo>
                  <a:lnTo>
                    <a:pt x="0" y="1"/>
                  </a:lnTo>
                  <a:lnTo>
                    <a:pt x="3" y="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7" name="Freeform 49"/>
            <p:cNvSpPr>
              <a:spLocks/>
            </p:cNvSpPr>
            <p:nvPr/>
          </p:nvSpPr>
          <p:spPr bwMode="auto">
            <a:xfrm>
              <a:off x="4393" y="2056"/>
              <a:ext cx="68" cy="33"/>
            </a:xfrm>
            <a:custGeom>
              <a:avLst/>
              <a:gdLst>
                <a:gd name="T0" fmla="*/ 59 w 68"/>
                <a:gd name="T1" fmla="*/ 5 h 33"/>
                <a:gd name="T2" fmla="*/ 58 w 68"/>
                <a:gd name="T3" fmla="*/ 1 h 33"/>
                <a:gd name="T4" fmla="*/ 0 w 68"/>
                <a:gd name="T5" fmla="*/ 30 h 33"/>
                <a:gd name="T6" fmla="*/ 2 w 68"/>
                <a:gd name="T7" fmla="*/ 33 h 33"/>
                <a:gd name="T8" fmla="*/ 60 w 68"/>
                <a:gd name="T9" fmla="*/ 4 h 33"/>
                <a:gd name="T10" fmla="*/ 59 w 68"/>
                <a:gd name="T11" fmla="*/ 0 h 33"/>
                <a:gd name="T12" fmla="*/ 60 w 68"/>
                <a:gd name="T13" fmla="*/ 4 h 33"/>
                <a:gd name="T14" fmla="*/ 68 w 68"/>
                <a:gd name="T15" fmla="*/ 0 h 33"/>
                <a:gd name="T16" fmla="*/ 59 w 68"/>
                <a:gd name="T17" fmla="*/ 0 h 33"/>
                <a:gd name="T18" fmla="*/ 59 w 68"/>
                <a:gd name="T19" fmla="*/ 5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33">
                  <a:moveTo>
                    <a:pt x="59" y="5"/>
                  </a:moveTo>
                  <a:lnTo>
                    <a:pt x="58" y="1"/>
                  </a:lnTo>
                  <a:lnTo>
                    <a:pt x="0" y="30"/>
                  </a:lnTo>
                  <a:lnTo>
                    <a:pt x="2" y="33"/>
                  </a:lnTo>
                  <a:lnTo>
                    <a:pt x="60" y="4"/>
                  </a:lnTo>
                  <a:lnTo>
                    <a:pt x="59" y="0"/>
                  </a:lnTo>
                  <a:lnTo>
                    <a:pt x="60" y="4"/>
                  </a:lnTo>
                  <a:lnTo>
                    <a:pt x="68" y="0"/>
                  </a:lnTo>
                  <a:lnTo>
                    <a:pt x="59" y="0"/>
                  </a:lnTo>
                  <a:lnTo>
                    <a:pt x="5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8" name="Freeform 50"/>
            <p:cNvSpPr>
              <a:spLocks/>
            </p:cNvSpPr>
            <p:nvPr/>
          </p:nvSpPr>
          <p:spPr bwMode="auto">
            <a:xfrm>
              <a:off x="4384" y="2056"/>
              <a:ext cx="68" cy="6"/>
            </a:xfrm>
            <a:custGeom>
              <a:avLst/>
              <a:gdLst>
                <a:gd name="T0" fmla="*/ 1 w 68"/>
                <a:gd name="T1" fmla="*/ 3 h 6"/>
                <a:gd name="T2" fmla="*/ 3 w 68"/>
                <a:gd name="T3" fmla="*/ 6 h 6"/>
                <a:gd name="T4" fmla="*/ 68 w 68"/>
                <a:gd name="T5" fmla="*/ 5 h 6"/>
                <a:gd name="T6" fmla="*/ 68 w 68"/>
                <a:gd name="T7" fmla="*/ 0 h 6"/>
                <a:gd name="T8" fmla="*/ 3 w 68"/>
                <a:gd name="T9" fmla="*/ 2 h 6"/>
                <a:gd name="T10" fmla="*/ 5 w 68"/>
                <a:gd name="T11" fmla="*/ 5 h 6"/>
                <a:gd name="T12" fmla="*/ 1 w 68"/>
                <a:gd name="T13" fmla="*/ 3 h 6"/>
                <a:gd name="T14" fmla="*/ 0 w 68"/>
                <a:gd name="T15" fmla="*/ 6 h 6"/>
                <a:gd name="T16" fmla="*/ 3 w 68"/>
                <a:gd name="T17" fmla="*/ 6 h 6"/>
                <a:gd name="T18" fmla="*/ 1 w 68"/>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6">
                  <a:moveTo>
                    <a:pt x="1" y="3"/>
                  </a:moveTo>
                  <a:lnTo>
                    <a:pt x="3" y="6"/>
                  </a:lnTo>
                  <a:lnTo>
                    <a:pt x="68" y="5"/>
                  </a:lnTo>
                  <a:lnTo>
                    <a:pt x="68" y="0"/>
                  </a:lnTo>
                  <a:lnTo>
                    <a:pt x="3" y="2"/>
                  </a:lnTo>
                  <a:lnTo>
                    <a:pt x="5" y="5"/>
                  </a:lnTo>
                  <a:lnTo>
                    <a:pt x="1" y="3"/>
                  </a:lnTo>
                  <a:lnTo>
                    <a:pt x="0" y="6"/>
                  </a:lnTo>
                  <a:lnTo>
                    <a:pt x="3" y="6"/>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9" name="Freeform 51"/>
            <p:cNvSpPr>
              <a:spLocks/>
            </p:cNvSpPr>
            <p:nvPr/>
          </p:nvSpPr>
          <p:spPr bwMode="auto">
            <a:xfrm>
              <a:off x="4385" y="1969"/>
              <a:ext cx="46" cy="92"/>
            </a:xfrm>
            <a:custGeom>
              <a:avLst/>
              <a:gdLst>
                <a:gd name="T0" fmla="*/ 38 w 46"/>
                <a:gd name="T1" fmla="*/ 19 h 92"/>
                <a:gd name="T2" fmla="*/ 34 w 46"/>
                <a:gd name="T3" fmla="*/ 17 h 92"/>
                <a:gd name="T4" fmla="*/ 0 w 46"/>
                <a:gd name="T5" fmla="*/ 90 h 92"/>
                <a:gd name="T6" fmla="*/ 4 w 46"/>
                <a:gd name="T7" fmla="*/ 92 h 92"/>
                <a:gd name="T8" fmla="*/ 38 w 46"/>
                <a:gd name="T9" fmla="*/ 19 h 92"/>
                <a:gd name="T10" fmla="*/ 35 w 46"/>
                <a:gd name="T11" fmla="*/ 16 h 92"/>
                <a:gd name="T12" fmla="*/ 38 w 46"/>
                <a:gd name="T13" fmla="*/ 19 h 92"/>
                <a:gd name="T14" fmla="*/ 46 w 46"/>
                <a:gd name="T15" fmla="*/ 0 h 92"/>
                <a:gd name="T16" fmla="*/ 35 w 46"/>
                <a:gd name="T17" fmla="*/ 16 h 92"/>
                <a:gd name="T18" fmla="*/ 38 w 46"/>
                <a:gd name="T19" fmla="*/ 19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92">
                  <a:moveTo>
                    <a:pt x="38" y="19"/>
                  </a:moveTo>
                  <a:lnTo>
                    <a:pt x="34" y="17"/>
                  </a:lnTo>
                  <a:lnTo>
                    <a:pt x="0" y="90"/>
                  </a:lnTo>
                  <a:lnTo>
                    <a:pt x="4" y="92"/>
                  </a:lnTo>
                  <a:lnTo>
                    <a:pt x="38" y="19"/>
                  </a:lnTo>
                  <a:lnTo>
                    <a:pt x="35" y="16"/>
                  </a:lnTo>
                  <a:lnTo>
                    <a:pt x="38" y="19"/>
                  </a:lnTo>
                  <a:lnTo>
                    <a:pt x="46" y="0"/>
                  </a:lnTo>
                  <a:lnTo>
                    <a:pt x="35" y="16"/>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0" name="Freeform 52"/>
            <p:cNvSpPr>
              <a:spLocks/>
            </p:cNvSpPr>
            <p:nvPr/>
          </p:nvSpPr>
          <p:spPr bwMode="auto">
            <a:xfrm>
              <a:off x="4373" y="1985"/>
              <a:ext cx="50" cy="69"/>
            </a:xfrm>
            <a:custGeom>
              <a:avLst/>
              <a:gdLst>
                <a:gd name="T0" fmla="*/ 1 w 50"/>
                <a:gd name="T1" fmla="*/ 69 h 69"/>
                <a:gd name="T2" fmla="*/ 1 w 50"/>
                <a:gd name="T3" fmla="*/ 69 h 69"/>
                <a:gd name="T4" fmla="*/ 3 w 50"/>
                <a:gd name="T5" fmla="*/ 67 h 69"/>
                <a:gd name="T6" fmla="*/ 5 w 50"/>
                <a:gd name="T7" fmla="*/ 65 h 69"/>
                <a:gd name="T8" fmla="*/ 8 w 50"/>
                <a:gd name="T9" fmla="*/ 62 h 69"/>
                <a:gd name="T10" fmla="*/ 11 w 50"/>
                <a:gd name="T11" fmla="*/ 58 h 69"/>
                <a:gd name="T12" fmla="*/ 15 w 50"/>
                <a:gd name="T13" fmla="*/ 53 h 69"/>
                <a:gd name="T14" fmla="*/ 19 w 50"/>
                <a:gd name="T15" fmla="*/ 47 h 69"/>
                <a:gd name="T16" fmla="*/ 23 w 50"/>
                <a:gd name="T17" fmla="*/ 41 h 69"/>
                <a:gd name="T18" fmla="*/ 28 w 50"/>
                <a:gd name="T19" fmla="*/ 35 h 69"/>
                <a:gd name="T20" fmla="*/ 32 w 50"/>
                <a:gd name="T21" fmla="*/ 29 h 69"/>
                <a:gd name="T22" fmla="*/ 36 w 50"/>
                <a:gd name="T23" fmla="*/ 23 h 69"/>
                <a:gd name="T24" fmla="*/ 40 w 50"/>
                <a:gd name="T25" fmla="*/ 18 h 69"/>
                <a:gd name="T26" fmla="*/ 43 w 50"/>
                <a:gd name="T27" fmla="*/ 13 h 69"/>
                <a:gd name="T28" fmla="*/ 46 w 50"/>
                <a:gd name="T29" fmla="*/ 9 h 69"/>
                <a:gd name="T30" fmla="*/ 48 w 50"/>
                <a:gd name="T31" fmla="*/ 6 h 69"/>
                <a:gd name="T32" fmla="*/ 50 w 50"/>
                <a:gd name="T33" fmla="*/ 4 h 69"/>
                <a:gd name="T34" fmla="*/ 50 w 50"/>
                <a:gd name="T35" fmla="*/ 3 h 69"/>
                <a:gd name="T36" fmla="*/ 47 w 50"/>
                <a:gd name="T37" fmla="*/ 0 h 69"/>
                <a:gd name="T38" fmla="*/ 46 w 50"/>
                <a:gd name="T39" fmla="*/ 1 h 69"/>
                <a:gd name="T40" fmla="*/ 45 w 50"/>
                <a:gd name="T41" fmla="*/ 3 h 69"/>
                <a:gd name="T42" fmla="*/ 43 w 50"/>
                <a:gd name="T43" fmla="*/ 6 h 69"/>
                <a:gd name="T44" fmla="*/ 40 w 50"/>
                <a:gd name="T45" fmla="*/ 11 h 69"/>
                <a:gd name="T46" fmla="*/ 36 w 50"/>
                <a:gd name="T47" fmla="*/ 15 h 69"/>
                <a:gd name="T48" fmla="*/ 32 w 50"/>
                <a:gd name="T49" fmla="*/ 21 h 69"/>
                <a:gd name="T50" fmla="*/ 28 w 50"/>
                <a:gd name="T51" fmla="*/ 27 h 69"/>
                <a:gd name="T52" fmla="*/ 24 w 50"/>
                <a:gd name="T53" fmla="*/ 33 h 69"/>
                <a:gd name="T54" fmla="*/ 20 w 50"/>
                <a:gd name="T55" fmla="*/ 39 h 69"/>
                <a:gd name="T56" fmla="*/ 16 w 50"/>
                <a:gd name="T57" fmla="*/ 45 h 69"/>
                <a:gd name="T58" fmla="*/ 12 w 50"/>
                <a:gd name="T59" fmla="*/ 50 h 69"/>
                <a:gd name="T60" fmla="*/ 8 w 50"/>
                <a:gd name="T61" fmla="*/ 55 h 69"/>
                <a:gd name="T62" fmla="*/ 5 w 50"/>
                <a:gd name="T63" fmla="*/ 59 h 69"/>
                <a:gd name="T64" fmla="*/ 2 w 50"/>
                <a:gd name="T65" fmla="*/ 62 h 69"/>
                <a:gd name="T66" fmla="*/ 0 w 50"/>
                <a:gd name="T67" fmla="*/ 64 h 69"/>
                <a:gd name="T68" fmla="*/ 1 w 50"/>
                <a:gd name="T69" fmla="*/ 64 h 69"/>
                <a:gd name="T70" fmla="*/ 1 w 50"/>
                <a:gd name="T71" fmla="*/ 64 h 69"/>
                <a:gd name="T72" fmla="*/ 1 w 50"/>
                <a:gd name="T73" fmla="*/ 69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 h="69">
                  <a:moveTo>
                    <a:pt x="1" y="69"/>
                  </a:moveTo>
                  <a:lnTo>
                    <a:pt x="1" y="69"/>
                  </a:lnTo>
                  <a:lnTo>
                    <a:pt x="3" y="67"/>
                  </a:lnTo>
                  <a:lnTo>
                    <a:pt x="5" y="65"/>
                  </a:lnTo>
                  <a:lnTo>
                    <a:pt x="8" y="62"/>
                  </a:lnTo>
                  <a:lnTo>
                    <a:pt x="11" y="58"/>
                  </a:lnTo>
                  <a:lnTo>
                    <a:pt x="15" y="53"/>
                  </a:lnTo>
                  <a:lnTo>
                    <a:pt x="19" y="47"/>
                  </a:lnTo>
                  <a:lnTo>
                    <a:pt x="23" y="41"/>
                  </a:lnTo>
                  <a:lnTo>
                    <a:pt x="28" y="35"/>
                  </a:lnTo>
                  <a:lnTo>
                    <a:pt x="32" y="29"/>
                  </a:lnTo>
                  <a:lnTo>
                    <a:pt x="36" y="23"/>
                  </a:lnTo>
                  <a:lnTo>
                    <a:pt x="40" y="18"/>
                  </a:lnTo>
                  <a:lnTo>
                    <a:pt x="43" y="13"/>
                  </a:lnTo>
                  <a:lnTo>
                    <a:pt x="46" y="9"/>
                  </a:lnTo>
                  <a:lnTo>
                    <a:pt x="48" y="6"/>
                  </a:lnTo>
                  <a:lnTo>
                    <a:pt x="50" y="4"/>
                  </a:lnTo>
                  <a:lnTo>
                    <a:pt x="50" y="3"/>
                  </a:lnTo>
                  <a:lnTo>
                    <a:pt x="47" y="0"/>
                  </a:lnTo>
                  <a:lnTo>
                    <a:pt x="46" y="1"/>
                  </a:lnTo>
                  <a:lnTo>
                    <a:pt x="45" y="3"/>
                  </a:lnTo>
                  <a:lnTo>
                    <a:pt x="43" y="6"/>
                  </a:lnTo>
                  <a:lnTo>
                    <a:pt x="40" y="11"/>
                  </a:lnTo>
                  <a:lnTo>
                    <a:pt x="36" y="15"/>
                  </a:lnTo>
                  <a:lnTo>
                    <a:pt x="32" y="21"/>
                  </a:lnTo>
                  <a:lnTo>
                    <a:pt x="28" y="27"/>
                  </a:lnTo>
                  <a:lnTo>
                    <a:pt x="24" y="33"/>
                  </a:lnTo>
                  <a:lnTo>
                    <a:pt x="20" y="39"/>
                  </a:lnTo>
                  <a:lnTo>
                    <a:pt x="16" y="45"/>
                  </a:lnTo>
                  <a:lnTo>
                    <a:pt x="12" y="50"/>
                  </a:lnTo>
                  <a:lnTo>
                    <a:pt x="8" y="55"/>
                  </a:lnTo>
                  <a:lnTo>
                    <a:pt x="5" y="59"/>
                  </a:lnTo>
                  <a:lnTo>
                    <a:pt x="2" y="62"/>
                  </a:lnTo>
                  <a:lnTo>
                    <a:pt x="0" y="64"/>
                  </a:lnTo>
                  <a:lnTo>
                    <a:pt x="1" y="64"/>
                  </a:lnTo>
                  <a:lnTo>
                    <a:pt x="1"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1" name="Freeform 53"/>
            <p:cNvSpPr>
              <a:spLocks/>
            </p:cNvSpPr>
            <p:nvPr/>
          </p:nvSpPr>
          <p:spPr bwMode="auto">
            <a:xfrm>
              <a:off x="4353" y="1982"/>
              <a:ext cx="22" cy="72"/>
            </a:xfrm>
            <a:custGeom>
              <a:avLst/>
              <a:gdLst>
                <a:gd name="T0" fmla="*/ 4 w 22"/>
                <a:gd name="T1" fmla="*/ 6 h 72"/>
                <a:gd name="T2" fmla="*/ 0 w 22"/>
                <a:gd name="T3" fmla="*/ 5 h 72"/>
                <a:gd name="T4" fmla="*/ 0 w 22"/>
                <a:gd name="T5" fmla="*/ 6 h 72"/>
                <a:gd name="T6" fmla="*/ 0 w 22"/>
                <a:gd name="T7" fmla="*/ 8 h 72"/>
                <a:gd name="T8" fmla="*/ 1 w 22"/>
                <a:gd name="T9" fmla="*/ 11 h 72"/>
                <a:gd name="T10" fmla="*/ 2 w 22"/>
                <a:gd name="T11" fmla="*/ 15 h 72"/>
                <a:gd name="T12" fmla="*/ 3 w 22"/>
                <a:gd name="T13" fmla="*/ 20 h 72"/>
                <a:gd name="T14" fmla="*/ 5 w 22"/>
                <a:gd name="T15" fmla="*/ 26 h 72"/>
                <a:gd name="T16" fmla="*/ 6 w 22"/>
                <a:gd name="T17" fmla="*/ 32 h 72"/>
                <a:gd name="T18" fmla="*/ 8 w 22"/>
                <a:gd name="T19" fmla="*/ 38 h 72"/>
                <a:gd name="T20" fmla="*/ 10 w 22"/>
                <a:gd name="T21" fmla="*/ 44 h 72"/>
                <a:gd name="T22" fmla="*/ 11 w 22"/>
                <a:gd name="T23" fmla="*/ 50 h 72"/>
                <a:gd name="T24" fmla="*/ 13 w 22"/>
                <a:gd name="T25" fmla="*/ 55 h 72"/>
                <a:gd name="T26" fmla="*/ 14 w 22"/>
                <a:gd name="T27" fmla="*/ 60 h 72"/>
                <a:gd name="T28" fmla="*/ 16 w 22"/>
                <a:gd name="T29" fmla="*/ 64 h 72"/>
                <a:gd name="T30" fmla="*/ 17 w 22"/>
                <a:gd name="T31" fmla="*/ 68 h 72"/>
                <a:gd name="T32" fmla="*/ 18 w 22"/>
                <a:gd name="T33" fmla="*/ 70 h 72"/>
                <a:gd name="T34" fmla="*/ 21 w 22"/>
                <a:gd name="T35" fmla="*/ 72 h 72"/>
                <a:gd name="T36" fmla="*/ 21 w 22"/>
                <a:gd name="T37" fmla="*/ 67 h 72"/>
                <a:gd name="T38" fmla="*/ 22 w 22"/>
                <a:gd name="T39" fmla="*/ 68 h 72"/>
                <a:gd name="T40" fmla="*/ 21 w 22"/>
                <a:gd name="T41" fmla="*/ 66 h 72"/>
                <a:gd name="T42" fmla="*/ 20 w 22"/>
                <a:gd name="T43" fmla="*/ 63 h 72"/>
                <a:gd name="T44" fmla="*/ 18 w 22"/>
                <a:gd name="T45" fmla="*/ 59 h 72"/>
                <a:gd name="T46" fmla="*/ 17 w 22"/>
                <a:gd name="T47" fmla="*/ 54 h 72"/>
                <a:gd name="T48" fmla="*/ 15 w 22"/>
                <a:gd name="T49" fmla="*/ 48 h 72"/>
                <a:gd name="T50" fmla="*/ 14 w 22"/>
                <a:gd name="T51" fmla="*/ 42 h 72"/>
                <a:gd name="T52" fmla="*/ 12 w 22"/>
                <a:gd name="T53" fmla="*/ 37 h 72"/>
                <a:gd name="T54" fmla="*/ 11 w 22"/>
                <a:gd name="T55" fmla="*/ 30 h 72"/>
                <a:gd name="T56" fmla="*/ 9 w 22"/>
                <a:gd name="T57" fmla="*/ 25 h 72"/>
                <a:gd name="T58" fmla="*/ 8 w 22"/>
                <a:gd name="T59" fmla="*/ 19 h 72"/>
                <a:gd name="T60" fmla="*/ 6 w 22"/>
                <a:gd name="T61" fmla="*/ 14 h 72"/>
                <a:gd name="T62" fmla="*/ 5 w 22"/>
                <a:gd name="T63" fmla="*/ 10 h 72"/>
                <a:gd name="T64" fmla="*/ 5 w 22"/>
                <a:gd name="T65" fmla="*/ 7 h 72"/>
                <a:gd name="T66" fmla="*/ 4 w 22"/>
                <a:gd name="T67" fmla="*/ 5 h 72"/>
                <a:gd name="T68" fmla="*/ 4 w 22"/>
                <a:gd name="T69" fmla="*/ 4 h 72"/>
                <a:gd name="T70" fmla="*/ 0 w 22"/>
                <a:gd name="T71" fmla="*/ 3 h 72"/>
                <a:gd name="T72" fmla="*/ 4 w 22"/>
                <a:gd name="T73" fmla="*/ 4 h 72"/>
                <a:gd name="T74" fmla="*/ 3 w 22"/>
                <a:gd name="T75" fmla="*/ 0 h 72"/>
                <a:gd name="T76" fmla="*/ 0 w 22"/>
                <a:gd name="T77" fmla="*/ 3 h 72"/>
                <a:gd name="T78" fmla="*/ 4 w 22"/>
                <a:gd name="T79" fmla="*/ 6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 h="72">
                  <a:moveTo>
                    <a:pt x="4" y="6"/>
                  </a:moveTo>
                  <a:lnTo>
                    <a:pt x="0" y="5"/>
                  </a:lnTo>
                  <a:lnTo>
                    <a:pt x="0" y="6"/>
                  </a:lnTo>
                  <a:lnTo>
                    <a:pt x="0" y="8"/>
                  </a:lnTo>
                  <a:lnTo>
                    <a:pt x="1" y="11"/>
                  </a:lnTo>
                  <a:lnTo>
                    <a:pt x="2" y="15"/>
                  </a:lnTo>
                  <a:lnTo>
                    <a:pt x="3" y="20"/>
                  </a:lnTo>
                  <a:lnTo>
                    <a:pt x="5" y="26"/>
                  </a:lnTo>
                  <a:lnTo>
                    <a:pt x="6" y="32"/>
                  </a:lnTo>
                  <a:lnTo>
                    <a:pt x="8" y="38"/>
                  </a:lnTo>
                  <a:lnTo>
                    <a:pt x="10" y="44"/>
                  </a:lnTo>
                  <a:lnTo>
                    <a:pt x="11" y="50"/>
                  </a:lnTo>
                  <a:lnTo>
                    <a:pt x="13" y="55"/>
                  </a:lnTo>
                  <a:lnTo>
                    <a:pt x="14" y="60"/>
                  </a:lnTo>
                  <a:lnTo>
                    <a:pt x="16" y="64"/>
                  </a:lnTo>
                  <a:lnTo>
                    <a:pt x="17" y="68"/>
                  </a:lnTo>
                  <a:lnTo>
                    <a:pt x="18" y="70"/>
                  </a:lnTo>
                  <a:lnTo>
                    <a:pt x="21" y="72"/>
                  </a:lnTo>
                  <a:lnTo>
                    <a:pt x="21" y="67"/>
                  </a:lnTo>
                  <a:lnTo>
                    <a:pt x="22" y="68"/>
                  </a:lnTo>
                  <a:lnTo>
                    <a:pt x="21" y="66"/>
                  </a:lnTo>
                  <a:lnTo>
                    <a:pt x="20" y="63"/>
                  </a:lnTo>
                  <a:lnTo>
                    <a:pt x="18" y="59"/>
                  </a:lnTo>
                  <a:lnTo>
                    <a:pt x="17" y="54"/>
                  </a:lnTo>
                  <a:lnTo>
                    <a:pt x="15" y="48"/>
                  </a:lnTo>
                  <a:lnTo>
                    <a:pt x="14" y="42"/>
                  </a:lnTo>
                  <a:lnTo>
                    <a:pt x="12" y="37"/>
                  </a:lnTo>
                  <a:lnTo>
                    <a:pt x="11" y="30"/>
                  </a:lnTo>
                  <a:lnTo>
                    <a:pt x="9" y="25"/>
                  </a:lnTo>
                  <a:lnTo>
                    <a:pt x="8" y="19"/>
                  </a:lnTo>
                  <a:lnTo>
                    <a:pt x="6" y="14"/>
                  </a:lnTo>
                  <a:lnTo>
                    <a:pt x="5" y="10"/>
                  </a:lnTo>
                  <a:lnTo>
                    <a:pt x="5" y="7"/>
                  </a:lnTo>
                  <a:lnTo>
                    <a:pt x="4" y="5"/>
                  </a:lnTo>
                  <a:lnTo>
                    <a:pt x="4" y="4"/>
                  </a:lnTo>
                  <a:lnTo>
                    <a:pt x="0" y="3"/>
                  </a:lnTo>
                  <a:lnTo>
                    <a:pt x="4" y="4"/>
                  </a:lnTo>
                  <a:lnTo>
                    <a:pt x="3" y="0"/>
                  </a:lnTo>
                  <a:lnTo>
                    <a:pt x="0" y="3"/>
                  </a:lnTo>
                  <a:lnTo>
                    <a:pt x="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2" name="Freeform 54"/>
            <p:cNvSpPr>
              <a:spLocks/>
            </p:cNvSpPr>
            <p:nvPr/>
          </p:nvSpPr>
          <p:spPr bwMode="auto">
            <a:xfrm>
              <a:off x="4307" y="1985"/>
              <a:ext cx="50" cy="64"/>
            </a:xfrm>
            <a:custGeom>
              <a:avLst/>
              <a:gdLst>
                <a:gd name="T0" fmla="*/ 0 w 50"/>
                <a:gd name="T1" fmla="*/ 61 h 64"/>
                <a:gd name="T2" fmla="*/ 3 w 50"/>
                <a:gd name="T3" fmla="*/ 61 h 64"/>
                <a:gd name="T4" fmla="*/ 50 w 50"/>
                <a:gd name="T5" fmla="*/ 3 h 64"/>
                <a:gd name="T6" fmla="*/ 46 w 50"/>
                <a:gd name="T7" fmla="*/ 0 h 64"/>
                <a:gd name="T8" fmla="*/ 0 w 50"/>
                <a:gd name="T9" fmla="*/ 58 h 64"/>
                <a:gd name="T10" fmla="*/ 4 w 50"/>
                <a:gd name="T11" fmla="*/ 59 h 64"/>
                <a:gd name="T12" fmla="*/ 0 w 50"/>
                <a:gd name="T13" fmla="*/ 61 h 64"/>
                <a:gd name="T14" fmla="*/ 1 w 50"/>
                <a:gd name="T15" fmla="*/ 64 h 64"/>
                <a:gd name="T16" fmla="*/ 3 w 50"/>
                <a:gd name="T17" fmla="*/ 61 h 64"/>
                <a:gd name="T18" fmla="*/ 0 w 50"/>
                <a:gd name="T19" fmla="*/ 61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64">
                  <a:moveTo>
                    <a:pt x="0" y="61"/>
                  </a:moveTo>
                  <a:lnTo>
                    <a:pt x="3" y="61"/>
                  </a:lnTo>
                  <a:lnTo>
                    <a:pt x="50" y="3"/>
                  </a:lnTo>
                  <a:lnTo>
                    <a:pt x="46" y="0"/>
                  </a:lnTo>
                  <a:lnTo>
                    <a:pt x="0" y="58"/>
                  </a:lnTo>
                  <a:lnTo>
                    <a:pt x="4" y="59"/>
                  </a:lnTo>
                  <a:lnTo>
                    <a:pt x="0" y="61"/>
                  </a:lnTo>
                  <a:lnTo>
                    <a:pt x="1" y="64"/>
                  </a:lnTo>
                  <a:lnTo>
                    <a:pt x="3" y="61"/>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3" name="Freeform 55"/>
            <p:cNvSpPr>
              <a:spLocks/>
            </p:cNvSpPr>
            <p:nvPr/>
          </p:nvSpPr>
          <p:spPr bwMode="auto">
            <a:xfrm>
              <a:off x="4281" y="1970"/>
              <a:ext cx="30" cy="76"/>
            </a:xfrm>
            <a:custGeom>
              <a:avLst/>
              <a:gdLst>
                <a:gd name="T0" fmla="*/ 4 w 30"/>
                <a:gd name="T1" fmla="*/ 7 h 76"/>
                <a:gd name="T2" fmla="*/ 0 w 30"/>
                <a:gd name="T3" fmla="*/ 7 h 76"/>
                <a:gd name="T4" fmla="*/ 26 w 30"/>
                <a:gd name="T5" fmla="*/ 76 h 76"/>
                <a:gd name="T6" fmla="*/ 30 w 30"/>
                <a:gd name="T7" fmla="*/ 74 h 76"/>
                <a:gd name="T8" fmla="*/ 4 w 30"/>
                <a:gd name="T9" fmla="*/ 6 h 76"/>
                <a:gd name="T10" fmla="*/ 0 w 30"/>
                <a:gd name="T11" fmla="*/ 6 h 76"/>
                <a:gd name="T12" fmla="*/ 4 w 30"/>
                <a:gd name="T13" fmla="*/ 6 h 76"/>
                <a:gd name="T14" fmla="*/ 2 w 30"/>
                <a:gd name="T15" fmla="*/ 0 h 76"/>
                <a:gd name="T16" fmla="*/ 0 w 30"/>
                <a:gd name="T17" fmla="*/ 6 h 76"/>
                <a:gd name="T18" fmla="*/ 4 w 30"/>
                <a:gd name="T19" fmla="*/ 7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76">
                  <a:moveTo>
                    <a:pt x="4" y="7"/>
                  </a:moveTo>
                  <a:lnTo>
                    <a:pt x="0" y="7"/>
                  </a:lnTo>
                  <a:lnTo>
                    <a:pt x="26" y="76"/>
                  </a:lnTo>
                  <a:lnTo>
                    <a:pt x="30" y="74"/>
                  </a:lnTo>
                  <a:lnTo>
                    <a:pt x="4" y="6"/>
                  </a:lnTo>
                  <a:lnTo>
                    <a:pt x="0" y="6"/>
                  </a:lnTo>
                  <a:lnTo>
                    <a:pt x="4" y="6"/>
                  </a:lnTo>
                  <a:lnTo>
                    <a:pt x="2" y="0"/>
                  </a:lnTo>
                  <a:lnTo>
                    <a:pt x="0" y="6"/>
                  </a:lnTo>
                  <a:lnTo>
                    <a:pt x="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4" name="Freeform 56"/>
            <p:cNvSpPr>
              <a:spLocks/>
            </p:cNvSpPr>
            <p:nvPr/>
          </p:nvSpPr>
          <p:spPr bwMode="auto">
            <a:xfrm>
              <a:off x="4265" y="1976"/>
              <a:ext cx="20" cy="59"/>
            </a:xfrm>
            <a:custGeom>
              <a:avLst/>
              <a:gdLst>
                <a:gd name="T0" fmla="*/ 2 w 20"/>
                <a:gd name="T1" fmla="*/ 59 h 59"/>
                <a:gd name="T2" fmla="*/ 5 w 20"/>
                <a:gd name="T3" fmla="*/ 57 h 59"/>
                <a:gd name="T4" fmla="*/ 20 w 20"/>
                <a:gd name="T5" fmla="*/ 1 h 59"/>
                <a:gd name="T6" fmla="*/ 16 w 20"/>
                <a:gd name="T7" fmla="*/ 0 h 59"/>
                <a:gd name="T8" fmla="*/ 0 w 20"/>
                <a:gd name="T9" fmla="*/ 56 h 59"/>
                <a:gd name="T10" fmla="*/ 3 w 20"/>
                <a:gd name="T11" fmla="*/ 55 h 59"/>
                <a:gd name="T12" fmla="*/ 2 w 20"/>
                <a:gd name="T13" fmla="*/ 59 h 59"/>
                <a:gd name="T14" fmla="*/ 4 w 20"/>
                <a:gd name="T15" fmla="*/ 59 h 59"/>
                <a:gd name="T16" fmla="*/ 5 w 20"/>
                <a:gd name="T17" fmla="*/ 57 h 59"/>
                <a:gd name="T18" fmla="*/ 2 w 20"/>
                <a:gd name="T19" fmla="*/ 59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9">
                  <a:moveTo>
                    <a:pt x="2" y="59"/>
                  </a:moveTo>
                  <a:lnTo>
                    <a:pt x="5" y="57"/>
                  </a:lnTo>
                  <a:lnTo>
                    <a:pt x="20" y="1"/>
                  </a:lnTo>
                  <a:lnTo>
                    <a:pt x="16" y="0"/>
                  </a:lnTo>
                  <a:lnTo>
                    <a:pt x="0" y="56"/>
                  </a:lnTo>
                  <a:lnTo>
                    <a:pt x="3" y="55"/>
                  </a:lnTo>
                  <a:lnTo>
                    <a:pt x="2" y="59"/>
                  </a:lnTo>
                  <a:lnTo>
                    <a:pt x="4" y="59"/>
                  </a:lnTo>
                  <a:lnTo>
                    <a:pt x="5" y="57"/>
                  </a:lnTo>
                  <a:lnTo>
                    <a:pt x="2"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5" name="Freeform 57"/>
            <p:cNvSpPr>
              <a:spLocks/>
            </p:cNvSpPr>
            <p:nvPr/>
          </p:nvSpPr>
          <p:spPr bwMode="auto">
            <a:xfrm>
              <a:off x="4202" y="2023"/>
              <a:ext cx="66" cy="12"/>
            </a:xfrm>
            <a:custGeom>
              <a:avLst/>
              <a:gdLst>
                <a:gd name="T0" fmla="*/ 9 w 66"/>
                <a:gd name="T1" fmla="*/ 1 h 12"/>
                <a:gd name="T2" fmla="*/ 7 w 66"/>
                <a:gd name="T3" fmla="*/ 5 h 12"/>
                <a:gd name="T4" fmla="*/ 65 w 66"/>
                <a:gd name="T5" fmla="*/ 12 h 12"/>
                <a:gd name="T6" fmla="*/ 66 w 66"/>
                <a:gd name="T7" fmla="*/ 8 h 12"/>
                <a:gd name="T8" fmla="*/ 8 w 66"/>
                <a:gd name="T9" fmla="*/ 1 h 12"/>
                <a:gd name="T10" fmla="*/ 6 w 66"/>
                <a:gd name="T11" fmla="*/ 5 h 12"/>
                <a:gd name="T12" fmla="*/ 8 w 66"/>
                <a:gd name="T13" fmla="*/ 1 h 12"/>
                <a:gd name="T14" fmla="*/ 0 w 66"/>
                <a:gd name="T15" fmla="*/ 0 h 12"/>
                <a:gd name="T16" fmla="*/ 6 w 66"/>
                <a:gd name="T17" fmla="*/ 5 h 12"/>
                <a:gd name="T18" fmla="*/ 9 w 66"/>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2">
                  <a:moveTo>
                    <a:pt x="9" y="1"/>
                  </a:moveTo>
                  <a:lnTo>
                    <a:pt x="7" y="5"/>
                  </a:lnTo>
                  <a:lnTo>
                    <a:pt x="65" y="12"/>
                  </a:lnTo>
                  <a:lnTo>
                    <a:pt x="66" y="8"/>
                  </a:lnTo>
                  <a:lnTo>
                    <a:pt x="8" y="1"/>
                  </a:lnTo>
                  <a:lnTo>
                    <a:pt x="6" y="5"/>
                  </a:lnTo>
                  <a:lnTo>
                    <a:pt x="8" y="1"/>
                  </a:lnTo>
                  <a:lnTo>
                    <a:pt x="0" y="0"/>
                  </a:lnTo>
                  <a:lnTo>
                    <a:pt x="6" y="5"/>
                  </a:lnTo>
                  <a:lnTo>
                    <a:pt x="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6" name="Freeform 58"/>
            <p:cNvSpPr>
              <a:spLocks/>
            </p:cNvSpPr>
            <p:nvPr/>
          </p:nvSpPr>
          <p:spPr bwMode="auto">
            <a:xfrm>
              <a:off x="4208" y="2024"/>
              <a:ext cx="49" cy="35"/>
            </a:xfrm>
            <a:custGeom>
              <a:avLst/>
              <a:gdLst>
                <a:gd name="T0" fmla="*/ 45 w 49"/>
                <a:gd name="T1" fmla="*/ 35 h 35"/>
                <a:gd name="T2" fmla="*/ 45 w 49"/>
                <a:gd name="T3" fmla="*/ 31 h 35"/>
                <a:gd name="T4" fmla="*/ 3 w 49"/>
                <a:gd name="T5" fmla="*/ 0 h 35"/>
                <a:gd name="T6" fmla="*/ 0 w 49"/>
                <a:gd name="T7" fmla="*/ 4 h 35"/>
                <a:gd name="T8" fmla="*/ 43 w 49"/>
                <a:gd name="T9" fmla="*/ 34 h 35"/>
                <a:gd name="T10" fmla="*/ 43 w 49"/>
                <a:gd name="T11" fmla="*/ 31 h 35"/>
                <a:gd name="T12" fmla="*/ 45 w 49"/>
                <a:gd name="T13" fmla="*/ 35 h 35"/>
                <a:gd name="T14" fmla="*/ 49 w 49"/>
                <a:gd name="T15" fmla="*/ 33 h 35"/>
                <a:gd name="T16" fmla="*/ 45 w 49"/>
                <a:gd name="T17" fmla="*/ 31 h 35"/>
                <a:gd name="T18" fmla="*/ 45 w 49"/>
                <a:gd name="T19" fmla="*/ 35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35">
                  <a:moveTo>
                    <a:pt x="45" y="35"/>
                  </a:moveTo>
                  <a:lnTo>
                    <a:pt x="45" y="31"/>
                  </a:lnTo>
                  <a:lnTo>
                    <a:pt x="3" y="0"/>
                  </a:lnTo>
                  <a:lnTo>
                    <a:pt x="0" y="4"/>
                  </a:lnTo>
                  <a:lnTo>
                    <a:pt x="43" y="34"/>
                  </a:lnTo>
                  <a:lnTo>
                    <a:pt x="43" y="31"/>
                  </a:lnTo>
                  <a:lnTo>
                    <a:pt x="45" y="35"/>
                  </a:lnTo>
                  <a:lnTo>
                    <a:pt x="49" y="33"/>
                  </a:lnTo>
                  <a:lnTo>
                    <a:pt x="45" y="31"/>
                  </a:lnTo>
                  <a:lnTo>
                    <a:pt x="45"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7" name="Freeform 59"/>
            <p:cNvSpPr>
              <a:spLocks/>
            </p:cNvSpPr>
            <p:nvPr/>
          </p:nvSpPr>
          <p:spPr bwMode="auto">
            <a:xfrm>
              <a:off x="4168" y="2055"/>
              <a:ext cx="85" cy="33"/>
            </a:xfrm>
            <a:custGeom>
              <a:avLst/>
              <a:gdLst>
                <a:gd name="T0" fmla="*/ 8 w 85"/>
                <a:gd name="T1" fmla="*/ 29 h 33"/>
                <a:gd name="T2" fmla="*/ 8 w 85"/>
                <a:gd name="T3" fmla="*/ 33 h 33"/>
                <a:gd name="T4" fmla="*/ 85 w 85"/>
                <a:gd name="T5" fmla="*/ 4 h 33"/>
                <a:gd name="T6" fmla="*/ 83 w 85"/>
                <a:gd name="T7" fmla="*/ 0 h 33"/>
                <a:gd name="T8" fmla="*/ 7 w 85"/>
                <a:gd name="T9" fmla="*/ 29 h 33"/>
                <a:gd name="T10" fmla="*/ 7 w 85"/>
                <a:gd name="T11" fmla="*/ 33 h 33"/>
                <a:gd name="T12" fmla="*/ 7 w 85"/>
                <a:gd name="T13" fmla="*/ 29 h 33"/>
                <a:gd name="T14" fmla="*/ 0 w 85"/>
                <a:gd name="T15" fmla="*/ 31 h 33"/>
                <a:gd name="T16" fmla="*/ 7 w 85"/>
                <a:gd name="T17" fmla="*/ 33 h 33"/>
                <a:gd name="T18" fmla="*/ 8 w 85"/>
                <a:gd name="T19" fmla="*/ 29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5" h="33">
                  <a:moveTo>
                    <a:pt x="8" y="29"/>
                  </a:moveTo>
                  <a:lnTo>
                    <a:pt x="8" y="33"/>
                  </a:lnTo>
                  <a:lnTo>
                    <a:pt x="85" y="4"/>
                  </a:lnTo>
                  <a:lnTo>
                    <a:pt x="83" y="0"/>
                  </a:lnTo>
                  <a:lnTo>
                    <a:pt x="7" y="29"/>
                  </a:lnTo>
                  <a:lnTo>
                    <a:pt x="7" y="33"/>
                  </a:lnTo>
                  <a:lnTo>
                    <a:pt x="7" y="29"/>
                  </a:lnTo>
                  <a:lnTo>
                    <a:pt x="0" y="31"/>
                  </a:lnTo>
                  <a:lnTo>
                    <a:pt x="7" y="33"/>
                  </a:lnTo>
                  <a:lnTo>
                    <a:pt x="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8" name="Freeform 60"/>
            <p:cNvSpPr>
              <a:spLocks/>
            </p:cNvSpPr>
            <p:nvPr/>
          </p:nvSpPr>
          <p:spPr bwMode="auto">
            <a:xfrm>
              <a:off x="4175" y="2084"/>
              <a:ext cx="81" cy="17"/>
            </a:xfrm>
            <a:custGeom>
              <a:avLst/>
              <a:gdLst>
                <a:gd name="T0" fmla="*/ 77 w 81"/>
                <a:gd name="T1" fmla="*/ 17 h 17"/>
                <a:gd name="T2" fmla="*/ 76 w 81"/>
                <a:gd name="T3" fmla="*/ 13 h 17"/>
                <a:gd name="T4" fmla="*/ 1 w 81"/>
                <a:gd name="T5" fmla="*/ 0 h 17"/>
                <a:gd name="T6" fmla="*/ 0 w 81"/>
                <a:gd name="T7" fmla="*/ 4 h 17"/>
                <a:gd name="T8" fmla="*/ 75 w 81"/>
                <a:gd name="T9" fmla="*/ 17 h 17"/>
                <a:gd name="T10" fmla="*/ 74 w 81"/>
                <a:gd name="T11" fmla="*/ 14 h 17"/>
                <a:gd name="T12" fmla="*/ 77 w 81"/>
                <a:gd name="T13" fmla="*/ 17 h 17"/>
                <a:gd name="T14" fmla="*/ 81 w 81"/>
                <a:gd name="T15" fmla="*/ 14 h 17"/>
                <a:gd name="T16" fmla="*/ 76 w 81"/>
                <a:gd name="T17" fmla="*/ 13 h 17"/>
                <a:gd name="T18" fmla="*/ 77 w 81"/>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7">
                  <a:moveTo>
                    <a:pt x="77" y="17"/>
                  </a:moveTo>
                  <a:lnTo>
                    <a:pt x="76" y="13"/>
                  </a:lnTo>
                  <a:lnTo>
                    <a:pt x="1" y="0"/>
                  </a:lnTo>
                  <a:lnTo>
                    <a:pt x="0" y="4"/>
                  </a:lnTo>
                  <a:lnTo>
                    <a:pt x="75" y="17"/>
                  </a:lnTo>
                  <a:lnTo>
                    <a:pt x="74" y="14"/>
                  </a:lnTo>
                  <a:lnTo>
                    <a:pt x="77" y="17"/>
                  </a:lnTo>
                  <a:lnTo>
                    <a:pt x="81" y="14"/>
                  </a:lnTo>
                  <a:lnTo>
                    <a:pt x="76" y="13"/>
                  </a:lnTo>
                  <a:lnTo>
                    <a:pt x="7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9" name="Freeform 61"/>
            <p:cNvSpPr>
              <a:spLocks/>
            </p:cNvSpPr>
            <p:nvPr/>
          </p:nvSpPr>
          <p:spPr bwMode="auto">
            <a:xfrm>
              <a:off x="4190" y="2098"/>
              <a:ext cx="62" cy="42"/>
            </a:xfrm>
            <a:custGeom>
              <a:avLst/>
              <a:gdLst>
                <a:gd name="T0" fmla="*/ 7 w 62"/>
                <a:gd name="T1" fmla="*/ 37 h 42"/>
                <a:gd name="T2" fmla="*/ 9 w 62"/>
                <a:gd name="T3" fmla="*/ 41 h 42"/>
                <a:gd name="T4" fmla="*/ 62 w 62"/>
                <a:gd name="T5" fmla="*/ 3 h 42"/>
                <a:gd name="T6" fmla="*/ 59 w 62"/>
                <a:gd name="T7" fmla="*/ 0 h 42"/>
                <a:gd name="T8" fmla="*/ 6 w 62"/>
                <a:gd name="T9" fmla="*/ 37 h 42"/>
                <a:gd name="T10" fmla="*/ 8 w 62"/>
                <a:gd name="T11" fmla="*/ 41 h 42"/>
                <a:gd name="T12" fmla="*/ 6 w 62"/>
                <a:gd name="T13" fmla="*/ 37 h 42"/>
                <a:gd name="T14" fmla="*/ 0 w 62"/>
                <a:gd name="T15" fmla="*/ 42 h 42"/>
                <a:gd name="T16" fmla="*/ 8 w 62"/>
                <a:gd name="T17" fmla="*/ 41 h 42"/>
                <a:gd name="T18" fmla="*/ 7 w 62"/>
                <a:gd name="T19" fmla="*/ 3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42">
                  <a:moveTo>
                    <a:pt x="7" y="37"/>
                  </a:moveTo>
                  <a:lnTo>
                    <a:pt x="9" y="41"/>
                  </a:lnTo>
                  <a:lnTo>
                    <a:pt x="62" y="3"/>
                  </a:lnTo>
                  <a:lnTo>
                    <a:pt x="59" y="0"/>
                  </a:lnTo>
                  <a:lnTo>
                    <a:pt x="6" y="37"/>
                  </a:lnTo>
                  <a:lnTo>
                    <a:pt x="8" y="41"/>
                  </a:lnTo>
                  <a:lnTo>
                    <a:pt x="6" y="37"/>
                  </a:lnTo>
                  <a:lnTo>
                    <a:pt x="0" y="42"/>
                  </a:lnTo>
                  <a:lnTo>
                    <a:pt x="8" y="41"/>
                  </a:lnTo>
                  <a:lnTo>
                    <a:pt x="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70" name="Freeform 62"/>
            <p:cNvSpPr>
              <a:spLocks/>
            </p:cNvSpPr>
            <p:nvPr/>
          </p:nvSpPr>
          <p:spPr bwMode="auto">
            <a:xfrm>
              <a:off x="4197" y="2131"/>
              <a:ext cx="44" cy="8"/>
            </a:xfrm>
            <a:custGeom>
              <a:avLst/>
              <a:gdLst>
                <a:gd name="T0" fmla="*/ 42 w 44"/>
                <a:gd name="T1" fmla="*/ 4 h 8"/>
                <a:gd name="T2" fmla="*/ 40 w 44"/>
                <a:gd name="T3" fmla="*/ 0 h 8"/>
                <a:gd name="T4" fmla="*/ 0 w 44"/>
                <a:gd name="T5" fmla="*/ 4 h 8"/>
                <a:gd name="T6" fmla="*/ 1 w 44"/>
                <a:gd name="T7" fmla="*/ 8 h 8"/>
                <a:gd name="T8" fmla="*/ 40 w 44"/>
                <a:gd name="T9" fmla="*/ 5 h 8"/>
                <a:gd name="T10" fmla="*/ 38 w 44"/>
                <a:gd name="T11" fmla="*/ 2 h 8"/>
                <a:gd name="T12" fmla="*/ 42 w 44"/>
                <a:gd name="T13" fmla="*/ 4 h 8"/>
                <a:gd name="T14" fmla="*/ 44 w 44"/>
                <a:gd name="T15" fmla="*/ 0 h 8"/>
                <a:gd name="T16" fmla="*/ 40 w 44"/>
                <a:gd name="T17" fmla="*/ 0 h 8"/>
                <a:gd name="T18" fmla="*/ 42 w 44"/>
                <a:gd name="T19" fmla="*/ 4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8">
                  <a:moveTo>
                    <a:pt x="42" y="4"/>
                  </a:moveTo>
                  <a:lnTo>
                    <a:pt x="40" y="0"/>
                  </a:lnTo>
                  <a:lnTo>
                    <a:pt x="0" y="4"/>
                  </a:lnTo>
                  <a:lnTo>
                    <a:pt x="1" y="8"/>
                  </a:lnTo>
                  <a:lnTo>
                    <a:pt x="40" y="5"/>
                  </a:lnTo>
                  <a:lnTo>
                    <a:pt x="38" y="2"/>
                  </a:lnTo>
                  <a:lnTo>
                    <a:pt x="42" y="4"/>
                  </a:lnTo>
                  <a:lnTo>
                    <a:pt x="44" y="0"/>
                  </a:lnTo>
                  <a:lnTo>
                    <a:pt x="40" y="0"/>
                  </a:lnTo>
                  <a:lnTo>
                    <a:pt x="4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71" name="Freeform 63"/>
            <p:cNvSpPr>
              <a:spLocks/>
            </p:cNvSpPr>
            <p:nvPr/>
          </p:nvSpPr>
          <p:spPr bwMode="auto">
            <a:xfrm>
              <a:off x="4206" y="2133"/>
              <a:ext cx="33" cy="49"/>
            </a:xfrm>
            <a:custGeom>
              <a:avLst/>
              <a:gdLst>
                <a:gd name="T0" fmla="*/ 4 w 33"/>
                <a:gd name="T1" fmla="*/ 43 h 49"/>
                <a:gd name="T2" fmla="*/ 7 w 33"/>
                <a:gd name="T3" fmla="*/ 46 h 49"/>
                <a:gd name="T4" fmla="*/ 33 w 33"/>
                <a:gd name="T5" fmla="*/ 2 h 49"/>
                <a:gd name="T6" fmla="*/ 29 w 33"/>
                <a:gd name="T7" fmla="*/ 0 h 49"/>
                <a:gd name="T8" fmla="*/ 3 w 33"/>
                <a:gd name="T9" fmla="*/ 44 h 49"/>
                <a:gd name="T10" fmla="*/ 6 w 33"/>
                <a:gd name="T11" fmla="*/ 47 h 49"/>
                <a:gd name="T12" fmla="*/ 3 w 33"/>
                <a:gd name="T13" fmla="*/ 44 h 49"/>
                <a:gd name="T14" fmla="*/ 0 w 33"/>
                <a:gd name="T15" fmla="*/ 49 h 49"/>
                <a:gd name="T16" fmla="*/ 6 w 33"/>
                <a:gd name="T17" fmla="*/ 47 h 49"/>
                <a:gd name="T18" fmla="*/ 4 w 33"/>
                <a:gd name="T19" fmla="*/ 43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49">
                  <a:moveTo>
                    <a:pt x="4" y="43"/>
                  </a:moveTo>
                  <a:lnTo>
                    <a:pt x="7" y="46"/>
                  </a:lnTo>
                  <a:lnTo>
                    <a:pt x="33" y="2"/>
                  </a:lnTo>
                  <a:lnTo>
                    <a:pt x="29" y="0"/>
                  </a:lnTo>
                  <a:lnTo>
                    <a:pt x="3" y="44"/>
                  </a:lnTo>
                  <a:lnTo>
                    <a:pt x="6" y="47"/>
                  </a:lnTo>
                  <a:lnTo>
                    <a:pt x="3" y="44"/>
                  </a:lnTo>
                  <a:lnTo>
                    <a:pt x="0" y="49"/>
                  </a:lnTo>
                  <a:lnTo>
                    <a:pt x="6" y="47"/>
                  </a:lnTo>
                  <a:lnTo>
                    <a:pt x="4"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72" name="Freeform 64"/>
            <p:cNvSpPr>
              <a:spLocks/>
            </p:cNvSpPr>
            <p:nvPr/>
          </p:nvSpPr>
          <p:spPr bwMode="auto">
            <a:xfrm>
              <a:off x="4210" y="2142"/>
              <a:ext cx="85" cy="38"/>
            </a:xfrm>
            <a:custGeom>
              <a:avLst/>
              <a:gdLst>
                <a:gd name="T0" fmla="*/ 84 w 85"/>
                <a:gd name="T1" fmla="*/ 4 h 38"/>
                <a:gd name="T2" fmla="*/ 81 w 85"/>
                <a:gd name="T3" fmla="*/ 2 h 38"/>
                <a:gd name="T4" fmla="*/ 0 w 85"/>
                <a:gd name="T5" fmla="*/ 34 h 38"/>
                <a:gd name="T6" fmla="*/ 2 w 85"/>
                <a:gd name="T7" fmla="*/ 38 h 38"/>
                <a:gd name="T8" fmla="*/ 82 w 85"/>
                <a:gd name="T9" fmla="*/ 6 h 38"/>
                <a:gd name="T10" fmla="*/ 80 w 85"/>
                <a:gd name="T11" fmla="*/ 3 h 38"/>
                <a:gd name="T12" fmla="*/ 84 w 85"/>
                <a:gd name="T13" fmla="*/ 4 h 38"/>
                <a:gd name="T14" fmla="*/ 85 w 85"/>
                <a:gd name="T15" fmla="*/ 0 h 38"/>
                <a:gd name="T16" fmla="*/ 81 w 85"/>
                <a:gd name="T17" fmla="*/ 2 h 38"/>
                <a:gd name="T18" fmla="*/ 84 w 85"/>
                <a:gd name="T19" fmla="*/ 4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5" h="38">
                  <a:moveTo>
                    <a:pt x="84" y="4"/>
                  </a:moveTo>
                  <a:lnTo>
                    <a:pt x="81" y="2"/>
                  </a:lnTo>
                  <a:lnTo>
                    <a:pt x="0" y="34"/>
                  </a:lnTo>
                  <a:lnTo>
                    <a:pt x="2" y="38"/>
                  </a:lnTo>
                  <a:lnTo>
                    <a:pt x="82" y="6"/>
                  </a:lnTo>
                  <a:lnTo>
                    <a:pt x="80" y="3"/>
                  </a:lnTo>
                  <a:lnTo>
                    <a:pt x="84" y="4"/>
                  </a:lnTo>
                  <a:lnTo>
                    <a:pt x="85" y="0"/>
                  </a:lnTo>
                  <a:lnTo>
                    <a:pt x="81" y="2"/>
                  </a:lnTo>
                  <a:lnTo>
                    <a:pt x="8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73" name="Freeform 65"/>
            <p:cNvSpPr>
              <a:spLocks/>
            </p:cNvSpPr>
            <p:nvPr/>
          </p:nvSpPr>
          <p:spPr bwMode="auto">
            <a:xfrm>
              <a:off x="4263" y="2145"/>
              <a:ext cx="31" cy="67"/>
            </a:xfrm>
            <a:custGeom>
              <a:avLst/>
              <a:gdLst>
                <a:gd name="T0" fmla="*/ 3 w 31"/>
                <a:gd name="T1" fmla="*/ 59 h 67"/>
                <a:gd name="T2" fmla="*/ 7 w 31"/>
                <a:gd name="T3" fmla="*/ 61 h 67"/>
                <a:gd name="T4" fmla="*/ 31 w 31"/>
                <a:gd name="T5" fmla="*/ 1 h 67"/>
                <a:gd name="T6" fmla="*/ 27 w 31"/>
                <a:gd name="T7" fmla="*/ 0 h 67"/>
                <a:gd name="T8" fmla="*/ 3 w 31"/>
                <a:gd name="T9" fmla="*/ 60 h 67"/>
                <a:gd name="T10" fmla="*/ 6 w 31"/>
                <a:gd name="T11" fmla="*/ 62 h 67"/>
                <a:gd name="T12" fmla="*/ 3 w 31"/>
                <a:gd name="T13" fmla="*/ 60 h 67"/>
                <a:gd name="T14" fmla="*/ 0 w 31"/>
                <a:gd name="T15" fmla="*/ 67 h 67"/>
                <a:gd name="T16" fmla="*/ 6 w 31"/>
                <a:gd name="T17" fmla="*/ 62 h 67"/>
                <a:gd name="T18" fmla="*/ 3 w 31"/>
                <a:gd name="T19" fmla="*/ 59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67">
                  <a:moveTo>
                    <a:pt x="3" y="59"/>
                  </a:moveTo>
                  <a:lnTo>
                    <a:pt x="7" y="61"/>
                  </a:lnTo>
                  <a:lnTo>
                    <a:pt x="31" y="1"/>
                  </a:lnTo>
                  <a:lnTo>
                    <a:pt x="27" y="0"/>
                  </a:lnTo>
                  <a:lnTo>
                    <a:pt x="3" y="60"/>
                  </a:lnTo>
                  <a:lnTo>
                    <a:pt x="6" y="62"/>
                  </a:lnTo>
                  <a:lnTo>
                    <a:pt x="3" y="60"/>
                  </a:lnTo>
                  <a:lnTo>
                    <a:pt x="0" y="67"/>
                  </a:lnTo>
                  <a:lnTo>
                    <a:pt x="6" y="62"/>
                  </a:lnTo>
                  <a:lnTo>
                    <a:pt x="3"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74" name="Freeform 66"/>
            <p:cNvSpPr>
              <a:spLocks/>
            </p:cNvSpPr>
            <p:nvPr/>
          </p:nvSpPr>
          <p:spPr bwMode="auto">
            <a:xfrm>
              <a:off x="4266" y="2165"/>
              <a:ext cx="51" cy="42"/>
            </a:xfrm>
            <a:custGeom>
              <a:avLst/>
              <a:gdLst>
                <a:gd name="T0" fmla="*/ 51 w 51"/>
                <a:gd name="T1" fmla="*/ 2 h 42"/>
                <a:gd name="T2" fmla="*/ 48 w 51"/>
                <a:gd name="T3" fmla="*/ 1 h 42"/>
                <a:gd name="T4" fmla="*/ 0 w 51"/>
                <a:gd name="T5" fmla="*/ 39 h 42"/>
                <a:gd name="T6" fmla="*/ 3 w 51"/>
                <a:gd name="T7" fmla="*/ 42 h 42"/>
                <a:gd name="T8" fmla="*/ 51 w 51"/>
                <a:gd name="T9" fmla="*/ 4 h 42"/>
                <a:gd name="T10" fmla="*/ 48 w 51"/>
                <a:gd name="T11" fmla="*/ 4 h 42"/>
                <a:gd name="T12" fmla="*/ 51 w 51"/>
                <a:gd name="T13" fmla="*/ 2 h 42"/>
                <a:gd name="T14" fmla="*/ 50 w 51"/>
                <a:gd name="T15" fmla="*/ 0 h 42"/>
                <a:gd name="T16" fmla="*/ 48 w 51"/>
                <a:gd name="T17" fmla="*/ 1 h 42"/>
                <a:gd name="T18" fmla="*/ 51 w 51"/>
                <a:gd name="T19" fmla="*/ 2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42">
                  <a:moveTo>
                    <a:pt x="51" y="2"/>
                  </a:moveTo>
                  <a:lnTo>
                    <a:pt x="48" y="1"/>
                  </a:lnTo>
                  <a:lnTo>
                    <a:pt x="0" y="39"/>
                  </a:lnTo>
                  <a:lnTo>
                    <a:pt x="3" y="42"/>
                  </a:lnTo>
                  <a:lnTo>
                    <a:pt x="51" y="4"/>
                  </a:lnTo>
                  <a:lnTo>
                    <a:pt x="48" y="4"/>
                  </a:lnTo>
                  <a:lnTo>
                    <a:pt x="51" y="2"/>
                  </a:lnTo>
                  <a:lnTo>
                    <a:pt x="50" y="0"/>
                  </a:lnTo>
                  <a:lnTo>
                    <a:pt x="48" y="1"/>
                  </a:lnTo>
                  <a:lnTo>
                    <a:pt x="5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75" name="Freeform 67"/>
            <p:cNvSpPr>
              <a:spLocks/>
            </p:cNvSpPr>
            <p:nvPr/>
          </p:nvSpPr>
          <p:spPr bwMode="auto">
            <a:xfrm>
              <a:off x="4314" y="2167"/>
              <a:ext cx="26" cy="51"/>
            </a:xfrm>
            <a:custGeom>
              <a:avLst/>
              <a:gdLst>
                <a:gd name="T0" fmla="*/ 22 w 26"/>
                <a:gd name="T1" fmla="*/ 45 h 51"/>
                <a:gd name="T2" fmla="*/ 26 w 26"/>
                <a:gd name="T3" fmla="*/ 44 h 51"/>
                <a:gd name="T4" fmla="*/ 3 w 26"/>
                <a:gd name="T5" fmla="*/ 0 h 51"/>
                <a:gd name="T6" fmla="*/ 0 w 26"/>
                <a:gd name="T7" fmla="*/ 2 h 51"/>
                <a:gd name="T8" fmla="*/ 22 w 26"/>
                <a:gd name="T9" fmla="*/ 46 h 51"/>
                <a:gd name="T10" fmla="*/ 26 w 26"/>
                <a:gd name="T11" fmla="*/ 46 h 51"/>
                <a:gd name="T12" fmla="*/ 22 w 26"/>
                <a:gd name="T13" fmla="*/ 46 h 51"/>
                <a:gd name="T14" fmla="*/ 25 w 26"/>
                <a:gd name="T15" fmla="*/ 51 h 51"/>
                <a:gd name="T16" fmla="*/ 26 w 26"/>
                <a:gd name="T17" fmla="*/ 46 h 51"/>
                <a:gd name="T18" fmla="*/ 22 w 26"/>
                <a:gd name="T19" fmla="*/ 45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51">
                  <a:moveTo>
                    <a:pt x="22" y="45"/>
                  </a:moveTo>
                  <a:lnTo>
                    <a:pt x="26" y="44"/>
                  </a:lnTo>
                  <a:lnTo>
                    <a:pt x="3" y="0"/>
                  </a:lnTo>
                  <a:lnTo>
                    <a:pt x="0" y="2"/>
                  </a:lnTo>
                  <a:lnTo>
                    <a:pt x="22" y="46"/>
                  </a:lnTo>
                  <a:lnTo>
                    <a:pt x="26" y="46"/>
                  </a:lnTo>
                  <a:lnTo>
                    <a:pt x="22" y="46"/>
                  </a:lnTo>
                  <a:lnTo>
                    <a:pt x="25" y="51"/>
                  </a:lnTo>
                  <a:lnTo>
                    <a:pt x="26" y="46"/>
                  </a:lnTo>
                  <a:lnTo>
                    <a:pt x="22"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76" name="Freeform 68"/>
            <p:cNvSpPr>
              <a:spLocks/>
            </p:cNvSpPr>
            <p:nvPr/>
          </p:nvSpPr>
          <p:spPr bwMode="auto">
            <a:xfrm>
              <a:off x="4336" y="2140"/>
              <a:ext cx="19" cy="73"/>
            </a:xfrm>
            <a:custGeom>
              <a:avLst/>
              <a:gdLst>
                <a:gd name="T0" fmla="*/ 19 w 19"/>
                <a:gd name="T1" fmla="*/ 5 h 73"/>
                <a:gd name="T2" fmla="*/ 15 w 19"/>
                <a:gd name="T3" fmla="*/ 5 h 73"/>
                <a:gd name="T4" fmla="*/ 0 w 19"/>
                <a:gd name="T5" fmla="*/ 72 h 73"/>
                <a:gd name="T6" fmla="*/ 4 w 19"/>
                <a:gd name="T7" fmla="*/ 73 h 73"/>
                <a:gd name="T8" fmla="*/ 19 w 19"/>
                <a:gd name="T9" fmla="*/ 6 h 73"/>
                <a:gd name="T10" fmla="*/ 15 w 19"/>
                <a:gd name="T11" fmla="*/ 7 h 73"/>
                <a:gd name="T12" fmla="*/ 19 w 19"/>
                <a:gd name="T13" fmla="*/ 5 h 73"/>
                <a:gd name="T14" fmla="*/ 16 w 19"/>
                <a:gd name="T15" fmla="*/ 0 h 73"/>
                <a:gd name="T16" fmla="*/ 15 w 19"/>
                <a:gd name="T17" fmla="*/ 5 h 73"/>
                <a:gd name="T18" fmla="*/ 19 w 19"/>
                <a:gd name="T19" fmla="*/ 5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73">
                  <a:moveTo>
                    <a:pt x="19" y="5"/>
                  </a:moveTo>
                  <a:lnTo>
                    <a:pt x="15" y="5"/>
                  </a:lnTo>
                  <a:lnTo>
                    <a:pt x="0" y="72"/>
                  </a:lnTo>
                  <a:lnTo>
                    <a:pt x="4" y="73"/>
                  </a:lnTo>
                  <a:lnTo>
                    <a:pt x="19" y="6"/>
                  </a:lnTo>
                  <a:lnTo>
                    <a:pt x="15" y="7"/>
                  </a:lnTo>
                  <a:lnTo>
                    <a:pt x="19" y="5"/>
                  </a:lnTo>
                  <a:lnTo>
                    <a:pt x="16" y="0"/>
                  </a:lnTo>
                  <a:lnTo>
                    <a:pt x="15" y="5"/>
                  </a:lnTo>
                  <a:lnTo>
                    <a:pt x="1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652906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Mutations &amp; Cancer</a:t>
            </a:r>
            <a:endParaRPr lang="en-US" dirty="0"/>
          </a:p>
        </p:txBody>
      </p:sp>
      <p:sp>
        <p:nvSpPr>
          <p:cNvPr id="3" name="Content Placeholder 2"/>
          <p:cNvSpPr>
            <a:spLocks noGrp="1"/>
          </p:cNvSpPr>
          <p:nvPr>
            <p:ph idx="1"/>
          </p:nvPr>
        </p:nvSpPr>
        <p:spPr/>
        <p:txBody>
          <a:bodyPr/>
          <a:lstStyle/>
          <a:p>
            <a:pPr>
              <a:spcBef>
                <a:spcPct val="50000"/>
              </a:spcBef>
              <a:buFontTx/>
              <a:buChar char="•"/>
            </a:pPr>
            <a:r>
              <a:rPr lang="en-US" sz="2600" dirty="0"/>
              <a:t>Some mutations are spontaneous</a:t>
            </a:r>
          </a:p>
          <a:p>
            <a:pPr>
              <a:spcBef>
                <a:spcPct val="50000"/>
              </a:spcBef>
              <a:buFontTx/>
              <a:buChar char="•"/>
            </a:pPr>
            <a:r>
              <a:rPr lang="en-US" sz="2600" dirty="0"/>
              <a:t> Some mutations are caused by environmental </a:t>
            </a:r>
            <a:r>
              <a:rPr lang="en-US" sz="2600" b="1" dirty="0"/>
              <a:t>mutagens</a:t>
            </a:r>
            <a:r>
              <a:rPr lang="en-US" sz="2600" dirty="0"/>
              <a:t> (agents that increase chances of a mutation), such as: </a:t>
            </a:r>
          </a:p>
          <a:p>
            <a:pPr lvl="2">
              <a:spcBef>
                <a:spcPct val="50000"/>
              </a:spcBef>
              <a:buFontTx/>
              <a:buChar char="•"/>
            </a:pPr>
            <a:r>
              <a:rPr lang="en-US" sz="2400" dirty="0"/>
              <a:t>Radiation</a:t>
            </a:r>
          </a:p>
          <a:p>
            <a:pPr lvl="2">
              <a:spcBef>
                <a:spcPct val="50000"/>
              </a:spcBef>
              <a:buFontTx/>
              <a:buChar char="•"/>
            </a:pPr>
            <a:r>
              <a:rPr lang="en-US" sz="2400" dirty="0"/>
              <a:t>Organic chemicals</a:t>
            </a:r>
            <a:endParaRPr lang="en-US" dirty="0"/>
          </a:p>
          <a:p>
            <a:endParaRPr lang="en-US" dirty="0"/>
          </a:p>
        </p:txBody>
      </p:sp>
    </p:spTree>
    <p:extLst>
      <p:ext uri="{BB962C8B-B14F-4D97-AF65-F5344CB8AC3E}">
        <p14:creationId xmlns:p14="http://schemas.microsoft.com/office/powerpoint/2010/main" val="786258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83428" y="457200"/>
            <a:ext cx="7024744" cy="1143000"/>
          </a:xfrm>
        </p:spPr>
        <p:txBody>
          <a:bodyPr/>
          <a:lstStyle/>
          <a:p>
            <a:pPr eaLnBrk="1" hangingPunct="1"/>
            <a:r>
              <a:rPr lang="en-US" dirty="0" smtClean="0"/>
              <a:t>Mutations &amp; Cancer</a:t>
            </a:r>
          </a:p>
        </p:txBody>
      </p:sp>
      <p:sp>
        <p:nvSpPr>
          <p:cNvPr id="8195" name="Text Box 3"/>
          <p:cNvSpPr txBox="1">
            <a:spLocks noChangeArrowheads="1"/>
          </p:cNvSpPr>
          <p:nvPr/>
        </p:nvSpPr>
        <p:spPr bwMode="auto">
          <a:xfrm>
            <a:off x="3758398" y="1750000"/>
            <a:ext cx="5179692"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pPr>
            <a:r>
              <a:rPr lang="en-US" b="1" dirty="0"/>
              <a:t> </a:t>
            </a:r>
            <a:r>
              <a:rPr lang="en-US" b="1" dirty="0">
                <a:latin typeface="+mn-lt"/>
              </a:rPr>
              <a:t>Cancer</a:t>
            </a:r>
            <a:r>
              <a:rPr lang="en-US" dirty="0">
                <a:latin typeface="+mn-lt"/>
              </a:rPr>
              <a:t> is a genetic disorder caused by a failure in the </a:t>
            </a:r>
            <a:r>
              <a:rPr lang="en-US" i="1" dirty="0">
                <a:latin typeface="+mn-lt"/>
              </a:rPr>
              <a:t>regulation</a:t>
            </a:r>
            <a:r>
              <a:rPr lang="en-US" dirty="0">
                <a:latin typeface="+mn-lt"/>
              </a:rPr>
              <a:t> of gene activity, usually caused by </a:t>
            </a:r>
            <a:r>
              <a:rPr lang="en-US" i="1" dirty="0">
                <a:latin typeface="+mn-lt"/>
              </a:rPr>
              <a:t>mutation</a:t>
            </a:r>
            <a:endParaRPr lang="en-US" dirty="0">
              <a:latin typeface="+mn-lt"/>
            </a:endParaRPr>
          </a:p>
          <a:p>
            <a:pPr>
              <a:spcBef>
                <a:spcPct val="50000"/>
              </a:spcBef>
              <a:buFontTx/>
              <a:buChar char="•"/>
            </a:pPr>
            <a:r>
              <a:rPr lang="en-US" b="1" dirty="0">
                <a:latin typeface="+mn-lt"/>
              </a:rPr>
              <a:t> Carcinogens</a:t>
            </a:r>
            <a:r>
              <a:rPr lang="en-US" dirty="0">
                <a:latin typeface="+mn-lt"/>
              </a:rPr>
              <a:t> are </a:t>
            </a:r>
            <a:r>
              <a:rPr lang="en-US" i="1" dirty="0">
                <a:latin typeface="+mn-lt"/>
              </a:rPr>
              <a:t>mutagens</a:t>
            </a:r>
            <a:r>
              <a:rPr lang="en-US" dirty="0">
                <a:latin typeface="+mn-lt"/>
              </a:rPr>
              <a:t> that increase the risk of cancer</a:t>
            </a:r>
          </a:p>
          <a:p>
            <a:pPr>
              <a:spcBef>
                <a:spcPct val="50000"/>
              </a:spcBef>
              <a:buFontTx/>
              <a:buChar char="•"/>
            </a:pPr>
            <a:r>
              <a:rPr lang="en-US" dirty="0">
                <a:latin typeface="+mn-lt"/>
              </a:rPr>
              <a:t> Tobacco smoke contains a number of known carcinogens </a:t>
            </a:r>
          </a:p>
          <a:p>
            <a:pPr>
              <a:spcBef>
                <a:spcPct val="50000"/>
              </a:spcBef>
              <a:buFontTx/>
              <a:buChar char="•"/>
            </a:pPr>
            <a:r>
              <a:rPr lang="en-US" dirty="0">
                <a:latin typeface="+mn-lt"/>
              </a:rPr>
              <a:t>Hence, lung cancer is #1 lethal cancer in US</a:t>
            </a:r>
          </a:p>
        </p:txBody>
      </p:sp>
      <p:pic>
        <p:nvPicPr>
          <p:cNvPr id="8197" name="Picture 5" descr="carcino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3583308"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836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457200" y="990600"/>
            <a:ext cx="5486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pPr>
            <a:r>
              <a:rPr lang="en-US" sz="2600" dirty="0"/>
              <a:t> </a:t>
            </a:r>
            <a:r>
              <a:rPr lang="en-US" sz="2600" dirty="0">
                <a:latin typeface="+mn-lt"/>
              </a:rPr>
              <a:t>It is possible to inherit a gene that </a:t>
            </a:r>
            <a:r>
              <a:rPr lang="en-US" sz="2600" i="1" dirty="0">
                <a:latin typeface="+mn-lt"/>
              </a:rPr>
              <a:t>predisposes</a:t>
            </a:r>
            <a:r>
              <a:rPr lang="en-US" sz="2600" dirty="0">
                <a:latin typeface="+mn-lt"/>
              </a:rPr>
              <a:t> someone to cancer</a:t>
            </a:r>
          </a:p>
          <a:p>
            <a:pPr>
              <a:spcBef>
                <a:spcPct val="50000"/>
              </a:spcBef>
              <a:buFontTx/>
              <a:buChar char="•"/>
            </a:pPr>
            <a:r>
              <a:rPr lang="en-US" sz="2600" dirty="0">
                <a:latin typeface="+mn-lt"/>
              </a:rPr>
              <a:t> Example = BRCA1 &amp; BRCA2 genes (breast cancer) - BRAC Analysis</a:t>
            </a:r>
          </a:p>
          <a:p>
            <a:pPr>
              <a:spcBef>
                <a:spcPct val="50000"/>
              </a:spcBef>
              <a:buFontTx/>
              <a:buChar char="•"/>
            </a:pPr>
            <a:r>
              <a:rPr lang="en-US" sz="2600" dirty="0">
                <a:latin typeface="+mn-lt"/>
              </a:rPr>
              <a:t> Other known carcinogens are </a:t>
            </a:r>
            <a:r>
              <a:rPr lang="en-US" sz="2600" i="1" dirty="0">
                <a:latin typeface="+mn-lt"/>
              </a:rPr>
              <a:t>highly</a:t>
            </a:r>
            <a:r>
              <a:rPr lang="en-US" sz="2600" dirty="0">
                <a:latin typeface="+mn-lt"/>
              </a:rPr>
              <a:t> linked to certain cancers, for instance:</a:t>
            </a:r>
            <a:endParaRPr lang="en-US" dirty="0">
              <a:latin typeface="+mn-lt"/>
            </a:endParaRPr>
          </a:p>
        </p:txBody>
      </p:sp>
      <p:sp>
        <p:nvSpPr>
          <p:cNvPr id="10245" name="Text Box 5"/>
          <p:cNvSpPr txBox="1">
            <a:spLocks noChangeArrowheads="1"/>
          </p:cNvSpPr>
          <p:nvPr/>
        </p:nvSpPr>
        <p:spPr bwMode="auto">
          <a:xfrm>
            <a:off x="1752600" y="4876800"/>
            <a:ext cx="67818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pPr>
            <a:r>
              <a:rPr lang="en-US" dirty="0"/>
              <a:t> </a:t>
            </a:r>
            <a:r>
              <a:rPr lang="en-US" dirty="0">
                <a:latin typeface="+mn-lt"/>
              </a:rPr>
              <a:t>T</a:t>
            </a:r>
            <a:r>
              <a:rPr lang="en-US" sz="2600" dirty="0">
                <a:latin typeface="+mn-lt"/>
              </a:rPr>
              <a:t>obacco = lung</a:t>
            </a:r>
          </a:p>
          <a:p>
            <a:pPr>
              <a:spcBef>
                <a:spcPct val="50000"/>
              </a:spcBef>
              <a:buFontTx/>
              <a:buChar char="•"/>
            </a:pPr>
            <a:r>
              <a:rPr lang="en-US" sz="2600" dirty="0">
                <a:latin typeface="+mn-lt"/>
              </a:rPr>
              <a:t> UV radiation = skin</a:t>
            </a:r>
          </a:p>
          <a:p>
            <a:pPr>
              <a:spcBef>
                <a:spcPct val="50000"/>
              </a:spcBef>
              <a:buFontTx/>
              <a:buChar char="•"/>
            </a:pPr>
            <a:r>
              <a:rPr lang="en-US" sz="2600" dirty="0">
                <a:latin typeface="+mn-lt"/>
              </a:rPr>
              <a:t> Human Papilloma Virus (HPV) = cervix</a:t>
            </a:r>
          </a:p>
        </p:txBody>
      </p:sp>
      <p:pic>
        <p:nvPicPr>
          <p:cNvPr id="10246" name="Picture 6" descr="smo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982" y="1447800"/>
            <a:ext cx="3124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415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457200"/>
            <a:ext cx="7024744" cy="1143000"/>
          </a:xfrm>
        </p:spPr>
        <p:txBody>
          <a:bodyPr/>
          <a:lstStyle/>
          <a:p>
            <a:pPr eaLnBrk="1" hangingPunct="1"/>
            <a:r>
              <a:rPr lang="en-US" dirty="0" smtClean="0"/>
              <a:t>Radiation Effects</a:t>
            </a:r>
          </a:p>
        </p:txBody>
      </p:sp>
      <p:sp>
        <p:nvSpPr>
          <p:cNvPr id="12291" name="Text Box 3"/>
          <p:cNvSpPr txBox="1">
            <a:spLocks noChangeArrowheads="1"/>
          </p:cNvSpPr>
          <p:nvPr/>
        </p:nvSpPr>
        <p:spPr bwMode="auto">
          <a:xfrm>
            <a:off x="581891" y="1622515"/>
            <a:ext cx="8229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pPr>
            <a:r>
              <a:rPr lang="en-US" dirty="0">
                <a:latin typeface="+mn-lt"/>
              </a:rPr>
              <a:t> Ionizing radiation (X-rays &amp; gamma rays) creates </a:t>
            </a:r>
            <a:r>
              <a:rPr lang="en-US" b="1" dirty="0">
                <a:latin typeface="+mn-lt"/>
              </a:rPr>
              <a:t>free radicals</a:t>
            </a:r>
            <a:r>
              <a:rPr lang="en-US" dirty="0">
                <a:latin typeface="+mn-lt"/>
              </a:rPr>
              <a:t> (ionized atoms with unpaired </a:t>
            </a:r>
            <a:r>
              <a:rPr lang="en-US" dirty="0" smtClean="0">
                <a:latin typeface="+mn-lt"/>
              </a:rPr>
              <a:t>electrons)</a:t>
            </a:r>
          </a:p>
          <a:p>
            <a:pPr>
              <a:spcBef>
                <a:spcPct val="50000"/>
              </a:spcBef>
              <a:buFontTx/>
              <a:buChar char="•"/>
            </a:pPr>
            <a:r>
              <a:rPr lang="en-US" dirty="0" smtClean="0">
                <a:latin typeface="+mn-lt"/>
              </a:rPr>
              <a:t>Free </a:t>
            </a:r>
            <a:r>
              <a:rPr lang="en-US" dirty="0">
                <a:latin typeface="+mn-lt"/>
              </a:rPr>
              <a:t>radicals react with &amp; alter the structure of molecules like DNA</a:t>
            </a:r>
          </a:p>
        </p:txBody>
      </p:sp>
      <p:sp>
        <p:nvSpPr>
          <p:cNvPr id="12293" name="Text Box 5"/>
          <p:cNvSpPr txBox="1">
            <a:spLocks noChangeArrowheads="1"/>
          </p:cNvSpPr>
          <p:nvPr/>
        </p:nvSpPr>
        <p:spPr bwMode="auto">
          <a:xfrm>
            <a:off x="3581400" y="3484563"/>
            <a:ext cx="51816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pPr>
            <a:r>
              <a:rPr lang="en-US" sz="2600" dirty="0">
                <a:latin typeface="+mn-lt"/>
              </a:rPr>
              <a:t> </a:t>
            </a:r>
            <a:r>
              <a:rPr lang="en-US" dirty="0">
                <a:latin typeface="+mn-lt"/>
              </a:rPr>
              <a:t>UV radiation absorbed by </a:t>
            </a:r>
            <a:r>
              <a:rPr lang="en-US" dirty="0" err="1">
                <a:latin typeface="+mn-lt"/>
              </a:rPr>
              <a:t>pyrimidines</a:t>
            </a:r>
            <a:r>
              <a:rPr lang="en-US" dirty="0">
                <a:latin typeface="+mn-lt"/>
              </a:rPr>
              <a:t> (C, T) may cause </a:t>
            </a:r>
            <a:r>
              <a:rPr lang="en-US" i="1" dirty="0">
                <a:latin typeface="+mn-lt"/>
              </a:rPr>
              <a:t>thymine dimers</a:t>
            </a:r>
            <a:r>
              <a:rPr lang="en-US" dirty="0">
                <a:latin typeface="+mn-lt"/>
              </a:rPr>
              <a:t> when 2 </a:t>
            </a:r>
            <a:r>
              <a:rPr lang="en-US" dirty="0" err="1">
                <a:latin typeface="+mn-lt"/>
              </a:rPr>
              <a:t>thymines</a:t>
            </a:r>
            <a:r>
              <a:rPr lang="en-US" dirty="0">
                <a:latin typeface="+mn-lt"/>
              </a:rPr>
              <a:t> are next to each other</a:t>
            </a:r>
          </a:p>
          <a:p>
            <a:pPr>
              <a:spcBef>
                <a:spcPct val="50000"/>
              </a:spcBef>
              <a:buFontTx/>
              <a:buChar char="•"/>
            </a:pPr>
            <a:r>
              <a:rPr lang="en-US" dirty="0">
                <a:latin typeface="+mn-lt"/>
              </a:rPr>
              <a:t> Repair enzymes usually fix this problem (cut out, make new, seal in place)</a:t>
            </a:r>
          </a:p>
        </p:txBody>
      </p:sp>
      <p:pic>
        <p:nvPicPr>
          <p:cNvPr id="12294" name="Picture 6" descr="thyminedimer"/>
          <p:cNvPicPr>
            <a:picLocks noChangeAspect="1" noChangeArrowheads="1"/>
          </p:cNvPicPr>
          <p:nvPr/>
        </p:nvPicPr>
        <p:blipFill>
          <a:blip r:embed="rId3">
            <a:extLst>
              <a:ext uri="{28A0092B-C50C-407E-A947-70E740481C1C}">
                <a14:useLocalDpi xmlns:a14="http://schemas.microsoft.com/office/drawing/2010/main" val="0"/>
              </a:ext>
            </a:extLst>
          </a:blip>
          <a:srcRect l="36000"/>
          <a:stretch>
            <a:fillRect/>
          </a:stretch>
        </p:blipFill>
        <p:spPr bwMode="auto">
          <a:xfrm>
            <a:off x="381000" y="3843338"/>
            <a:ext cx="3124200"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900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98" y="228600"/>
            <a:ext cx="8461248" cy="990600"/>
          </a:xfrm>
        </p:spPr>
        <p:txBody>
          <a:bodyPr>
            <a:normAutofit fontScale="90000"/>
          </a:bodyPr>
          <a:lstStyle/>
          <a:p>
            <a:r>
              <a:rPr lang="en-US" dirty="0" smtClean="0"/>
              <a:t>Mutations in DNA Alter Protein Structure</a:t>
            </a:r>
            <a:endParaRPr lang="en-US" dirty="0"/>
          </a:p>
        </p:txBody>
      </p:sp>
      <p:sp>
        <p:nvSpPr>
          <p:cNvPr id="3" name="Content Placeholder 2"/>
          <p:cNvSpPr>
            <a:spLocks noGrp="1"/>
          </p:cNvSpPr>
          <p:nvPr>
            <p:ph sz="quarter" idx="1"/>
          </p:nvPr>
        </p:nvSpPr>
        <p:spPr>
          <a:xfrm>
            <a:off x="304800" y="1600200"/>
            <a:ext cx="758952" cy="5257800"/>
          </a:xfrm>
        </p:spPr>
        <p:txBody>
          <a:bodyPr vert="wordArtVert">
            <a:normAutofit fontScale="92500"/>
          </a:bodyPr>
          <a:lstStyle/>
          <a:p>
            <a:pPr>
              <a:buNone/>
            </a:pPr>
            <a:r>
              <a:rPr lang="en-US" dirty="0" smtClean="0"/>
              <a:t>A</a:t>
            </a:r>
            <a:r>
              <a:rPr lang="en-US" dirty="0" smtClean="0">
                <a:solidFill>
                  <a:srgbClr val="FF0000"/>
                </a:solidFill>
              </a:rPr>
              <a:t>C</a:t>
            </a:r>
            <a:r>
              <a:rPr lang="en-US" dirty="0" smtClean="0"/>
              <a:t>TCCGTCTATG</a:t>
            </a:r>
            <a:endParaRPr lang="en-US" dirty="0"/>
          </a:p>
        </p:txBody>
      </p:sp>
      <p:sp>
        <p:nvSpPr>
          <p:cNvPr id="4" name="Content Placeholder 2"/>
          <p:cNvSpPr txBox="1">
            <a:spLocks/>
          </p:cNvSpPr>
          <p:nvPr/>
        </p:nvSpPr>
        <p:spPr>
          <a:xfrm>
            <a:off x="2209800" y="1600200"/>
            <a:ext cx="758952" cy="5257800"/>
          </a:xfrm>
          <a:prstGeom prst="rect">
            <a:avLst/>
          </a:prstGeom>
        </p:spPr>
        <p:txBody>
          <a:bodyPr vert="wordArtVert">
            <a:normAutofit fontScale="92500"/>
          </a:bodyPr>
          <a:lstStyle/>
          <a:p>
            <a:pPr marL="320040" indent="-320040">
              <a:spcBef>
                <a:spcPts val="700"/>
              </a:spcBef>
              <a:buClr>
                <a:srgbClr val="DD8047"/>
              </a:buClr>
              <a:buSzPct val="60000"/>
              <a:buFont typeface="Wingdings"/>
              <a:buNone/>
              <a:defRPr/>
            </a:pPr>
            <a:r>
              <a:rPr lang="en-US" sz="2900" dirty="0" smtClean="0">
                <a:solidFill>
                  <a:prstClr val="black"/>
                </a:solidFill>
              </a:rPr>
              <a:t>T</a:t>
            </a:r>
            <a:r>
              <a:rPr lang="en-US" sz="2900" dirty="0" smtClean="0">
                <a:solidFill>
                  <a:srgbClr val="FF0000"/>
                </a:solidFill>
              </a:rPr>
              <a:t>G</a:t>
            </a:r>
            <a:r>
              <a:rPr lang="en-US" sz="2900" dirty="0" smtClean="0">
                <a:solidFill>
                  <a:prstClr val="black"/>
                </a:solidFill>
              </a:rPr>
              <a:t>AGGCAGATAC</a:t>
            </a:r>
            <a:endParaRPr lang="en-US" sz="2900" dirty="0">
              <a:solidFill>
                <a:prstClr val="black"/>
              </a:solidFill>
            </a:endParaRPr>
          </a:p>
        </p:txBody>
      </p:sp>
      <p:grpSp>
        <p:nvGrpSpPr>
          <p:cNvPr id="18" name="Group 17"/>
          <p:cNvGrpSpPr/>
          <p:nvPr/>
        </p:nvGrpSpPr>
        <p:grpSpPr>
          <a:xfrm>
            <a:off x="838200" y="3810000"/>
            <a:ext cx="1524000" cy="382588"/>
            <a:chOff x="838200" y="3810000"/>
            <a:chExt cx="1524000" cy="382588"/>
          </a:xfrm>
        </p:grpSpPr>
        <p:cxnSp>
          <p:nvCxnSpPr>
            <p:cNvPr id="6" name="Straight Arrow Connector 5"/>
            <p:cNvCxnSpPr/>
            <p:nvPr/>
          </p:nvCxnSpPr>
          <p:spPr>
            <a:xfrm rot="10800000">
              <a:off x="838200" y="4191000"/>
              <a:ext cx="1295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6800" y="3810000"/>
              <a:ext cx="1295400" cy="307777"/>
            </a:xfrm>
            <a:prstGeom prst="rect">
              <a:avLst/>
            </a:prstGeom>
            <a:noFill/>
          </p:spPr>
          <p:txBody>
            <a:bodyPr wrap="square" rtlCol="0">
              <a:spAutoFit/>
            </a:bodyPr>
            <a:lstStyle/>
            <a:p>
              <a:r>
                <a:rPr lang="en-US" sz="1400" dirty="0">
                  <a:solidFill>
                    <a:prstClr val="black"/>
                  </a:solidFill>
                </a:rPr>
                <a:t>REPLICATION</a:t>
              </a:r>
            </a:p>
          </p:txBody>
        </p:sp>
      </p:grpSp>
      <p:sp>
        <p:nvSpPr>
          <p:cNvPr id="9" name="Content Placeholder 2"/>
          <p:cNvSpPr txBox="1">
            <a:spLocks/>
          </p:cNvSpPr>
          <p:nvPr/>
        </p:nvSpPr>
        <p:spPr>
          <a:xfrm>
            <a:off x="4267200" y="1600200"/>
            <a:ext cx="758952" cy="5257800"/>
          </a:xfrm>
          <a:prstGeom prst="rect">
            <a:avLst/>
          </a:prstGeom>
        </p:spPr>
        <p:txBody>
          <a:bodyPr vert="wordArtVert">
            <a:normAutofit fontScale="85000" lnSpcReduction="10000"/>
          </a:bodyPr>
          <a:lstStyle/>
          <a:p>
            <a:pPr marL="320040" indent="-320040">
              <a:spcBef>
                <a:spcPts val="700"/>
              </a:spcBef>
              <a:buClr>
                <a:srgbClr val="DD8047"/>
              </a:buClr>
              <a:buSzPct val="60000"/>
              <a:buFont typeface="Wingdings"/>
              <a:buNone/>
              <a:defRPr/>
            </a:pPr>
            <a:r>
              <a:rPr lang="en-US" sz="2900" dirty="0" smtClean="0">
                <a:solidFill>
                  <a:prstClr val="black"/>
                </a:solidFill>
              </a:rPr>
              <a:t>A</a:t>
            </a:r>
            <a:r>
              <a:rPr lang="en-US" sz="2900" dirty="0" smtClean="0">
                <a:solidFill>
                  <a:srgbClr val="FF0000"/>
                </a:solidFill>
              </a:rPr>
              <a:t>C</a:t>
            </a:r>
            <a:r>
              <a:rPr lang="en-US" sz="2900" dirty="0" smtClean="0">
                <a:solidFill>
                  <a:prstClr val="black"/>
                </a:solidFill>
              </a:rPr>
              <a:t>UCCGUCUAUG</a:t>
            </a:r>
            <a:endParaRPr lang="en-US" sz="2900" dirty="0">
              <a:solidFill>
                <a:prstClr val="black"/>
              </a:solidFill>
            </a:endParaRPr>
          </a:p>
        </p:txBody>
      </p:sp>
      <p:cxnSp>
        <p:nvCxnSpPr>
          <p:cNvPr id="15" name="Straight Arrow Connector 14"/>
          <p:cNvCxnSpPr/>
          <p:nvPr/>
        </p:nvCxnSpPr>
        <p:spPr>
          <a:xfrm>
            <a:off x="2971800" y="4038600"/>
            <a:ext cx="1219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19400" y="3657600"/>
            <a:ext cx="1371600" cy="307777"/>
          </a:xfrm>
          <a:prstGeom prst="rect">
            <a:avLst/>
          </a:prstGeom>
          <a:noFill/>
        </p:spPr>
        <p:txBody>
          <a:bodyPr wrap="square" rtlCol="0">
            <a:spAutoFit/>
          </a:bodyPr>
          <a:lstStyle/>
          <a:p>
            <a:r>
              <a:rPr lang="en-US" sz="1400" dirty="0">
                <a:solidFill>
                  <a:prstClr val="black"/>
                </a:solidFill>
              </a:rPr>
              <a:t>TRANSCRIPTION</a:t>
            </a:r>
          </a:p>
        </p:txBody>
      </p:sp>
      <p:cxnSp>
        <p:nvCxnSpPr>
          <p:cNvPr id="20" name="Straight Arrow Connector 19"/>
          <p:cNvCxnSpPr/>
          <p:nvPr/>
        </p:nvCxnSpPr>
        <p:spPr>
          <a:xfrm>
            <a:off x="5029200" y="4038600"/>
            <a:ext cx="1371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953000" y="3657600"/>
            <a:ext cx="1981200" cy="338554"/>
          </a:xfrm>
          <a:prstGeom prst="rect">
            <a:avLst/>
          </a:prstGeom>
          <a:noFill/>
        </p:spPr>
        <p:txBody>
          <a:bodyPr wrap="square" rtlCol="0">
            <a:spAutoFit/>
          </a:bodyPr>
          <a:lstStyle/>
          <a:p>
            <a:r>
              <a:rPr lang="en-US" sz="1600" dirty="0">
                <a:solidFill>
                  <a:prstClr val="black"/>
                </a:solidFill>
              </a:rPr>
              <a:t>TRANSLATION</a:t>
            </a:r>
          </a:p>
        </p:txBody>
      </p:sp>
      <p:sp>
        <p:nvSpPr>
          <p:cNvPr id="26" name="Rectangle 25"/>
          <p:cNvSpPr/>
          <p:nvPr/>
        </p:nvSpPr>
        <p:spPr>
          <a:xfrm>
            <a:off x="4419600" y="2895600"/>
            <a:ext cx="381000" cy="1143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4419600" y="4114800"/>
            <a:ext cx="381000" cy="1143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4419600" y="5334000"/>
            <a:ext cx="381000" cy="1219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p:nvSpPr>
        <p:spPr>
          <a:xfrm>
            <a:off x="7086600" y="1524000"/>
            <a:ext cx="1752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Threonine</a:t>
            </a:r>
            <a:endParaRPr lang="en-US" dirty="0">
              <a:solidFill>
                <a:srgbClr val="FF0000"/>
              </a:solidFill>
            </a:endParaRPr>
          </a:p>
        </p:txBody>
      </p:sp>
      <p:sp>
        <p:nvSpPr>
          <p:cNvPr id="30" name="Oval 29"/>
          <p:cNvSpPr/>
          <p:nvPr/>
        </p:nvSpPr>
        <p:spPr>
          <a:xfrm>
            <a:off x="7086600" y="2743200"/>
            <a:ext cx="1752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prstClr val="white"/>
                </a:solidFill>
              </a:rPr>
              <a:t>Proline</a:t>
            </a:r>
            <a:endParaRPr lang="en-US" dirty="0">
              <a:solidFill>
                <a:prstClr val="white"/>
              </a:solidFill>
            </a:endParaRPr>
          </a:p>
        </p:txBody>
      </p:sp>
      <p:sp>
        <p:nvSpPr>
          <p:cNvPr id="31" name="Oval 30"/>
          <p:cNvSpPr/>
          <p:nvPr/>
        </p:nvSpPr>
        <p:spPr>
          <a:xfrm>
            <a:off x="7086600" y="4038600"/>
            <a:ext cx="1752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Serine</a:t>
            </a:r>
          </a:p>
        </p:txBody>
      </p:sp>
      <p:sp>
        <p:nvSpPr>
          <p:cNvPr id="32" name="Oval 31"/>
          <p:cNvSpPr/>
          <p:nvPr/>
        </p:nvSpPr>
        <p:spPr>
          <a:xfrm>
            <a:off x="7086600" y="5410200"/>
            <a:ext cx="1752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prstClr val="white"/>
                </a:solidFill>
              </a:rPr>
              <a:t>Methionine</a:t>
            </a:r>
            <a:endParaRPr lang="en-US" dirty="0">
              <a:solidFill>
                <a:prstClr val="white"/>
              </a:solidFill>
            </a:endParaRPr>
          </a:p>
        </p:txBody>
      </p:sp>
      <p:sp>
        <p:nvSpPr>
          <p:cNvPr id="45" name="Rectangle 44"/>
          <p:cNvSpPr/>
          <p:nvPr/>
        </p:nvSpPr>
        <p:spPr>
          <a:xfrm>
            <a:off x="4419600" y="1676400"/>
            <a:ext cx="381000" cy="1143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3321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9">
                                            <p:bg/>
                                          </p:spTgt>
                                        </p:tgtEl>
                                        <p:attrNameLst>
                                          <p:attrName>style.visibility</p:attrName>
                                        </p:attrNameLst>
                                      </p:cBhvr>
                                      <p:to>
                                        <p:strVal val="visible"/>
                                      </p:to>
                                    </p:set>
                                    <p:anim calcmode="lin" valueType="num">
                                      <p:cBhvr additive="base">
                                        <p:cTn id="63"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64" dur="500" fill="hold"/>
                                        <p:tgtEl>
                                          <p:spTgt spid="29">
                                            <p:bg/>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9">
                                            <p:txEl>
                                              <p:pRg st="0" end="0"/>
                                            </p:txEl>
                                          </p:spTgt>
                                        </p:tgtEl>
                                        <p:attrNameLst>
                                          <p:attrName>style.visibility</p:attrName>
                                        </p:attrNameLst>
                                      </p:cBhvr>
                                      <p:to>
                                        <p:strVal val="visible"/>
                                      </p:to>
                                    </p:set>
                                    <p:anim calcmode="lin" valueType="num">
                                      <p:cBhvr additive="base">
                                        <p:cTn id="69"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0">
                                            <p:bg/>
                                          </p:spTgt>
                                        </p:tgtEl>
                                        <p:attrNameLst>
                                          <p:attrName>style.visibility</p:attrName>
                                        </p:attrNameLst>
                                      </p:cBhvr>
                                      <p:to>
                                        <p:strVal val="visible"/>
                                      </p:to>
                                    </p:set>
                                    <p:anim calcmode="lin" valueType="num">
                                      <p:cBhvr additive="base">
                                        <p:cTn id="75" dur="500" fill="hold"/>
                                        <p:tgtEl>
                                          <p:spTgt spid="30">
                                            <p:bg/>
                                          </p:spTgt>
                                        </p:tgtEl>
                                        <p:attrNameLst>
                                          <p:attrName>ppt_x</p:attrName>
                                        </p:attrNameLst>
                                      </p:cBhvr>
                                      <p:tavLst>
                                        <p:tav tm="0">
                                          <p:val>
                                            <p:strVal val="#ppt_x"/>
                                          </p:val>
                                        </p:tav>
                                        <p:tav tm="100000">
                                          <p:val>
                                            <p:strVal val="#ppt_x"/>
                                          </p:val>
                                        </p:tav>
                                      </p:tavLst>
                                    </p:anim>
                                    <p:anim calcmode="lin" valueType="num">
                                      <p:cBhvr additive="base">
                                        <p:cTn id="76" dur="500" fill="hold"/>
                                        <p:tgtEl>
                                          <p:spTgt spid="30">
                                            <p:bg/>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0">
                                            <p:txEl>
                                              <p:pRg st="0" end="0"/>
                                            </p:txEl>
                                          </p:spTgt>
                                        </p:tgtEl>
                                        <p:attrNameLst>
                                          <p:attrName>style.visibility</p:attrName>
                                        </p:attrNameLst>
                                      </p:cBhvr>
                                      <p:to>
                                        <p:strVal val="visible"/>
                                      </p:to>
                                    </p:set>
                                    <p:anim calcmode="lin" valueType="num">
                                      <p:cBhvr additive="base">
                                        <p:cTn id="81"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1">
                                            <p:bg/>
                                          </p:spTgt>
                                        </p:tgtEl>
                                        <p:attrNameLst>
                                          <p:attrName>style.visibility</p:attrName>
                                        </p:attrNameLst>
                                      </p:cBhvr>
                                      <p:to>
                                        <p:strVal val="visible"/>
                                      </p:to>
                                    </p:set>
                                    <p:anim calcmode="lin" valueType="num">
                                      <p:cBhvr additive="base">
                                        <p:cTn id="87" dur="500" fill="hold"/>
                                        <p:tgtEl>
                                          <p:spTgt spid="31">
                                            <p:bg/>
                                          </p:spTgt>
                                        </p:tgtEl>
                                        <p:attrNameLst>
                                          <p:attrName>ppt_x</p:attrName>
                                        </p:attrNameLst>
                                      </p:cBhvr>
                                      <p:tavLst>
                                        <p:tav tm="0">
                                          <p:val>
                                            <p:strVal val="#ppt_x"/>
                                          </p:val>
                                        </p:tav>
                                        <p:tav tm="100000">
                                          <p:val>
                                            <p:strVal val="#ppt_x"/>
                                          </p:val>
                                        </p:tav>
                                      </p:tavLst>
                                    </p:anim>
                                    <p:anim calcmode="lin" valueType="num">
                                      <p:cBhvr additive="base">
                                        <p:cTn id="88" dur="500" fill="hold"/>
                                        <p:tgtEl>
                                          <p:spTgt spid="31">
                                            <p:bg/>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1">
                                            <p:txEl>
                                              <p:pRg st="0" end="0"/>
                                            </p:txEl>
                                          </p:spTgt>
                                        </p:tgtEl>
                                        <p:attrNameLst>
                                          <p:attrName>style.visibility</p:attrName>
                                        </p:attrNameLst>
                                      </p:cBhvr>
                                      <p:to>
                                        <p:strVal val="visible"/>
                                      </p:to>
                                    </p:set>
                                    <p:anim calcmode="lin" valueType="num">
                                      <p:cBhvr additive="base">
                                        <p:cTn id="93"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32">
                                            <p:bg/>
                                          </p:spTgt>
                                        </p:tgtEl>
                                        <p:attrNameLst>
                                          <p:attrName>style.visibility</p:attrName>
                                        </p:attrNameLst>
                                      </p:cBhvr>
                                      <p:to>
                                        <p:strVal val="visible"/>
                                      </p:to>
                                    </p:set>
                                    <p:anim calcmode="lin" valueType="num">
                                      <p:cBhvr additive="base">
                                        <p:cTn id="99" dur="500" fill="hold"/>
                                        <p:tgtEl>
                                          <p:spTgt spid="32">
                                            <p:bg/>
                                          </p:spTgt>
                                        </p:tgtEl>
                                        <p:attrNameLst>
                                          <p:attrName>ppt_x</p:attrName>
                                        </p:attrNameLst>
                                      </p:cBhvr>
                                      <p:tavLst>
                                        <p:tav tm="0">
                                          <p:val>
                                            <p:strVal val="#ppt_x"/>
                                          </p:val>
                                        </p:tav>
                                        <p:tav tm="100000">
                                          <p:val>
                                            <p:strVal val="#ppt_x"/>
                                          </p:val>
                                        </p:tav>
                                      </p:tavLst>
                                    </p:anim>
                                    <p:anim calcmode="lin" valueType="num">
                                      <p:cBhvr additive="base">
                                        <p:cTn id="100" dur="500" fill="hold"/>
                                        <p:tgtEl>
                                          <p:spTgt spid="32">
                                            <p:bg/>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2">
                                            <p:txEl>
                                              <p:pRg st="0" end="0"/>
                                            </p:txEl>
                                          </p:spTgt>
                                        </p:tgtEl>
                                        <p:attrNameLst>
                                          <p:attrName>style.visibility</p:attrName>
                                        </p:attrNameLst>
                                      </p:cBhvr>
                                      <p:to>
                                        <p:strVal val="visible"/>
                                      </p:to>
                                    </p:set>
                                    <p:anim calcmode="lin" valueType="num">
                                      <p:cBhvr additive="base">
                                        <p:cTn id="10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additive="base">
                                        <p:cTn id="111" dur="500" fill="hold"/>
                                        <p:tgtEl>
                                          <p:spTgt spid="45"/>
                                        </p:tgtEl>
                                        <p:attrNameLst>
                                          <p:attrName>ppt_x</p:attrName>
                                        </p:attrNameLst>
                                      </p:cBhvr>
                                      <p:tavLst>
                                        <p:tav tm="0">
                                          <p:val>
                                            <p:strVal val="#ppt_x"/>
                                          </p:val>
                                        </p:tav>
                                        <p:tav tm="100000">
                                          <p:val>
                                            <p:strVal val="#ppt_x"/>
                                          </p:val>
                                        </p:tav>
                                      </p:tavLst>
                                    </p:anim>
                                    <p:anim calcmode="lin" valueType="num">
                                      <p:cBhvr additive="base">
                                        <p:cTn id="11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16" grpId="0"/>
      <p:bldP spid="21" grpId="0"/>
      <p:bldP spid="26" grpId="0" animBg="1"/>
      <p:bldP spid="27" grpId="0" animBg="1"/>
      <p:bldP spid="28" grpId="0" animBg="1"/>
      <p:bldP spid="29" grpId="0" build="p" animBg="1"/>
      <p:bldP spid="30" grpId="0" build="p" animBg="1"/>
      <p:bldP spid="31" grpId="0" build="p" animBg="1"/>
      <p:bldP spid="32" grpId="0" build="p"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279"/>
          <a:stretch/>
        </p:blipFill>
        <p:spPr>
          <a:xfrm>
            <a:off x="914400" y="685800"/>
            <a:ext cx="7153834" cy="5733203"/>
          </a:xfrm>
        </p:spPr>
      </p:pic>
    </p:spTree>
    <p:extLst>
      <p:ext uri="{BB962C8B-B14F-4D97-AF65-F5344CB8AC3E}">
        <p14:creationId xmlns:p14="http://schemas.microsoft.com/office/powerpoint/2010/main" val="2163558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07228" y="609600"/>
            <a:ext cx="7024744" cy="1143000"/>
          </a:xfrm>
        </p:spPr>
        <p:txBody>
          <a:bodyPr>
            <a:normAutofit fontScale="90000"/>
          </a:bodyPr>
          <a:lstStyle/>
          <a:p>
            <a:pPr eaLnBrk="1" hangingPunct="1"/>
            <a:r>
              <a:rPr lang="en-US" dirty="0" smtClean="0"/>
              <a:t>Effect of Mutations on </a:t>
            </a:r>
            <a:br>
              <a:rPr lang="en-US" dirty="0" smtClean="0"/>
            </a:br>
            <a:r>
              <a:rPr lang="en-US" dirty="0" smtClean="0"/>
              <a:t>Protein Activity</a:t>
            </a:r>
          </a:p>
        </p:txBody>
      </p:sp>
      <p:sp>
        <p:nvSpPr>
          <p:cNvPr id="16387" name="Text Box 3"/>
          <p:cNvSpPr txBox="1">
            <a:spLocks noChangeArrowheads="1"/>
          </p:cNvSpPr>
          <p:nvPr/>
        </p:nvSpPr>
        <p:spPr bwMode="auto">
          <a:xfrm>
            <a:off x="443345" y="1808451"/>
            <a:ext cx="43434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pPr>
            <a:r>
              <a:rPr lang="en-US" sz="2600" dirty="0"/>
              <a:t> </a:t>
            </a:r>
            <a:r>
              <a:rPr lang="en-US" dirty="0">
                <a:latin typeface="+mn-lt"/>
              </a:rPr>
              <a:t>Effects of mutations on protein activity range from no effect to complete inactivity</a:t>
            </a:r>
          </a:p>
          <a:p>
            <a:pPr>
              <a:spcBef>
                <a:spcPct val="50000"/>
              </a:spcBef>
              <a:buFontTx/>
              <a:buChar char="•"/>
            </a:pPr>
            <a:r>
              <a:rPr lang="en-US" b="1" dirty="0">
                <a:latin typeface="+mn-lt"/>
              </a:rPr>
              <a:t> Point mutations</a:t>
            </a:r>
            <a:r>
              <a:rPr lang="en-US" dirty="0">
                <a:latin typeface="+mn-lt"/>
              </a:rPr>
              <a:t> involve a change in a single DNA nucleotide</a:t>
            </a:r>
          </a:p>
        </p:txBody>
      </p:sp>
      <p:sp>
        <p:nvSpPr>
          <p:cNvPr id="16389" name="Text Box 5"/>
          <p:cNvSpPr txBox="1">
            <a:spLocks noChangeArrowheads="1"/>
          </p:cNvSpPr>
          <p:nvPr/>
        </p:nvSpPr>
        <p:spPr bwMode="auto">
          <a:xfrm>
            <a:off x="443345" y="4800600"/>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pPr>
            <a:r>
              <a:rPr lang="en-US" dirty="0"/>
              <a:t> </a:t>
            </a:r>
            <a:r>
              <a:rPr lang="en-US" dirty="0">
                <a:latin typeface="+mn-lt"/>
              </a:rPr>
              <a:t>Point mutations can lead to normal protein (</a:t>
            </a:r>
            <a:r>
              <a:rPr lang="en-US" b="1" dirty="0">
                <a:latin typeface="+mn-lt"/>
              </a:rPr>
              <a:t>silent </a:t>
            </a:r>
            <a:r>
              <a:rPr lang="en-US" b="1" dirty="0" smtClean="0">
                <a:latin typeface="+mn-lt"/>
              </a:rPr>
              <a:t>mutation</a:t>
            </a:r>
            <a:r>
              <a:rPr lang="en-US" dirty="0" smtClean="0">
                <a:latin typeface="+mn-lt"/>
              </a:rPr>
              <a:t>), </a:t>
            </a:r>
            <a:r>
              <a:rPr lang="en-US" dirty="0">
                <a:latin typeface="+mn-lt"/>
              </a:rPr>
              <a:t>stop codon (</a:t>
            </a:r>
            <a:r>
              <a:rPr lang="en-US" b="1" dirty="0">
                <a:latin typeface="+mn-lt"/>
              </a:rPr>
              <a:t>nonsense </a:t>
            </a:r>
            <a:r>
              <a:rPr lang="en-US" b="1" dirty="0" smtClean="0">
                <a:latin typeface="+mn-lt"/>
              </a:rPr>
              <a:t>mutation</a:t>
            </a:r>
            <a:r>
              <a:rPr lang="en-US" dirty="0" smtClean="0">
                <a:latin typeface="+mn-lt"/>
              </a:rPr>
              <a:t>), </a:t>
            </a:r>
            <a:r>
              <a:rPr lang="en-US" dirty="0">
                <a:latin typeface="+mn-lt"/>
              </a:rPr>
              <a:t>or faulty protein because of a change in a single amino acid (</a:t>
            </a:r>
            <a:r>
              <a:rPr lang="en-US" b="1" dirty="0">
                <a:latin typeface="+mn-lt"/>
              </a:rPr>
              <a:t>missense </a:t>
            </a:r>
            <a:r>
              <a:rPr lang="en-US" b="1" dirty="0" smtClean="0">
                <a:latin typeface="+mn-lt"/>
              </a:rPr>
              <a:t>mutation</a:t>
            </a:r>
            <a:r>
              <a:rPr lang="en-US" dirty="0" smtClean="0">
                <a:latin typeface="+mn-lt"/>
              </a:rPr>
              <a:t>)</a:t>
            </a:r>
            <a:r>
              <a:rPr lang="en-US" b="1" dirty="0" smtClean="0">
                <a:latin typeface="+mn-lt"/>
              </a:rPr>
              <a:t>.</a:t>
            </a:r>
            <a:endParaRPr lang="en-US" dirty="0">
              <a:latin typeface="+mn-lt"/>
            </a:endParaRPr>
          </a:p>
        </p:txBody>
      </p:sp>
      <p:pic>
        <p:nvPicPr>
          <p:cNvPr id="16390" name="Picture 6" descr="fr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563" y="1808451"/>
            <a:ext cx="39624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88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45328" y="381000"/>
            <a:ext cx="7024744" cy="1143000"/>
          </a:xfrm>
        </p:spPr>
        <p:txBody>
          <a:bodyPr/>
          <a:lstStyle/>
          <a:p>
            <a:pPr eaLnBrk="1" hangingPunct="1"/>
            <a:r>
              <a:rPr lang="en-US" dirty="0" smtClean="0"/>
              <a:t>Nonfunctional Proteins</a:t>
            </a:r>
          </a:p>
        </p:txBody>
      </p:sp>
      <p:sp>
        <p:nvSpPr>
          <p:cNvPr id="18435" name="Text Box 3"/>
          <p:cNvSpPr txBox="1">
            <a:spLocks noChangeArrowheads="1"/>
          </p:cNvSpPr>
          <p:nvPr/>
        </p:nvSpPr>
        <p:spPr bwMode="auto">
          <a:xfrm>
            <a:off x="526473" y="1447800"/>
            <a:ext cx="78486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buFontTx/>
              <a:buChar char="•"/>
            </a:pPr>
            <a:r>
              <a:rPr lang="en-US" sz="2600" dirty="0"/>
              <a:t> </a:t>
            </a:r>
            <a:r>
              <a:rPr lang="en-US" sz="2600" b="1" dirty="0" err="1" smtClean="0">
                <a:latin typeface="+mn-lt"/>
              </a:rPr>
              <a:t>Frameshift</a:t>
            </a:r>
            <a:r>
              <a:rPr lang="en-US" sz="2600" b="1" dirty="0" smtClean="0">
                <a:latin typeface="+mn-lt"/>
              </a:rPr>
              <a:t> </a:t>
            </a:r>
            <a:r>
              <a:rPr lang="en-US" sz="2600" b="1" dirty="0">
                <a:latin typeface="+mn-lt"/>
              </a:rPr>
              <a:t>mutations</a:t>
            </a:r>
            <a:r>
              <a:rPr lang="en-US" sz="2600" dirty="0">
                <a:latin typeface="+mn-lt"/>
              </a:rPr>
              <a:t> occur when one or more nucleotides are inserted or deleted from DNA </a:t>
            </a:r>
            <a:r>
              <a:rPr lang="en-US" sz="2600" dirty="0" smtClean="0">
                <a:latin typeface="+mn-lt"/>
              </a:rPr>
              <a:t>(results </a:t>
            </a:r>
            <a:r>
              <a:rPr lang="en-US" sz="2600" dirty="0">
                <a:latin typeface="+mn-lt"/>
              </a:rPr>
              <a:t>in new codons &amp; nonfunctional proteins</a:t>
            </a:r>
            <a:r>
              <a:rPr lang="en-US" sz="2600" dirty="0" smtClean="0">
                <a:latin typeface="+mn-lt"/>
              </a:rPr>
              <a:t>)</a:t>
            </a:r>
            <a:endParaRPr lang="en-US" sz="2600" dirty="0">
              <a:latin typeface="+mn-lt"/>
            </a:endParaRPr>
          </a:p>
          <a:p>
            <a:pPr>
              <a:buFontTx/>
              <a:buChar char="•"/>
            </a:pPr>
            <a:r>
              <a:rPr lang="en-US" sz="2600" dirty="0" smtClean="0">
                <a:latin typeface="+mn-lt"/>
              </a:rPr>
              <a:t>Nonfunctional </a:t>
            </a:r>
            <a:r>
              <a:rPr lang="en-US" sz="2600" dirty="0">
                <a:latin typeface="+mn-lt"/>
              </a:rPr>
              <a:t>proteins can have a dramatic effect on phenotype</a:t>
            </a:r>
          </a:p>
          <a:p>
            <a:pPr>
              <a:buFontTx/>
              <a:buChar char="•"/>
            </a:pPr>
            <a:endParaRPr lang="en-US" sz="2600" dirty="0"/>
          </a:p>
          <a:p>
            <a:endParaRPr lang="en-US" sz="2600" dirty="0"/>
          </a:p>
        </p:txBody>
      </p:sp>
      <p:pic>
        <p:nvPicPr>
          <p:cNvPr id="30722" name="Picture 2" descr="http://www.web-books.com/eLibrary/Books/B0/B10/MAIN/images/image018.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00" t="11173" r="8502" b="4811"/>
          <a:stretch/>
        </p:blipFill>
        <p:spPr bwMode="auto">
          <a:xfrm>
            <a:off x="1447800" y="3692237"/>
            <a:ext cx="6324600" cy="314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13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90600" y="381000"/>
            <a:ext cx="7024744" cy="1143000"/>
          </a:xfrm>
        </p:spPr>
        <p:txBody>
          <a:bodyPr/>
          <a:lstStyle/>
          <a:p>
            <a:pPr eaLnBrk="1" hangingPunct="1"/>
            <a:r>
              <a:rPr lang="en-US" dirty="0" smtClean="0"/>
              <a:t>Regulation of cell cycle</a:t>
            </a:r>
          </a:p>
        </p:txBody>
      </p:sp>
      <p:sp>
        <p:nvSpPr>
          <p:cNvPr id="20483" name="Text Box 3"/>
          <p:cNvSpPr txBox="1">
            <a:spLocks noChangeArrowheads="1"/>
          </p:cNvSpPr>
          <p:nvPr/>
        </p:nvSpPr>
        <p:spPr bwMode="auto">
          <a:xfrm>
            <a:off x="609600" y="1676400"/>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pPr>
            <a:r>
              <a:rPr lang="en-US" dirty="0"/>
              <a:t> </a:t>
            </a:r>
            <a:r>
              <a:rPr lang="en-US" dirty="0">
                <a:latin typeface="+mn-lt"/>
              </a:rPr>
              <a:t>A </a:t>
            </a:r>
            <a:r>
              <a:rPr lang="en-US" b="1" dirty="0">
                <a:latin typeface="+mn-lt"/>
              </a:rPr>
              <a:t>tumor</a:t>
            </a:r>
            <a:r>
              <a:rPr lang="en-US" dirty="0">
                <a:latin typeface="+mn-lt"/>
              </a:rPr>
              <a:t> is an irregular mass of cells (mutations that cause cell to repeatedly enter the cell cycle)</a:t>
            </a:r>
          </a:p>
        </p:txBody>
      </p:sp>
      <p:sp>
        <p:nvSpPr>
          <p:cNvPr id="20485" name="Text Box 5"/>
          <p:cNvSpPr txBox="1">
            <a:spLocks noChangeArrowheads="1"/>
          </p:cNvSpPr>
          <p:nvPr/>
        </p:nvSpPr>
        <p:spPr bwMode="auto">
          <a:xfrm>
            <a:off x="3548245" y="2519507"/>
            <a:ext cx="518704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pPr>
            <a:r>
              <a:rPr lang="en-US" b="1" dirty="0"/>
              <a:t> </a:t>
            </a:r>
            <a:r>
              <a:rPr lang="en-US" b="1" dirty="0">
                <a:latin typeface="+mn-lt"/>
              </a:rPr>
              <a:t>Proto-oncogenes</a:t>
            </a:r>
            <a:r>
              <a:rPr lang="en-US" dirty="0">
                <a:latin typeface="+mn-lt"/>
              </a:rPr>
              <a:t> are genes that </a:t>
            </a:r>
            <a:r>
              <a:rPr lang="en-US" i="1" dirty="0">
                <a:latin typeface="+mn-lt"/>
              </a:rPr>
              <a:t>promote</a:t>
            </a:r>
            <a:r>
              <a:rPr lang="en-US" dirty="0">
                <a:latin typeface="+mn-lt"/>
              </a:rPr>
              <a:t> cell cycle</a:t>
            </a:r>
          </a:p>
          <a:p>
            <a:pPr>
              <a:spcBef>
                <a:spcPct val="50000"/>
              </a:spcBef>
              <a:buFontTx/>
              <a:buChar char="•"/>
            </a:pPr>
            <a:r>
              <a:rPr lang="en-US" b="1" dirty="0">
                <a:latin typeface="+mn-lt"/>
              </a:rPr>
              <a:t> Tumor-suppressor genes</a:t>
            </a:r>
            <a:r>
              <a:rPr lang="en-US" dirty="0">
                <a:latin typeface="+mn-lt"/>
              </a:rPr>
              <a:t> are genes that </a:t>
            </a:r>
            <a:r>
              <a:rPr lang="en-US" i="1" dirty="0">
                <a:latin typeface="+mn-lt"/>
              </a:rPr>
              <a:t>inhibit</a:t>
            </a:r>
            <a:r>
              <a:rPr lang="en-US" dirty="0">
                <a:latin typeface="+mn-lt"/>
              </a:rPr>
              <a:t> cell cycle</a:t>
            </a:r>
          </a:p>
          <a:p>
            <a:pPr>
              <a:spcBef>
                <a:spcPct val="50000"/>
              </a:spcBef>
              <a:buFontTx/>
              <a:buChar char="•"/>
            </a:pPr>
            <a:r>
              <a:rPr lang="en-US" dirty="0">
                <a:latin typeface="+mn-lt"/>
              </a:rPr>
              <a:t> Each class of genes involves </a:t>
            </a:r>
            <a:r>
              <a:rPr lang="en-US" b="1" dirty="0">
                <a:latin typeface="+mn-lt"/>
              </a:rPr>
              <a:t>growth factors</a:t>
            </a:r>
            <a:r>
              <a:rPr lang="en-US" dirty="0">
                <a:latin typeface="+mn-lt"/>
              </a:rPr>
              <a:t> (extracellular signaling molecules), along with other genes and proteins that determine which class of genes is active</a:t>
            </a:r>
          </a:p>
        </p:txBody>
      </p:sp>
      <p:pic>
        <p:nvPicPr>
          <p:cNvPr id="20486" name="Picture 6" descr="tum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77" y="2743200"/>
            <a:ext cx="324344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568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838200"/>
            <a:ext cx="7024744" cy="1143000"/>
          </a:xfrm>
        </p:spPr>
        <p:txBody>
          <a:bodyPr/>
          <a:lstStyle/>
          <a:p>
            <a:pPr eaLnBrk="1" hangingPunct="1"/>
            <a:r>
              <a:rPr lang="en-US" dirty="0" smtClean="0"/>
              <a:t>Oncogenes</a:t>
            </a:r>
          </a:p>
        </p:txBody>
      </p:sp>
      <p:sp>
        <p:nvSpPr>
          <p:cNvPr id="22531" name="Text Box 3"/>
          <p:cNvSpPr txBox="1">
            <a:spLocks noChangeArrowheads="1"/>
          </p:cNvSpPr>
          <p:nvPr/>
        </p:nvSpPr>
        <p:spPr bwMode="auto">
          <a:xfrm>
            <a:off x="838200" y="2233613"/>
            <a:ext cx="75438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pPr>
            <a:r>
              <a:rPr lang="en-US" sz="2600" dirty="0"/>
              <a:t> </a:t>
            </a:r>
            <a:r>
              <a:rPr lang="en-US" sz="2600" dirty="0">
                <a:latin typeface="+mn-lt"/>
              </a:rPr>
              <a:t>A mutation or increased expression may cause a proto-oncogene to become an </a:t>
            </a:r>
            <a:r>
              <a:rPr lang="en-US" sz="2600" b="1" dirty="0">
                <a:latin typeface="+mn-lt"/>
              </a:rPr>
              <a:t>oncogene</a:t>
            </a:r>
            <a:r>
              <a:rPr lang="en-US" sz="2600" dirty="0">
                <a:latin typeface="+mn-lt"/>
              </a:rPr>
              <a:t> (cancer-causing gene)</a:t>
            </a:r>
          </a:p>
          <a:p>
            <a:pPr>
              <a:spcBef>
                <a:spcPct val="50000"/>
              </a:spcBef>
              <a:buFontTx/>
              <a:buChar char="•"/>
            </a:pPr>
            <a:r>
              <a:rPr lang="en-US" sz="2600" dirty="0">
                <a:latin typeface="+mn-lt"/>
              </a:rPr>
              <a:t> This may code for a faulty receptor, abnormal protein product, or abnormally high levels of </a:t>
            </a:r>
            <a:r>
              <a:rPr lang="en-US" sz="2600" dirty="0" smtClean="0">
                <a:latin typeface="+mn-lt"/>
              </a:rPr>
              <a:t>product</a:t>
            </a:r>
          </a:p>
          <a:p>
            <a:pPr>
              <a:spcBef>
                <a:spcPct val="50000"/>
              </a:spcBef>
              <a:buFontTx/>
              <a:buChar char="•"/>
            </a:pPr>
            <a:r>
              <a:rPr lang="en-US" sz="2600" dirty="0" smtClean="0">
                <a:latin typeface="+mn-lt"/>
              </a:rPr>
              <a:t> Researchers have identified over 100 oncogenes that cause increased growth and lead to tumors</a:t>
            </a:r>
          </a:p>
          <a:p>
            <a:pPr>
              <a:spcBef>
                <a:spcPct val="50000"/>
              </a:spcBef>
              <a:buFontTx/>
              <a:buChar char="•"/>
            </a:pPr>
            <a:endParaRPr lang="en-US" dirty="0">
              <a:latin typeface="+mn-lt"/>
            </a:endParaRPr>
          </a:p>
        </p:txBody>
      </p:sp>
    </p:spTree>
    <p:extLst>
      <p:ext uri="{BB962C8B-B14F-4D97-AF65-F5344CB8AC3E}">
        <p14:creationId xmlns:p14="http://schemas.microsoft.com/office/powerpoint/2010/main" val="4235640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304800"/>
            <a:ext cx="7024744" cy="1143000"/>
          </a:xfrm>
        </p:spPr>
        <p:txBody>
          <a:bodyPr/>
          <a:lstStyle/>
          <a:p>
            <a:pPr eaLnBrk="1" hangingPunct="1"/>
            <a:r>
              <a:rPr lang="en-US" dirty="0" smtClean="0"/>
              <a:t>Tumor-Suppressor genes</a:t>
            </a:r>
          </a:p>
        </p:txBody>
      </p:sp>
      <p:sp>
        <p:nvSpPr>
          <p:cNvPr id="26627" name="Text Box 3"/>
          <p:cNvSpPr txBox="1">
            <a:spLocks noChangeArrowheads="1"/>
          </p:cNvSpPr>
          <p:nvPr/>
        </p:nvSpPr>
        <p:spPr bwMode="auto">
          <a:xfrm>
            <a:off x="609600" y="1621810"/>
            <a:ext cx="8001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pPr>
            <a:r>
              <a:rPr lang="en-US" dirty="0"/>
              <a:t> </a:t>
            </a:r>
            <a:r>
              <a:rPr lang="en-US" dirty="0" smtClean="0">
                <a:latin typeface="+mn-lt"/>
              </a:rPr>
              <a:t>Tumor-suppressor genes, and the proteins for which they code, either </a:t>
            </a:r>
          </a:p>
          <a:p>
            <a:pPr lvl="1">
              <a:spcBef>
                <a:spcPct val="50000"/>
              </a:spcBef>
              <a:buFontTx/>
              <a:buChar char="•"/>
            </a:pPr>
            <a:r>
              <a:rPr lang="en-US" dirty="0" smtClean="0">
                <a:latin typeface="+mn-lt"/>
              </a:rPr>
              <a:t>have a dampening or repressive effect on the regulation of the cell cycle </a:t>
            </a:r>
          </a:p>
          <a:p>
            <a:pPr lvl="1">
              <a:spcBef>
                <a:spcPct val="50000"/>
              </a:spcBef>
              <a:buFontTx/>
              <a:buChar char="•"/>
            </a:pPr>
            <a:r>
              <a:rPr lang="en-US" dirty="0" smtClean="0">
                <a:latin typeface="+mn-lt"/>
              </a:rPr>
              <a:t>or promote apoptosis </a:t>
            </a:r>
          </a:p>
          <a:p>
            <a:pPr lvl="1">
              <a:spcBef>
                <a:spcPct val="50000"/>
              </a:spcBef>
              <a:buFontTx/>
              <a:buChar char="•"/>
            </a:pPr>
            <a:r>
              <a:rPr lang="en-US" dirty="0" smtClean="0">
                <a:latin typeface="+mn-lt"/>
              </a:rPr>
              <a:t>sometimes both</a:t>
            </a:r>
          </a:p>
        </p:txBody>
      </p:sp>
      <p:pic>
        <p:nvPicPr>
          <p:cNvPr id="24578" name="Picture 2" descr="http://t2.gstatic.com/images?q=tbn:ANd9GcRf8VpiTvnsKsH5Q93QnJryWI2pBIc7d_b7Dh5gaagRSG4PtU-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500" y="3581400"/>
            <a:ext cx="44355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1547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Major Classes of Tumor Suppressor Genes</a:t>
            </a:r>
            <a:endParaRPr lang="en-US" dirty="0"/>
          </a:p>
        </p:txBody>
      </p:sp>
      <p:sp>
        <p:nvSpPr>
          <p:cNvPr id="3" name="Content Placeholder 2"/>
          <p:cNvSpPr>
            <a:spLocks noGrp="1"/>
          </p:cNvSpPr>
          <p:nvPr>
            <p:ph idx="1"/>
          </p:nvPr>
        </p:nvSpPr>
        <p:spPr/>
        <p:txBody>
          <a:bodyPr>
            <a:normAutofit fontScale="92500" lnSpcReduction="10000"/>
          </a:bodyPr>
          <a:lstStyle/>
          <a:p>
            <a:pPr lvl="1">
              <a:spcBef>
                <a:spcPct val="50000"/>
              </a:spcBef>
              <a:buFontTx/>
              <a:buChar char="•"/>
            </a:pPr>
            <a:r>
              <a:rPr lang="en-US" sz="2000" dirty="0"/>
              <a:t>Repression of genes that are essential for the </a:t>
            </a:r>
            <a:r>
              <a:rPr lang="en-US" sz="2000" i="1" dirty="0"/>
              <a:t>continuing</a:t>
            </a:r>
            <a:r>
              <a:rPr lang="en-US" sz="2000" dirty="0"/>
              <a:t> of the cell cycle. If these genes are not expressed, the cell cycle does not continue, effectively inhibiting cell division</a:t>
            </a:r>
          </a:p>
          <a:p>
            <a:pPr lvl="1">
              <a:spcBef>
                <a:spcPct val="50000"/>
              </a:spcBef>
              <a:buFontTx/>
              <a:buChar char="•"/>
            </a:pPr>
            <a:r>
              <a:rPr lang="en-US" sz="2000" dirty="0"/>
              <a:t>Coupling the cell cycle to DNA damage. As long as there is damaged DNA in the cell, it should not divide. If the damage can be repaired, the cell cycle can continue.</a:t>
            </a:r>
          </a:p>
          <a:p>
            <a:pPr lvl="1">
              <a:spcBef>
                <a:spcPct val="50000"/>
              </a:spcBef>
              <a:buFontTx/>
              <a:buChar char="•"/>
            </a:pPr>
            <a:r>
              <a:rPr lang="en-US" sz="2000" dirty="0"/>
              <a:t>Initiation of apoptosis (programmed cell death)</a:t>
            </a:r>
          </a:p>
          <a:p>
            <a:pPr lvl="1">
              <a:spcBef>
                <a:spcPct val="50000"/>
              </a:spcBef>
              <a:buFontTx/>
              <a:buChar char="•"/>
            </a:pPr>
            <a:r>
              <a:rPr lang="en-US" sz="2000" dirty="0"/>
              <a:t>DNA repair proteins are usually classified as tumor suppressors as </a:t>
            </a:r>
            <a:r>
              <a:rPr lang="en-US" sz="2000" dirty="0" smtClean="0"/>
              <a:t>well</a:t>
            </a:r>
            <a:endParaRPr lang="en-US" sz="2000" dirty="0"/>
          </a:p>
          <a:p>
            <a:endParaRPr lang="en-US" dirty="0"/>
          </a:p>
        </p:txBody>
      </p:sp>
    </p:spTree>
    <p:extLst>
      <p:ext uri="{BB962C8B-B14F-4D97-AF65-F5344CB8AC3E}">
        <p14:creationId xmlns:p14="http://schemas.microsoft.com/office/powerpoint/2010/main" val="11189824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25766" y="381000"/>
            <a:ext cx="7024744" cy="1143000"/>
          </a:xfrm>
        </p:spPr>
        <p:txBody>
          <a:bodyPr/>
          <a:lstStyle/>
          <a:p>
            <a:pPr eaLnBrk="1" hangingPunct="1"/>
            <a:r>
              <a:rPr lang="en-US" dirty="0" smtClean="0"/>
              <a:t>p53 gene</a:t>
            </a:r>
          </a:p>
        </p:txBody>
      </p:sp>
      <p:sp>
        <p:nvSpPr>
          <p:cNvPr id="30723" name="Text Box 3"/>
          <p:cNvSpPr txBox="1">
            <a:spLocks noChangeArrowheads="1"/>
          </p:cNvSpPr>
          <p:nvPr/>
        </p:nvSpPr>
        <p:spPr bwMode="auto">
          <a:xfrm>
            <a:off x="4587995" y="838200"/>
            <a:ext cx="4329545"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pPr>
            <a:r>
              <a:rPr lang="en-US" sz="2500" dirty="0"/>
              <a:t> The </a:t>
            </a:r>
            <a:r>
              <a:rPr lang="en-US" sz="2500" b="1" dirty="0"/>
              <a:t>p53 gene</a:t>
            </a:r>
            <a:r>
              <a:rPr lang="en-US" sz="2500" dirty="0"/>
              <a:t> (chromosome 17) is </a:t>
            </a:r>
            <a:r>
              <a:rPr lang="en-US" sz="2500" dirty="0" smtClean="0"/>
              <a:t>a common </a:t>
            </a:r>
            <a:r>
              <a:rPr lang="en-US" sz="2500" dirty="0"/>
              <a:t>example of a tumor suppressor gene</a:t>
            </a:r>
          </a:p>
          <a:p>
            <a:pPr>
              <a:spcBef>
                <a:spcPct val="50000"/>
              </a:spcBef>
              <a:buFontTx/>
              <a:buChar char="•"/>
            </a:pPr>
            <a:r>
              <a:rPr lang="en-US" sz="2500" dirty="0"/>
              <a:t> This gene is more frequently mutated in human cancers than any other known gene (nearly 1/2 of all cancers)</a:t>
            </a:r>
          </a:p>
          <a:p>
            <a:pPr>
              <a:spcBef>
                <a:spcPct val="50000"/>
              </a:spcBef>
              <a:buFontTx/>
              <a:buChar char="•"/>
            </a:pPr>
            <a:r>
              <a:rPr lang="en-US" sz="2500" dirty="0"/>
              <a:t> The p53 protein is a </a:t>
            </a:r>
            <a:r>
              <a:rPr lang="en-US" sz="2500" i="1" dirty="0"/>
              <a:t>transcription factor</a:t>
            </a:r>
            <a:r>
              <a:rPr lang="en-US" sz="2500" dirty="0"/>
              <a:t> that regulates the cell cycle &amp; also stimulates </a:t>
            </a:r>
            <a:r>
              <a:rPr lang="en-US" sz="2500" b="1" dirty="0"/>
              <a:t>apoptosis</a:t>
            </a:r>
            <a:r>
              <a:rPr lang="en-US" sz="2500" dirty="0"/>
              <a:t> </a:t>
            </a:r>
          </a:p>
        </p:txBody>
      </p:sp>
      <p:pic>
        <p:nvPicPr>
          <p:cNvPr id="30725" name="Picture 5" descr="p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62" y="2324323"/>
            <a:ext cx="38100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2296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90600" y="533400"/>
            <a:ext cx="7024744" cy="1143000"/>
          </a:xfrm>
        </p:spPr>
        <p:txBody>
          <a:bodyPr/>
          <a:lstStyle/>
          <a:p>
            <a:pPr eaLnBrk="1" hangingPunct="1"/>
            <a:r>
              <a:rPr lang="en-US" dirty="0" smtClean="0"/>
              <a:t>p53 gene</a:t>
            </a:r>
          </a:p>
        </p:txBody>
      </p:sp>
      <p:sp>
        <p:nvSpPr>
          <p:cNvPr id="32771" name="Text Box 3"/>
          <p:cNvSpPr txBox="1">
            <a:spLocks noChangeArrowheads="1"/>
          </p:cNvSpPr>
          <p:nvPr/>
        </p:nvSpPr>
        <p:spPr bwMode="auto">
          <a:xfrm>
            <a:off x="3657600" y="1828800"/>
            <a:ext cx="51816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pPr>
            <a:r>
              <a:rPr lang="en-US" sz="2600" dirty="0"/>
              <a:t> If DNA is damaged, p53 protein inhibits cell cycle (so enzymes can repair damage)</a:t>
            </a:r>
          </a:p>
          <a:p>
            <a:pPr>
              <a:spcBef>
                <a:spcPct val="50000"/>
              </a:spcBef>
              <a:buFontTx/>
              <a:buChar char="•"/>
            </a:pPr>
            <a:r>
              <a:rPr lang="en-US" sz="2600" dirty="0"/>
              <a:t> If DNA damage persists, p53 leads to apoptosis</a:t>
            </a:r>
          </a:p>
          <a:p>
            <a:pPr>
              <a:spcBef>
                <a:spcPct val="50000"/>
              </a:spcBef>
              <a:buFontTx/>
              <a:buChar char="•"/>
            </a:pPr>
            <a:r>
              <a:rPr lang="en-US" sz="2600" dirty="0"/>
              <a:t> Many tumors lack active p53 (no PCD) and some cancers increase </a:t>
            </a:r>
            <a:r>
              <a:rPr lang="en-US" sz="2600" b="1" dirty="0"/>
              <a:t>bcl-2</a:t>
            </a:r>
            <a:r>
              <a:rPr lang="en-US" sz="2600" dirty="0"/>
              <a:t> (protein that inactivates p53)</a:t>
            </a:r>
            <a:endParaRPr lang="en-US" dirty="0"/>
          </a:p>
        </p:txBody>
      </p:sp>
      <p:sp>
        <p:nvSpPr>
          <p:cNvPr id="32773" name="Text Box 5"/>
          <p:cNvSpPr txBox="1">
            <a:spLocks noChangeArrowheads="1"/>
          </p:cNvSpPr>
          <p:nvPr/>
        </p:nvSpPr>
        <p:spPr bwMode="auto">
          <a:xfrm>
            <a:off x="3636818" y="5950527"/>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spcBef>
                <a:spcPct val="50000"/>
              </a:spcBef>
              <a:buFontTx/>
              <a:buChar char="•"/>
            </a:pPr>
            <a:r>
              <a:rPr lang="en-US" dirty="0">
                <a:hlinkClick r:id="rId3"/>
              </a:rPr>
              <a:t>Role of p53 in cell animation</a:t>
            </a:r>
            <a:endParaRPr lang="en-US" dirty="0"/>
          </a:p>
        </p:txBody>
      </p:sp>
      <p:pic>
        <p:nvPicPr>
          <p:cNvPr id="32774" name="Picture 6" descr="da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133600"/>
            <a:ext cx="34480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082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01000" cy="1143000"/>
          </a:xfrm>
        </p:spPr>
        <p:txBody>
          <a:bodyPr>
            <a:normAutofit fontScale="90000"/>
          </a:bodyPr>
          <a:lstStyle/>
          <a:p>
            <a:r>
              <a:rPr lang="en-US" dirty="0" smtClean="0"/>
              <a:t>Cancer involves Multiple Mutations</a:t>
            </a:r>
            <a:endParaRPr lang="en-US" dirty="0"/>
          </a:p>
        </p:txBody>
      </p:sp>
      <p:sp>
        <p:nvSpPr>
          <p:cNvPr id="3" name="Content Placeholder 2"/>
          <p:cNvSpPr>
            <a:spLocks noGrp="1"/>
          </p:cNvSpPr>
          <p:nvPr>
            <p:ph idx="1"/>
          </p:nvPr>
        </p:nvSpPr>
        <p:spPr/>
        <p:txBody>
          <a:bodyPr/>
          <a:lstStyle/>
          <a:p>
            <a:endParaRPr lang="en-US"/>
          </a:p>
        </p:txBody>
      </p:sp>
      <p:pic>
        <p:nvPicPr>
          <p:cNvPr id="43010" name="Picture 2" descr="http://www.cancer.gov/PublishedContent/Images/images/documents/4167b7ca-7e27-4eec-9855-640637dde5dc/cancer49.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04"/>
          <a:stretch/>
        </p:blipFill>
        <p:spPr bwMode="auto">
          <a:xfrm>
            <a:off x="1066800" y="2092035"/>
            <a:ext cx="6781800" cy="4456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9700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1143000"/>
          </a:xfrm>
        </p:spPr>
        <p:txBody>
          <a:bodyPr/>
          <a:lstStyle/>
          <a:p>
            <a:r>
              <a:rPr lang="en-US" smtClean="0"/>
              <a:t>Cancer </a:t>
            </a:r>
            <a:r>
              <a:rPr lang="en-US" smtClean="0"/>
              <a:t>Associated </a:t>
            </a:r>
            <a:r>
              <a:rPr lang="en-US" dirty="0" smtClean="0"/>
              <a:t>Genes</a:t>
            </a:r>
            <a:endParaRPr lang="en-US" dirty="0"/>
          </a:p>
        </p:txBody>
      </p:sp>
      <p:pic>
        <p:nvPicPr>
          <p:cNvPr id="41986" name="Picture 2" descr="http://www.cancer.gov/PublishedContent/Images/images/documents/a3a0ee76-1bc5-4490-aeaa-2248702c668f/cancer25.jpg">
            <a:hlinkClick r:id="rId2"/>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416" t="17184"/>
          <a:stretch/>
        </p:blipFill>
        <p:spPr bwMode="auto">
          <a:xfrm>
            <a:off x="886690" y="1620982"/>
            <a:ext cx="7647709" cy="4963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968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183"/>
          <a:stretch/>
        </p:blipFill>
        <p:spPr>
          <a:xfrm>
            <a:off x="1026964" y="1027664"/>
            <a:ext cx="7126436" cy="5362432"/>
          </a:xfrm>
          <a:prstGeom prst="rect">
            <a:avLst/>
          </a:prstGeom>
        </p:spPr>
      </p:pic>
    </p:spTree>
    <p:extLst>
      <p:ext uri="{BB962C8B-B14F-4D97-AF65-F5344CB8AC3E}">
        <p14:creationId xmlns:p14="http://schemas.microsoft.com/office/powerpoint/2010/main" val="1138859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8200"/>
            <a:ext cx="3830782" cy="1143000"/>
          </a:xfrm>
        </p:spPr>
        <p:txBody>
          <a:bodyPr>
            <a:normAutofit fontScale="90000"/>
          </a:bodyPr>
          <a:lstStyle/>
          <a:p>
            <a:pPr algn="ctr"/>
            <a:r>
              <a:rPr lang="en-US" dirty="0" smtClean="0"/>
              <a:t>Cancer Cells Don’t Just Grow More than Healthy Cells, they Differ          in their Morphology     as well</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11727"/>
            <a:ext cx="4447067" cy="620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769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Tying It All Together</a:t>
            </a:r>
            <a:endParaRPr lang="en-US" dirty="0"/>
          </a:p>
        </p:txBody>
      </p:sp>
      <p:sp>
        <p:nvSpPr>
          <p:cNvPr id="3" name="Content Placeholder 2"/>
          <p:cNvSpPr>
            <a:spLocks noGrp="1"/>
          </p:cNvSpPr>
          <p:nvPr>
            <p:ph idx="1"/>
          </p:nvPr>
        </p:nvSpPr>
        <p:spPr/>
        <p:txBody>
          <a:bodyPr>
            <a:normAutofit fontScale="92500"/>
          </a:bodyPr>
          <a:lstStyle/>
          <a:p>
            <a:pPr>
              <a:lnSpc>
                <a:spcPct val="90000"/>
              </a:lnSpc>
              <a:defRPr/>
            </a:pPr>
            <a:r>
              <a:rPr lang="en-US" dirty="0"/>
              <a:t>Cancer arises from a complex interplay among multiple genes and between genes</a:t>
            </a:r>
          </a:p>
          <a:p>
            <a:pPr>
              <a:lnSpc>
                <a:spcPct val="90000"/>
              </a:lnSpc>
              <a:defRPr/>
            </a:pPr>
            <a:r>
              <a:rPr lang="en-US" dirty="0"/>
              <a:t>Genes can be altered or mutated in many ways</a:t>
            </a:r>
          </a:p>
          <a:p>
            <a:pPr>
              <a:lnSpc>
                <a:spcPct val="90000"/>
              </a:lnSpc>
              <a:defRPr/>
            </a:pPr>
            <a:r>
              <a:rPr lang="en-US" dirty="0"/>
              <a:t>Mutations alter the normal processes that a cell uses to regulate its actions</a:t>
            </a:r>
          </a:p>
          <a:p>
            <a:pPr>
              <a:lnSpc>
                <a:spcPct val="90000"/>
              </a:lnSpc>
              <a:defRPr/>
            </a:pPr>
            <a:r>
              <a:rPr lang="en-US" dirty="0"/>
              <a:t>When the processes are disrupted, control is lost, tumor development </a:t>
            </a:r>
            <a:r>
              <a:rPr lang="en-US" dirty="0" smtClean="0"/>
              <a:t>follows</a:t>
            </a:r>
          </a:p>
          <a:p>
            <a:pPr>
              <a:lnSpc>
                <a:spcPct val="90000"/>
              </a:lnSpc>
              <a:defRPr/>
            </a:pPr>
            <a:r>
              <a:rPr lang="en-US" dirty="0">
                <a:hlinkClick r:id="rId2"/>
              </a:rPr>
              <a:t>http://</a:t>
            </a:r>
            <a:r>
              <a:rPr lang="en-US" dirty="0" smtClean="0">
                <a:hlinkClick r:id="rId2"/>
              </a:rPr>
              <a:t>www.cancerquest.org/images/FLV/fullDocumentary/English/fullDocInterfaceEng.swf</a:t>
            </a:r>
            <a:endParaRPr lang="en-US" dirty="0"/>
          </a:p>
          <a:p>
            <a:endParaRPr lang="en-US" dirty="0"/>
          </a:p>
        </p:txBody>
      </p:sp>
    </p:spTree>
    <p:extLst>
      <p:ext uri="{BB962C8B-B14F-4D97-AF65-F5344CB8AC3E}">
        <p14:creationId xmlns:p14="http://schemas.microsoft.com/office/powerpoint/2010/main" val="25668914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pPr eaLnBrk="1" hangingPunct="1">
              <a:defRPr/>
            </a:pPr>
            <a:r>
              <a:rPr lang="en-US" b="1" i="1" dirty="0" smtClean="0"/>
              <a:t>Charles Huggins</a:t>
            </a:r>
            <a:endParaRPr lang="en-US" dirty="0" smtClean="0"/>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476" y="544007"/>
            <a:ext cx="1508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1400" y="3124200"/>
            <a:ext cx="43434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p:cNvSpPr txBox="1">
            <a:spLocks noChangeArrowheads="1"/>
          </p:cNvSpPr>
          <p:nvPr/>
        </p:nvSpPr>
        <p:spPr bwMode="auto">
          <a:xfrm>
            <a:off x="533400" y="2383415"/>
            <a:ext cx="64468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ea typeface="MS Pゴシック" pitchFamily="-92" charset="-128"/>
              </a:defRPr>
            </a:lvl1pPr>
            <a:lvl2pPr marL="742950" indent="-285750" eaLnBrk="0" hangingPunct="0">
              <a:defRPr sz="1600">
                <a:solidFill>
                  <a:schemeClr val="tx1"/>
                </a:solidFill>
                <a:latin typeface="Arial" charset="0"/>
                <a:ea typeface="MS Pゴシック" pitchFamily="-92" charset="-128"/>
              </a:defRPr>
            </a:lvl2pPr>
            <a:lvl3pPr marL="1143000" indent="-228600" eaLnBrk="0" hangingPunct="0">
              <a:defRPr sz="1600">
                <a:solidFill>
                  <a:schemeClr val="tx1"/>
                </a:solidFill>
                <a:latin typeface="Arial" charset="0"/>
                <a:ea typeface="MS Pゴシック" pitchFamily="-92" charset="-128"/>
              </a:defRPr>
            </a:lvl3pPr>
            <a:lvl4pPr marL="1600200" indent="-228600" eaLnBrk="0" hangingPunct="0">
              <a:defRPr sz="1600">
                <a:solidFill>
                  <a:schemeClr val="tx1"/>
                </a:solidFill>
                <a:latin typeface="Arial" charset="0"/>
                <a:ea typeface="MS Pゴシック" pitchFamily="-92" charset="-128"/>
              </a:defRPr>
            </a:lvl4pPr>
            <a:lvl5pPr marL="2057400" indent="-228600" eaLnBrk="0" hangingPunct="0">
              <a:defRPr sz="1600">
                <a:solidFill>
                  <a:schemeClr val="tx1"/>
                </a:solidFill>
                <a:latin typeface="Arial" charset="0"/>
                <a:ea typeface="MS Pゴシック" pitchFamily="-92" charset="-128"/>
              </a:defRPr>
            </a:lvl5pPr>
            <a:lvl6pPr marL="2514600" indent="-228600" eaLnBrk="0" fontAlgn="base" hangingPunct="0">
              <a:spcBef>
                <a:spcPct val="0"/>
              </a:spcBef>
              <a:spcAft>
                <a:spcPct val="0"/>
              </a:spcAft>
              <a:defRPr sz="1600">
                <a:solidFill>
                  <a:schemeClr val="tx1"/>
                </a:solidFill>
                <a:latin typeface="Arial" charset="0"/>
                <a:ea typeface="MS Pゴシック" pitchFamily="-92" charset="-128"/>
              </a:defRPr>
            </a:lvl6pPr>
            <a:lvl7pPr marL="2971800" indent="-228600" eaLnBrk="0" fontAlgn="base" hangingPunct="0">
              <a:spcBef>
                <a:spcPct val="0"/>
              </a:spcBef>
              <a:spcAft>
                <a:spcPct val="0"/>
              </a:spcAft>
              <a:defRPr sz="1600">
                <a:solidFill>
                  <a:schemeClr val="tx1"/>
                </a:solidFill>
                <a:latin typeface="Arial" charset="0"/>
                <a:ea typeface="MS Pゴシック" pitchFamily="-92" charset="-128"/>
              </a:defRPr>
            </a:lvl7pPr>
            <a:lvl8pPr marL="3429000" indent="-228600" eaLnBrk="0" fontAlgn="base" hangingPunct="0">
              <a:spcBef>
                <a:spcPct val="0"/>
              </a:spcBef>
              <a:spcAft>
                <a:spcPct val="0"/>
              </a:spcAft>
              <a:defRPr sz="1600">
                <a:solidFill>
                  <a:schemeClr val="tx1"/>
                </a:solidFill>
                <a:latin typeface="Arial" charset="0"/>
                <a:ea typeface="MS Pゴシック" pitchFamily="-92" charset="-128"/>
              </a:defRPr>
            </a:lvl8pPr>
            <a:lvl9pPr marL="3886200" indent="-228600" eaLnBrk="0" fontAlgn="base" hangingPunct="0">
              <a:spcBef>
                <a:spcPct val="0"/>
              </a:spcBef>
              <a:spcAft>
                <a:spcPct val="0"/>
              </a:spcAft>
              <a:defRPr sz="1600">
                <a:solidFill>
                  <a:schemeClr val="tx1"/>
                </a:solidFill>
                <a:latin typeface="Arial" charset="0"/>
                <a:ea typeface="MS Pゴシック" pitchFamily="-92" charset="-128"/>
              </a:defRPr>
            </a:lvl9pPr>
          </a:lstStyle>
          <a:p>
            <a:pPr eaLnBrk="1" hangingPunct="1"/>
            <a:r>
              <a:rPr lang="en-US" sz="2800" b="1">
                <a:ea typeface="ＭＳ Ｐゴシック" pitchFamily="1" charset="-128"/>
              </a:rPr>
              <a:t>“The thing about cancer is to cure it”</a:t>
            </a:r>
          </a:p>
        </p:txBody>
      </p:sp>
    </p:spTree>
    <p:extLst>
      <p:ext uri="{BB962C8B-B14F-4D97-AF65-F5344CB8AC3E}">
        <p14:creationId xmlns:p14="http://schemas.microsoft.com/office/powerpoint/2010/main" val="40788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909"/>
          <a:stretch/>
        </p:blipFill>
        <p:spPr>
          <a:xfrm>
            <a:off x="933536" y="1027664"/>
            <a:ext cx="7109910" cy="5330928"/>
          </a:xfrm>
        </p:spPr>
      </p:pic>
    </p:spTree>
    <p:extLst>
      <p:ext uri="{BB962C8B-B14F-4D97-AF65-F5344CB8AC3E}">
        <p14:creationId xmlns:p14="http://schemas.microsoft.com/office/powerpoint/2010/main" val="3558555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Phenotype of a Cancer Cell</a:t>
            </a:r>
            <a:endParaRPr lang="en-US" dirty="0"/>
          </a:p>
        </p:txBody>
      </p:sp>
      <p:sp>
        <p:nvSpPr>
          <p:cNvPr id="3" name="Content Placeholder 2"/>
          <p:cNvSpPr>
            <a:spLocks noGrp="1"/>
          </p:cNvSpPr>
          <p:nvPr>
            <p:ph idx="1"/>
          </p:nvPr>
        </p:nvSpPr>
        <p:spPr/>
        <p:txBody>
          <a:bodyPr/>
          <a:lstStyle/>
          <a:p>
            <a:pPr marL="68580" indent="0">
              <a:buNone/>
            </a:pPr>
            <a:r>
              <a:rPr lang="en-US" dirty="0" smtClean="0"/>
              <a:t>The Six Hallmarks of Cancer</a:t>
            </a:r>
          </a:p>
          <a:p>
            <a:r>
              <a:rPr lang="en-US" dirty="0" smtClean="0"/>
              <a:t>Resistance to cell death</a:t>
            </a:r>
          </a:p>
          <a:p>
            <a:r>
              <a:rPr lang="en-US" dirty="0" smtClean="0"/>
              <a:t>Activated anti-cell death </a:t>
            </a:r>
            <a:r>
              <a:rPr lang="en-US" dirty="0" err="1" smtClean="0"/>
              <a:t>signalling</a:t>
            </a:r>
            <a:endParaRPr lang="en-US" dirty="0" smtClean="0"/>
          </a:p>
          <a:p>
            <a:r>
              <a:rPr lang="en-US" dirty="0" smtClean="0"/>
              <a:t>Sustained angiogenesis</a:t>
            </a:r>
          </a:p>
          <a:p>
            <a:r>
              <a:rPr lang="en-US" dirty="0" smtClean="0"/>
              <a:t>Activated VEGF signaling</a:t>
            </a:r>
          </a:p>
          <a:p>
            <a:r>
              <a:rPr lang="en-US" dirty="0" smtClean="0"/>
              <a:t>Invasion &amp; metastasis</a:t>
            </a:r>
          </a:p>
          <a:p>
            <a:r>
              <a:rPr lang="en-US" dirty="0" smtClean="0"/>
              <a:t>Loss of cell-to-cell interactions</a:t>
            </a:r>
            <a:endParaRPr lang="en-US" dirty="0"/>
          </a:p>
        </p:txBody>
      </p:sp>
    </p:spTree>
    <p:extLst>
      <p:ext uri="{BB962C8B-B14F-4D97-AF65-F5344CB8AC3E}">
        <p14:creationId xmlns:p14="http://schemas.microsoft.com/office/powerpoint/2010/main" val="2608185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611" y="381000"/>
            <a:ext cx="7024744" cy="1143000"/>
          </a:xfrm>
        </p:spPr>
        <p:txBody>
          <a:bodyPr/>
          <a:lstStyle/>
          <a:p>
            <a:r>
              <a:rPr lang="en-US" dirty="0" smtClean="0"/>
              <a:t>How Cancer Starts</a:t>
            </a:r>
            <a:endParaRPr lang="en-US" dirty="0"/>
          </a:p>
        </p:txBody>
      </p:sp>
      <p:sp>
        <p:nvSpPr>
          <p:cNvPr id="3" name="Content Placeholder 2"/>
          <p:cNvSpPr>
            <a:spLocks noGrp="1"/>
          </p:cNvSpPr>
          <p:nvPr>
            <p:ph idx="1"/>
          </p:nvPr>
        </p:nvSpPr>
        <p:spPr>
          <a:xfrm>
            <a:off x="1088915" y="1524000"/>
            <a:ext cx="6777317" cy="3508977"/>
          </a:xfrm>
        </p:spPr>
        <p:txBody>
          <a:bodyPr/>
          <a:lstStyle/>
          <a:p>
            <a:r>
              <a:rPr lang="en-US" dirty="0" smtClean="0"/>
              <a:t>Cancer is </a:t>
            </a:r>
            <a:r>
              <a:rPr lang="en-US" dirty="0"/>
              <a:t>a broad group of various diseases, all involving unregulated cell </a:t>
            </a:r>
            <a:r>
              <a:rPr lang="en-US" dirty="0" smtClean="0"/>
              <a:t>growth</a:t>
            </a:r>
          </a:p>
          <a:p>
            <a:r>
              <a:rPr lang="en-US" dirty="0" smtClean="0"/>
              <a:t>To understand cancer, we must begin with an understanding of the process of cell division and by looking at the various factors that regulate it</a:t>
            </a:r>
            <a:endParaRPr 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7956"/>
          <a:stretch/>
        </p:blipFill>
        <p:spPr bwMode="auto">
          <a:xfrm>
            <a:off x="1088915" y="4343400"/>
            <a:ext cx="2320047" cy="205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8232"/>
          <a:stretch/>
        </p:blipFill>
        <p:spPr bwMode="auto">
          <a:xfrm>
            <a:off x="3429744" y="4350327"/>
            <a:ext cx="2322479" cy="2050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17956"/>
          <a:stretch/>
        </p:blipFill>
        <p:spPr bwMode="auto">
          <a:xfrm>
            <a:off x="5779932" y="4343399"/>
            <a:ext cx="2321262"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504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48268"/>
            <a:ext cx="7024744" cy="1143000"/>
          </a:xfrm>
        </p:spPr>
        <p:txBody>
          <a:bodyPr/>
          <a:lstStyle/>
          <a:p>
            <a:r>
              <a:rPr lang="en-US" dirty="0" smtClean="0">
                <a:hlinkClick r:id="rId2"/>
              </a:rPr>
              <a:t>Review of Cell Division</a:t>
            </a:r>
            <a:endParaRPr lang="en-US" dirty="0"/>
          </a:p>
        </p:txBody>
      </p:sp>
      <p:sp>
        <p:nvSpPr>
          <p:cNvPr id="3" name="Content Placeholder 2"/>
          <p:cNvSpPr>
            <a:spLocks noGrp="1"/>
          </p:cNvSpPr>
          <p:nvPr>
            <p:ph idx="1"/>
          </p:nvPr>
        </p:nvSpPr>
        <p:spPr/>
        <p:txBody>
          <a:bodyPr/>
          <a:lstStyle/>
          <a:p>
            <a:endParaRPr lang="en-US"/>
          </a:p>
        </p:txBody>
      </p:sp>
      <p:pic>
        <p:nvPicPr>
          <p:cNvPr id="4" name="Picture 4" descr="12-05-MitosisPhotoColl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63559"/>
            <a:ext cx="8229600" cy="52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131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hlinkClick r:id="rId2"/>
              </a:rPr>
              <a:t>The </a:t>
            </a:r>
            <a:r>
              <a:rPr lang="en-US" sz="3200" dirty="0" smtClean="0">
                <a:hlinkClick r:id="rId2"/>
              </a:rPr>
              <a:t>Eukaryotic Cell Cycle </a:t>
            </a:r>
            <a:r>
              <a:rPr lang="en-US" sz="3200" dirty="0">
                <a:hlinkClick r:id="rId2"/>
              </a:rPr>
              <a:t>is </a:t>
            </a:r>
            <a:r>
              <a:rPr lang="en-US" sz="3200" dirty="0" smtClean="0">
                <a:hlinkClick r:id="rId2"/>
              </a:rPr>
              <a:t>Regulated </a:t>
            </a:r>
            <a:r>
              <a:rPr lang="en-US" sz="3200" dirty="0">
                <a:hlinkClick r:id="rId2"/>
              </a:rPr>
              <a:t>by a </a:t>
            </a:r>
            <a:r>
              <a:rPr lang="en-US" sz="3200" dirty="0" smtClean="0">
                <a:hlinkClick r:id="rId2"/>
              </a:rPr>
              <a:t>Molecular Control System</a:t>
            </a:r>
            <a:endParaRPr lang="en-US" sz="3200" dirty="0"/>
          </a:p>
        </p:txBody>
      </p:sp>
      <p:sp>
        <p:nvSpPr>
          <p:cNvPr id="3" name="Content Placeholder 2"/>
          <p:cNvSpPr>
            <a:spLocks noGrp="1"/>
          </p:cNvSpPr>
          <p:nvPr>
            <p:ph idx="1"/>
          </p:nvPr>
        </p:nvSpPr>
        <p:spPr/>
        <p:txBody>
          <a:bodyPr/>
          <a:lstStyle/>
          <a:p>
            <a:r>
              <a:rPr lang="en-US" dirty="0"/>
              <a:t>The frequency of cell division varies with the type of </a:t>
            </a:r>
            <a:r>
              <a:rPr lang="en-US" dirty="0" smtClean="0"/>
              <a:t>cell</a:t>
            </a:r>
          </a:p>
          <a:p>
            <a:endParaRPr lang="en-US" dirty="0"/>
          </a:p>
          <a:p>
            <a:r>
              <a:rPr lang="en-US" dirty="0"/>
              <a:t>These differences result from regulation at the molecular </a:t>
            </a:r>
            <a:r>
              <a:rPr lang="en-US" dirty="0" smtClean="0"/>
              <a:t>level</a:t>
            </a:r>
          </a:p>
          <a:p>
            <a:endParaRPr lang="en-US" dirty="0"/>
          </a:p>
          <a:p>
            <a:r>
              <a:rPr lang="en-US" dirty="0"/>
              <a:t>Cancer cells manage to escape the usual controls on the cell cycle </a:t>
            </a:r>
          </a:p>
          <a:p>
            <a:endParaRPr lang="en-US" dirty="0"/>
          </a:p>
        </p:txBody>
      </p:sp>
    </p:spTree>
    <p:extLst>
      <p:ext uri="{BB962C8B-B14F-4D97-AF65-F5344CB8AC3E}">
        <p14:creationId xmlns:p14="http://schemas.microsoft.com/office/powerpoint/2010/main" val="38277290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Aust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717</TotalTime>
  <Words>1579</Words>
  <Application>Microsoft Office PowerPoint</Application>
  <PresentationFormat>On-screen Show (4:3)</PresentationFormat>
  <Paragraphs>221</Paragraphs>
  <Slides>42</Slides>
  <Notes>15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42</vt:i4>
      </vt:variant>
    </vt:vector>
  </HeadingPairs>
  <TitlesOfParts>
    <vt:vector size="56" baseType="lpstr">
      <vt:lpstr>ＭＳ Ｐゴシック</vt:lpstr>
      <vt:lpstr>Arial</vt:lpstr>
      <vt:lpstr>Calibri</vt:lpstr>
      <vt:lpstr>Century Gothic</vt:lpstr>
      <vt:lpstr>Monotype Sorts</vt:lpstr>
      <vt:lpstr>MS Pゴシック</vt:lpstr>
      <vt:lpstr>Symbol</vt:lpstr>
      <vt:lpstr>Times New Roman</vt:lpstr>
      <vt:lpstr>Tw Cen MT</vt:lpstr>
      <vt:lpstr>Wingdings</vt:lpstr>
      <vt:lpstr>Wingdings 2</vt:lpstr>
      <vt:lpstr>Austin</vt:lpstr>
      <vt:lpstr>Median</vt:lpstr>
      <vt:lpstr>Office Theme</vt:lpstr>
      <vt:lpstr>Cancer &amp; Its Causes</vt:lpstr>
      <vt:lpstr>PowerPoint Presentation</vt:lpstr>
      <vt:lpstr>PowerPoint Presentation</vt:lpstr>
      <vt:lpstr>PowerPoint Presentation</vt:lpstr>
      <vt:lpstr>PowerPoint Presentation</vt:lpstr>
      <vt:lpstr>Phenotype of a Cancer Cell</vt:lpstr>
      <vt:lpstr>How Cancer Starts</vt:lpstr>
      <vt:lpstr>Review of Cell Division</vt:lpstr>
      <vt:lpstr>The Eukaryotic Cell Cycle is Regulated by a Molecular Control System</vt:lpstr>
      <vt:lpstr>The Cell Cycle is Regulated by Internal &amp; External Controls</vt:lpstr>
      <vt:lpstr>Figure 12.18</vt:lpstr>
      <vt:lpstr>Other External Signals that Control Cell Division</vt:lpstr>
      <vt:lpstr>PowerPoint Presentation</vt:lpstr>
      <vt:lpstr>Loss of Cell Cycle Controls in Cancer</vt:lpstr>
      <vt:lpstr>Loss of Cell Cycle Controls in Cancer</vt:lpstr>
      <vt:lpstr>Angiogenesis</vt:lpstr>
      <vt:lpstr>Cancer Angiogenesis</vt:lpstr>
      <vt:lpstr>Tumor Progression</vt:lpstr>
      <vt:lpstr>Causes of Cancer</vt:lpstr>
      <vt:lpstr>Cellular damage elicits abnormal proliferation</vt:lpstr>
      <vt:lpstr>The Central Dogma </vt:lpstr>
      <vt:lpstr>Causes of Cancer</vt:lpstr>
      <vt:lpstr>DNA is the template to build RNA</vt:lpstr>
      <vt:lpstr>Cancer Arises From Gene Mutations</vt:lpstr>
      <vt:lpstr>Mutations &amp; Cancer</vt:lpstr>
      <vt:lpstr>Mutations &amp; Cancer</vt:lpstr>
      <vt:lpstr>PowerPoint Presentation</vt:lpstr>
      <vt:lpstr>Radiation Effects</vt:lpstr>
      <vt:lpstr>Mutations in DNA Alter Protein Structure</vt:lpstr>
      <vt:lpstr>Effect of Mutations on  Protein Activity</vt:lpstr>
      <vt:lpstr>Nonfunctional Proteins</vt:lpstr>
      <vt:lpstr>Regulation of cell cycle</vt:lpstr>
      <vt:lpstr>Oncogenes</vt:lpstr>
      <vt:lpstr>Tumor-Suppressor genes</vt:lpstr>
      <vt:lpstr>4 Major Classes of Tumor Suppressor Genes</vt:lpstr>
      <vt:lpstr>p53 gene</vt:lpstr>
      <vt:lpstr>p53 gene</vt:lpstr>
      <vt:lpstr>Cancer involves Multiple Mutations</vt:lpstr>
      <vt:lpstr>Cancer Associated Genes</vt:lpstr>
      <vt:lpstr>Cancer Cells Don’t Just Grow More than Healthy Cells, they Differ          in their Morphology     as well</vt:lpstr>
      <vt:lpstr>Tying It All Together</vt:lpstr>
      <vt:lpstr>Charles Huggins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&amp; Cancer Research</dc:title>
  <dc:creator>Jennifer McQuade</dc:creator>
  <cp:lastModifiedBy>jennifer mcquade</cp:lastModifiedBy>
  <cp:revision>30</cp:revision>
  <dcterms:created xsi:type="dcterms:W3CDTF">2013-07-11T10:47:52Z</dcterms:created>
  <dcterms:modified xsi:type="dcterms:W3CDTF">2013-08-04T15:53:59Z</dcterms:modified>
</cp:coreProperties>
</file>