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2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6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3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2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5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01FEF20-9776-4331-96A0-CED577B7D495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07F5F6B-ED59-4D35-A303-F5EB6A3D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Differentiation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740.g.akamai.net/f/740/606/1d/image.pathfinder.com/time/2001/stemcells/images/stem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6" y="0"/>
            <a:ext cx="11837774" cy="68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we get stem cells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cells can also be obtained the Umbilical cord of a newborn</a:t>
            </a:r>
          </a:p>
          <a:p>
            <a:r>
              <a:rPr lang="en-US" dirty="0" smtClean="0"/>
              <a:t>Adults have stem cells too, mainly found in the bone marrow</a:t>
            </a:r>
          </a:p>
          <a:p>
            <a:r>
              <a:rPr lang="en-US" dirty="0"/>
              <a:t>Embryonic stem cells come from early embryos</a:t>
            </a:r>
          </a:p>
          <a:p>
            <a:pPr lvl="1"/>
            <a:r>
              <a:rPr lang="en-US" dirty="0"/>
              <a:t>Embryonic stem cells raise some ethical concerns because harvesting these cells destroys the embryo</a:t>
            </a:r>
          </a:p>
          <a:p>
            <a:pPr lvl="1"/>
            <a:r>
              <a:rPr lang="en-US" dirty="0"/>
              <a:t>Human embryonic stem cell research is controversial because arguments for it and against it both involve ethical issues of life and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173902" cy="706964"/>
          </a:xfrm>
        </p:spPr>
        <p:txBody>
          <a:bodyPr/>
          <a:lstStyle/>
          <a:p>
            <a:r>
              <a:rPr lang="en-US" dirty="0" smtClean="0"/>
              <a:t>Potential Benefits of Stem </a:t>
            </a:r>
            <a:r>
              <a:rPr lang="en-US" dirty="0"/>
              <a:t>C</a:t>
            </a:r>
            <a:r>
              <a:rPr lang="en-US" dirty="0" smtClean="0"/>
              <a:t>ell </a:t>
            </a:r>
            <a:r>
              <a:rPr lang="en-US" dirty="0"/>
              <a:t>R</a:t>
            </a:r>
            <a:r>
              <a:rPr lang="en-US" dirty="0" smtClean="0"/>
              <a:t>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human cells have the ability to go through the cell cycle and replicate.</a:t>
            </a:r>
          </a:p>
          <a:p>
            <a:pPr lvl="1"/>
            <a:r>
              <a:rPr lang="en-US" dirty="0" smtClean="0"/>
              <a:t>If these cells are damaged, there can be severe irreversible damage to a persons quality of </a:t>
            </a:r>
            <a:r>
              <a:rPr lang="en-US" dirty="0" err="1" smtClean="0"/>
              <a:t>life</a:t>
            </a:r>
            <a:r>
              <a:rPr lang="en-US" dirty="0" err="1"/>
              <a:t>Spinal</a:t>
            </a:r>
            <a:r>
              <a:rPr lang="en-US" dirty="0"/>
              <a:t> cord injuries leave  people paralyzed</a:t>
            </a:r>
          </a:p>
          <a:p>
            <a:pPr lvl="1"/>
            <a:r>
              <a:rPr lang="en-US" dirty="0"/>
              <a:t>Heart attacks destroy cardiac muscle preventing the heart from functioning properly</a:t>
            </a:r>
          </a:p>
          <a:p>
            <a:pPr lvl="1"/>
            <a:r>
              <a:rPr lang="en-US" dirty="0"/>
              <a:t>Strokes destroy brain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Stem cells offer the potential benefit of using undifferentiated healthy cells to replace or repair badly damaged cells or tissues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0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cells become specialized for different functions</a:t>
            </a:r>
          </a:p>
          <a:p>
            <a:endParaRPr lang="en-US" dirty="0" smtClean="0"/>
          </a:p>
          <a:p>
            <a:r>
              <a:rPr lang="en-US" dirty="0" smtClean="0"/>
              <a:t>Define Stem cell</a:t>
            </a:r>
          </a:p>
          <a:p>
            <a:endParaRPr lang="en-US" dirty="0" smtClean="0"/>
          </a:p>
          <a:p>
            <a:r>
              <a:rPr lang="en-US" dirty="0" smtClean="0"/>
              <a:t>Evaluate possible benefits and costs associated with stem cell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Zygote</a:t>
            </a:r>
          </a:p>
          <a:p>
            <a:r>
              <a:rPr lang="en-US" dirty="0" smtClean="0"/>
              <a:t>Embryo</a:t>
            </a:r>
          </a:p>
          <a:p>
            <a:r>
              <a:rPr lang="en-US" dirty="0" smtClean="0"/>
              <a:t>Differentiation</a:t>
            </a:r>
          </a:p>
          <a:p>
            <a:r>
              <a:rPr lang="en-US" dirty="0" smtClean="0"/>
              <a:t>Totipotent</a:t>
            </a:r>
          </a:p>
          <a:p>
            <a:r>
              <a:rPr lang="en-US" dirty="0" smtClean="0"/>
              <a:t>Pluripotent</a:t>
            </a:r>
          </a:p>
          <a:p>
            <a:r>
              <a:rPr lang="en-US" dirty="0" smtClean="0"/>
              <a:t>Multipotent</a:t>
            </a:r>
          </a:p>
          <a:p>
            <a:r>
              <a:rPr lang="en-US" dirty="0" smtClean="0"/>
              <a:t>Blastocyst</a:t>
            </a:r>
          </a:p>
          <a:p>
            <a:r>
              <a:rPr lang="en-US" dirty="0" smtClean="0"/>
              <a:t>Stem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body contains about 100,000,000,000,000 (one hundred trillion)cells</a:t>
            </a:r>
          </a:p>
          <a:p>
            <a:r>
              <a:rPr lang="en-US" dirty="0" smtClean="0"/>
              <a:t>All of them come from the single cell (</a:t>
            </a:r>
            <a:r>
              <a:rPr lang="en-US" b="1" u="sng" dirty="0" smtClean="0"/>
              <a:t>zygote</a:t>
            </a:r>
            <a:r>
              <a:rPr lang="en-US" dirty="0" smtClean="0"/>
              <a:t>) formed when a sperm fertilizes an egg</a:t>
            </a:r>
          </a:p>
          <a:p>
            <a:r>
              <a:rPr lang="en-US" dirty="0" smtClean="0"/>
              <a:t>This single cell must undergo many rounds of cell division and </a:t>
            </a:r>
            <a:r>
              <a:rPr lang="en-US" b="1" u="sng" dirty="0" smtClean="0"/>
              <a:t>DIFFERENTIATION</a:t>
            </a:r>
            <a:r>
              <a:rPr lang="en-US" dirty="0" smtClean="0"/>
              <a:t> to produce the many different tissues that we need to maintain homeostasis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become specialized for different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us starts life as 1 cell called a zygote</a:t>
            </a:r>
          </a:p>
          <a:p>
            <a:r>
              <a:rPr lang="en-US" dirty="0" smtClean="0"/>
              <a:t>A zygote undergoes mitosis to produce an embryo, an early developmental stage of an organism</a:t>
            </a:r>
          </a:p>
          <a:p>
            <a:r>
              <a:rPr lang="en-US" dirty="0" smtClean="0"/>
              <a:t>During the developmental process, an organisms cells become more and more differentiated and specialized for particular functions</a:t>
            </a:r>
            <a:endParaRPr lang="en-US" dirty="0"/>
          </a:p>
        </p:txBody>
      </p:sp>
      <p:pic>
        <p:nvPicPr>
          <p:cNvPr id="2050" name="Picture 2" descr="http://a.files.bbci.co.uk/bam/live/content/zcr2n39/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98" y="4352924"/>
            <a:ext cx="10948086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91265"/>
            <a:ext cx="8825659" cy="3828535"/>
          </a:xfrm>
        </p:spPr>
        <p:txBody>
          <a:bodyPr/>
          <a:lstStyle/>
          <a:p>
            <a:r>
              <a:rPr lang="en-US" dirty="0" smtClean="0"/>
              <a:t>The process by which cells become specialized is known as differentiation</a:t>
            </a:r>
          </a:p>
          <a:p>
            <a:r>
              <a:rPr lang="en-US" dirty="0" smtClean="0"/>
              <a:t>During development of an organism, cells differentiate into many types each with a specific function specialized to accomplish a specific task</a:t>
            </a:r>
          </a:p>
          <a:p>
            <a:pPr lvl="1"/>
            <a:r>
              <a:rPr lang="en-US" dirty="0" smtClean="0"/>
              <a:t>Muscle cells contract and expand to move the body</a:t>
            </a:r>
          </a:p>
          <a:p>
            <a:pPr lvl="1"/>
            <a:r>
              <a:rPr lang="en-US" dirty="0" smtClean="0"/>
              <a:t>Adipose cells store energy</a:t>
            </a:r>
          </a:p>
          <a:p>
            <a:pPr lvl="1"/>
            <a:r>
              <a:rPr lang="en-US" dirty="0" smtClean="0"/>
              <a:t>Neurons carry electrical signals throughout the body</a:t>
            </a:r>
          </a:p>
          <a:p>
            <a:pPr lvl="1"/>
            <a:r>
              <a:rPr lang="en-US" dirty="0" smtClean="0"/>
              <a:t>Skin cells create a barrier protecting us from pathogens</a:t>
            </a:r>
          </a:p>
          <a:p>
            <a:pPr lvl="1"/>
            <a:r>
              <a:rPr lang="en-US" dirty="0" smtClean="0"/>
              <a:t>The cells of our intestines absorb nutrients from the food </a:t>
            </a:r>
          </a:p>
          <a:p>
            <a:pPr marL="457200" lvl="1" indent="0">
              <a:buNone/>
            </a:pPr>
            <a:r>
              <a:rPr lang="en-US" dirty="0" smtClean="0"/>
              <a:t>we’ve eaten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http://www.welchclass.com/Anatomy/muscles/fasc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30" y="3548332"/>
            <a:ext cx="4761469" cy="29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entsimmons.uwinnipeg.ca/cm1504/15lab42006/adipos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3623318"/>
            <a:ext cx="1308843" cy="9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ylejenkins.files.wordpress.com/2011/04/neuronfie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82" y="5554181"/>
            <a:ext cx="4096350" cy="13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umbs.dreamstime.com/z/epidermis-skin-287211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r="4316" b="20786"/>
          <a:stretch/>
        </p:blipFill>
        <p:spPr bwMode="auto">
          <a:xfrm>
            <a:off x="0" y="4743906"/>
            <a:ext cx="1696995" cy="19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edia-1.web.britannica.com/eb-media/19/74319-004-68DBB5D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9" t="44630"/>
          <a:stretch/>
        </p:blipFill>
        <p:spPr bwMode="auto">
          <a:xfrm>
            <a:off x="3054087" y="5068359"/>
            <a:ext cx="1978236" cy="17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cells acquire different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acquire these different functions by the proteins they expressed</a:t>
            </a:r>
          </a:p>
          <a:p>
            <a:r>
              <a:rPr lang="en-US" dirty="0" smtClean="0"/>
              <a:t>All cells in 1 organism have the same genome</a:t>
            </a:r>
          </a:p>
          <a:p>
            <a:r>
              <a:rPr lang="en-US" dirty="0" smtClean="0"/>
              <a:t>The human genome codes for about 30,000 different proteins, but each cell only expresses a small portion of those genes</a:t>
            </a:r>
          </a:p>
          <a:p>
            <a:pPr lvl="1"/>
            <a:r>
              <a:rPr lang="en-US" dirty="0" smtClean="0"/>
              <a:t>A typical human cell will only express about 10,000 genes</a:t>
            </a:r>
          </a:p>
          <a:p>
            <a:pPr lvl="1"/>
            <a:r>
              <a:rPr lang="en-US" dirty="0" smtClean="0"/>
              <a:t>Every cell expresses a different collection of genes</a:t>
            </a:r>
          </a:p>
          <a:p>
            <a:pPr lvl="1"/>
            <a:r>
              <a:rPr lang="en-US" dirty="0" smtClean="0"/>
              <a:t>Different collections of proteins allow different cells to accomplish different tasks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 &amp;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turn genes “on” and “off” to </a:t>
            </a:r>
            <a:r>
              <a:rPr lang="en-US" dirty="0" smtClean="0"/>
              <a:t>differentiate</a:t>
            </a:r>
          </a:p>
          <a:p>
            <a:pPr lvl="1"/>
            <a:r>
              <a:rPr lang="en-US" dirty="0" smtClean="0"/>
              <a:t>Once a cell turns a collection of genes off, it is said to be “differentiated”</a:t>
            </a:r>
          </a:p>
          <a:p>
            <a:pPr lvl="1"/>
            <a:r>
              <a:rPr lang="en-US" dirty="0" smtClean="0"/>
              <a:t>Once a gene is turned off, it is very difficult to turn back on</a:t>
            </a:r>
          </a:p>
          <a:p>
            <a:r>
              <a:rPr lang="en-US" dirty="0" smtClean="0"/>
              <a:t>Stem Cells are unspecialized cells from which all differentiated cells develop</a:t>
            </a:r>
          </a:p>
          <a:p>
            <a:pPr lvl="1"/>
            <a:r>
              <a:rPr lang="en-US" dirty="0" smtClean="0"/>
              <a:t>Stem cells are able to turn “on” any gene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Stem Cells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Totipotent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The zygote and early embryo are made of </a:t>
            </a:r>
            <a:r>
              <a:rPr lang="en-US" b="1" u="sng" dirty="0" smtClean="0"/>
              <a:t>totipotent</a:t>
            </a:r>
            <a:r>
              <a:rPr lang="en-US" dirty="0" smtClean="0"/>
              <a:t> stem cells which means they </a:t>
            </a:r>
            <a:r>
              <a:rPr lang="en-US" dirty="0"/>
              <a:t>can literally develop into any cell of the body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Pluripotent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After just 4 days of development, an embryos cells have already started to become specialized, turning some genes “off”</a:t>
            </a:r>
          </a:p>
          <a:p>
            <a:r>
              <a:rPr lang="en-US" dirty="0" smtClean="0"/>
              <a:t>These cells are said to be </a:t>
            </a:r>
            <a:r>
              <a:rPr lang="en-US" b="1" u="sng" dirty="0" smtClean="0"/>
              <a:t>pluripotent</a:t>
            </a:r>
            <a:r>
              <a:rPr lang="en-US" dirty="0" smtClean="0"/>
              <a:t> because they can develop into most but not all of the body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14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315</TotalTime>
  <Words>592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Cell Differentiation</vt:lpstr>
      <vt:lpstr>Objectives</vt:lpstr>
      <vt:lpstr>Vocabulary</vt:lpstr>
      <vt:lpstr>Think about it…</vt:lpstr>
      <vt:lpstr>How do cells become specialized for different functions?</vt:lpstr>
      <vt:lpstr>Defining Differentiation</vt:lpstr>
      <vt:lpstr>How cells acquire different functions</vt:lpstr>
      <vt:lpstr>Stem Cells &amp; Development</vt:lpstr>
      <vt:lpstr>Types of Stem Cells</vt:lpstr>
      <vt:lpstr>PowerPoint Presentation</vt:lpstr>
      <vt:lpstr>Where can we get stem cells</vt:lpstr>
      <vt:lpstr>Potential Benefits of Stem Cell Research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Differentiation</dc:title>
  <dc:creator>jennifer mcquade</dc:creator>
  <cp:lastModifiedBy>McQuade, Jennifer L</cp:lastModifiedBy>
  <cp:revision>10</cp:revision>
  <dcterms:created xsi:type="dcterms:W3CDTF">2015-02-26T01:46:06Z</dcterms:created>
  <dcterms:modified xsi:type="dcterms:W3CDTF">2015-02-27T15:32:40Z</dcterms:modified>
</cp:coreProperties>
</file>