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376" r:id="rId2"/>
    <p:sldId id="259" r:id="rId3"/>
    <p:sldId id="266" r:id="rId4"/>
    <p:sldId id="342" r:id="rId5"/>
    <p:sldId id="268" r:id="rId6"/>
    <p:sldId id="344" r:id="rId7"/>
    <p:sldId id="272" r:id="rId8"/>
    <p:sldId id="347" r:id="rId9"/>
    <p:sldId id="369" r:id="rId10"/>
    <p:sldId id="370" r:id="rId11"/>
    <p:sldId id="276" r:id="rId12"/>
    <p:sldId id="277" r:id="rId13"/>
    <p:sldId id="278" r:id="rId14"/>
    <p:sldId id="371" r:id="rId15"/>
    <p:sldId id="281" r:id="rId16"/>
    <p:sldId id="345" r:id="rId17"/>
    <p:sldId id="283" r:id="rId18"/>
    <p:sldId id="348" r:id="rId19"/>
    <p:sldId id="285" r:id="rId20"/>
    <p:sldId id="375" r:id="rId21"/>
    <p:sldId id="291" r:id="rId22"/>
    <p:sldId id="292" r:id="rId23"/>
    <p:sldId id="293" r:id="rId24"/>
    <p:sldId id="343" r:id="rId25"/>
    <p:sldId id="308" r:id="rId26"/>
    <p:sldId id="353" r:id="rId27"/>
    <p:sldId id="35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144">
          <p15:clr>
            <a:srgbClr val="A4A3A4"/>
          </p15:clr>
        </p15:guide>
        <p15:guide id="6" pos="2880">
          <p15:clr>
            <a:srgbClr val="A4A3A4"/>
          </p15:clr>
        </p15:guide>
        <p15:guide id="7" pos="144">
          <p15:clr>
            <a:srgbClr val="A4A3A4"/>
          </p15:clr>
        </p15:guide>
        <p15:guide id="8" pos="384">
          <p15:clr>
            <a:srgbClr val="A4A3A4"/>
          </p15:clr>
        </p15:guide>
        <p15:guide id="9" pos="816">
          <p15:clr>
            <a:srgbClr val="A4A3A4"/>
          </p15:clr>
        </p15:guide>
        <p15:guide id="10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711" autoAdjust="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1776"/>
        <p:guide orient="horz" pos="576"/>
        <p:guide orient="horz" pos="1104"/>
        <p:guide orient="horz" pos="1440"/>
        <p:guide orient="horz" pos="144"/>
        <p:guide pos="2880"/>
        <p:guide pos="144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27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7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8E2ED8-EBA6-40BA-8681-A76F979F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46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A61DA-A096-4CAB-8B58-85BDA68141F2}" type="slidenum">
              <a:rPr lang="en-US"/>
              <a:pPr/>
              <a:t>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2706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42CAF-B191-4F16-BF78-07CA229F6463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86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A3825-68AB-4DC6-A520-1D53B088ABA8}" type="slidenum">
              <a:rPr lang="en-US"/>
              <a:pPr/>
              <a:t>12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96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5EAAD-881B-4DA2-B781-D8924DEA8478}" type="slidenum">
              <a:rPr lang="en-US"/>
              <a:pPr/>
              <a:t>13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0879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F6CAC-D3D1-4B9E-8970-F567B6167FD7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11.7 Exploring: Cell-Surface Transmembrane Receptors</a:t>
            </a:r>
          </a:p>
        </p:txBody>
      </p:sp>
    </p:spTree>
    <p:extLst>
      <p:ext uri="{BB962C8B-B14F-4D97-AF65-F5344CB8AC3E}">
        <p14:creationId xmlns:p14="http://schemas.microsoft.com/office/powerpoint/2010/main" val="158309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81CEA-6B09-4060-9BD2-F29475C09036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809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54978-7EF8-484F-B6B3-A404DD3A75E1}" type="slidenum">
              <a:rPr lang="en-US"/>
              <a:pPr/>
              <a:t>16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11.7 Exploring: Cell-Surface Transmembrane Receptors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3138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D3F55-0110-4224-B58B-0A46F7D7ADD3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95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96C71-2822-417C-A0B3-DE21553AD029}" type="slidenum">
              <a:rPr lang="en-US"/>
              <a:pPr/>
              <a:t>18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11.7 Exploring: Cell-Surface Transmembrane Receptors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435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34875-B5E9-4001-843B-61DA3B821C99}" type="slidenum">
              <a:rPr lang="en-US"/>
              <a:pPr/>
              <a:t>19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7156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B36DD-8C04-49DA-A91A-8D003FC491C1}" type="slidenum">
              <a:rPr lang="en-US"/>
              <a:pPr/>
              <a:t>20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11.9 Steroid hormone interacting with an intracellular receptor.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35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13580-0E67-47BD-9F97-7DA4A14A6E4E}" type="slidenum">
              <a:rPr lang="en-US"/>
              <a:pPr/>
              <a:t>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3324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86CC0-45A6-4CA5-A014-C42132905B2D}" type="slidenum">
              <a:rPr lang="en-US"/>
              <a:pPr/>
              <a:t>21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74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665C9-BF85-41A7-8CDF-D9A1E02491D1}" type="slidenum">
              <a:rPr lang="en-US"/>
              <a:pPr/>
              <a:t>22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9069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DC1DA-7023-450D-9007-D0D053A1797C}" type="slidenum">
              <a:rPr lang="en-US"/>
              <a:pPr/>
              <a:t>23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3836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95D5C-E068-43D8-ABEA-EE23ED6515F5}" type="slidenum">
              <a:rPr lang="en-US"/>
              <a:pPr/>
              <a:t>24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11.10 A phosphorylation cascade.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532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545BE-8C06-46FB-B054-A196E1DE7BDC}" type="slidenum">
              <a:rPr lang="en-US"/>
              <a:pPr/>
              <a:t>25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3027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33861-BDE8-4AFC-872D-4E4622B558F5}" type="slidenum">
              <a:rPr lang="en-US"/>
              <a:pPr/>
              <a:t>26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11.15 Nuclear responses to a signal: the activation of a specific gene by a growth factor.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784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79433-06CF-4B4F-98A9-482B31F7BBEE}" type="slidenum">
              <a:rPr lang="en-US"/>
              <a:pPr/>
              <a:t>27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11.16 Cytoplasmic response to a signal: the stimulation of glycogen breakdown by epinephrine.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2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B1B92-398D-4D46-A6B6-154CB111DD63}" type="slidenum">
              <a:rPr lang="en-US"/>
              <a:pPr/>
              <a:t>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11.4 Communication by direct contact between cells.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35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A0AD2-C04B-4C84-92B4-86211041337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92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E3FCC-C181-464F-8411-490637038B1B}" type="slidenum">
              <a:rPr lang="en-US"/>
              <a:pPr/>
              <a:t>6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11.5 Local and long-distance cell signaling by secreted molecules in animals.</a:t>
            </a:r>
          </a:p>
        </p:txBody>
      </p:sp>
    </p:spTree>
    <p:extLst>
      <p:ext uri="{BB962C8B-B14F-4D97-AF65-F5344CB8AC3E}">
        <p14:creationId xmlns:p14="http://schemas.microsoft.com/office/powerpoint/2010/main" val="258469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7398E-EBCD-48D0-8112-E5A021D4C28F}" type="slidenum">
              <a:rPr lang="en-US"/>
              <a:pPr/>
              <a:t>7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902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1D186-B0DB-4746-9DEA-3ACB51AFEB85}" type="slidenum">
              <a:rPr lang="en-US"/>
              <a:pPr/>
              <a:t>8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11.6 Overview of cell signaling.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60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0A9B3-6EC3-4814-B100-00B15BAE979C}" type="slidenum">
              <a:rPr lang="en-US"/>
              <a:pPr/>
              <a:t>9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11.6 Overview of cell signaling.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726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0D3CC-6A23-4A7E-9F40-2F73FADEFF39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11.6 Overview of cell signaling.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131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EBA94-BD85-42D8-AD02-1E930C7F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E614-4BAE-4A13-B249-D025E047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0CEE-DC14-4712-A21E-FB49AE274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6C99D-8B85-4384-8DAC-6D22DB93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FDAB-EE01-44E7-924D-D29E9563C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DCF1-2E0D-4D44-BA4B-0E94B08EB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7119-56F9-4669-9C11-741AEAE3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D5199-1B29-4B6B-BE36-F0E7CD058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B85E-936A-4134-B2D4-891C4CDDB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9ACE-8803-4CFE-B085-700571268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F16A-9547-40A1-8411-A461525E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44B487-C7EA-4FA3-9778-AFB309A9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1_06SignalingOverview_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5166" y="5029200"/>
            <a:ext cx="7772400" cy="1362075"/>
          </a:xfrm>
        </p:spPr>
        <p:txBody>
          <a:bodyPr/>
          <a:lstStyle/>
          <a:p>
            <a:r>
              <a:rPr lang="en-US" dirty="0" smtClean="0"/>
              <a:t>Overview of Cellular Signaling Mechanisms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iology-forums.com/gallery/9828_12_01_13_1_29_2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8276" r="14578" b="8966"/>
          <a:stretch/>
        </p:blipFill>
        <p:spPr bwMode="auto">
          <a:xfrm>
            <a:off x="1981201" y="3048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11.6-3</a:t>
            </a:r>
          </a:p>
        </p:txBody>
      </p:sp>
      <p:pic>
        <p:nvPicPr>
          <p:cNvPr id="24579" name="Picture 3" descr="11_06CellSigOverview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1288"/>
            <a:ext cx="85486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17813" y="1884363"/>
            <a:ext cx="1825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Plasma membrane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5613" y="1547813"/>
            <a:ext cx="1838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EXTRACELLULAR</a:t>
            </a:r>
            <a:br>
              <a:rPr lang="en-US" sz="1600" b="1"/>
            </a:br>
            <a:r>
              <a:rPr lang="en-US" sz="1600" b="1"/>
              <a:t>FLUID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80088" y="1555750"/>
            <a:ext cx="1309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CYTOPLASM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370013" y="2314575"/>
            <a:ext cx="1004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Reception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133850" y="2314575"/>
            <a:ext cx="1322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Transduction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507288" y="2301875"/>
            <a:ext cx="10191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Response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9128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Receptor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95300" y="4592638"/>
            <a:ext cx="992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386638" y="3070225"/>
            <a:ext cx="1057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Activation</a:t>
            </a:r>
            <a:br>
              <a:rPr lang="en-US" sz="1600" b="1"/>
            </a:br>
            <a:r>
              <a:rPr lang="en-US" sz="1600" b="1"/>
              <a:t>of cellular</a:t>
            </a:r>
            <a:br>
              <a:rPr lang="en-US" sz="1600" b="1"/>
            </a:br>
            <a:r>
              <a:rPr lang="en-US" sz="1600" b="1"/>
              <a:t>response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87625" y="3770313"/>
            <a:ext cx="40084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Relay molecules in a signal transduction</a:t>
            </a:r>
            <a:br>
              <a:rPr lang="en-US" sz="1600" b="1"/>
            </a:br>
            <a:r>
              <a:rPr lang="en-US" sz="1600" b="1"/>
              <a:t>pathway</a:t>
            </a:r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7218363" y="2303463"/>
            <a:ext cx="269875" cy="279400"/>
            <a:chOff x="2048" y="934"/>
            <a:chExt cx="170" cy="176"/>
          </a:xfrm>
        </p:grpSpPr>
        <p:sp>
          <p:nvSpPr>
            <p:cNvPr id="24599" name="Oval 15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Text Box 16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3</a:t>
              </a:r>
              <a:endParaRPr lang="en-US" sz="1600" b="1"/>
            </a:p>
          </p:txBody>
        </p:sp>
      </p:grpSp>
      <p:grpSp>
        <p:nvGrpSpPr>
          <p:cNvPr id="24591" name="Group 17"/>
          <p:cNvGrpSpPr>
            <a:grpSpLocks/>
          </p:cNvGrpSpPr>
          <p:nvPr/>
        </p:nvGrpSpPr>
        <p:grpSpPr bwMode="auto">
          <a:xfrm>
            <a:off x="3840163" y="2308225"/>
            <a:ext cx="269875" cy="279400"/>
            <a:chOff x="2048" y="934"/>
            <a:chExt cx="170" cy="176"/>
          </a:xfrm>
        </p:grpSpPr>
        <p:sp>
          <p:nvSpPr>
            <p:cNvPr id="24597" name="Oval 18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Text Box 19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24592" name="Group 20"/>
          <p:cNvGrpSpPr>
            <a:grpSpLocks/>
          </p:cNvGrpSpPr>
          <p:nvPr/>
        </p:nvGrpSpPr>
        <p:grpSpPr bwMode="auto">
          <a:xfrm>
            <a:off x="1068388" y="2303463"/>
            <a:ext cx="269875" cy="279400"/>
            <a:chOff x="2048" y="934"/>
            <a:chExt cx="170" cy="176"/>
          </a:xfrm>
        </p:grpSpPr>
        <p:sp>
          <p:nvSpPr>
            <p:cNvPr id="24595" name="Oval 21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Text Box 22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  <a:endParaRPr lang="en-US" sz="1600" b="1"/>
            </a:p>
          </p:txBody>
        </p:sp>
      </p:grpSp>
      <p:sp>
        <p:nvSpPr>
          <p:cNvPr id="24593" name="Line 23"/>
          <p:cNvSpPr>
            <a:spLocks noChangeShapeType="1"/>
          </p:cNvSpPr>
          <p:nvPr/>
        </p:nvSpPr>
        <p:spPr bwMode="auto">
          <a:xfrm>
            <a:off x="2222500" y="19970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24"/>
          <p:cNvSpPr>
            <a:spLocks noChangeShapeType="1"/>
          </p:cNvSpPr>
          <p:nvPr/>
        </p:nvSpPr>
        <p:spPr bwMode="auto">
          <a:xfrm>
            <a:off x="1322388" y="2897188"/>
            <a:ext cx="1984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0" y="533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76300"/>
            <a:ext cx="8991600" cy="914400"/>
          </a:xfrm>
        </p:spPr>
        <p:txBody>
          <a:bodyPr/>
          <a:lstStyle/>
          <a:p>
            <a:pPr eaLnBrk="1" hangingPunct="1"/>
            <a:r>
              <a:rPr lang="en-US" smtClean="0"/>
              <a:t>Concept 11.2: Reception: A signaling molecule binds to a receptor protein, causing it to change shape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5225"/>
            <a:ext cx="8534400" cy="3432175"/>
          </a:xfrm>
        </p:spPr>
        <p:txBody>
          <a:bodyPr/>
          <a:lstStyle/>
          <a:p>
            <a:pPr eaLnBrk="1" hangingPunct="1"/>
            <a:r>
              <a:rPr lang="en-US" dirty="0" smtClean="0"/>
              <a:t>The binding between a signal molecule (</a:t>
            </a:r>
            <a:r>
              <a:rPr lang="en-US" b="1" dirty="0" err="1" smtClean="0"/>
              <a:t>ligand</a:t>
            </a:r>
            <a:r>
              <a:rPr lang="en-US" dirty="0" smtClean="0"/>
              <a:t>) and receptor is highly specific</a:t>
            </a:r>
          </a:p>
          <a:p>
            <a:pPr eaLnBrk="1" hangingPunct="1"/>
            <a:r>
              <a:rPr lang="en-US" dirty="0" smtClean="0"/>
              <a:t>A shape change in a receptor is often the initial transduction of the signal</a:t>
            </a:r>
          </a:p>
          <a:p>
            <a:pPr eaLnBrk="1" hangingPunct="1"/>
            <a:r>
              <a:rPr lang="en-US" dirty="0" smtClean="0"/>
              <a:t>Most signal receptors are plasma membrane proteins (7)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Receptors in the Plasma Membrane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9063"/>
            <a:ext cx="8534400" cy="4478337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mtClean="0"/>
              <a:t>Most water-soluble signal molecules bind to specific sites on receptor proteins that span the plasma membrane</a:t>
            </a:r>
          </a:p>
          <a:p>
            <a:pPr eaLnBrk="1" hangingPunct="1"/>
            <a:r>
              <a:rPr lang="en-US" smtClean="0"/>
              <a:t>There are three main types of membrane receptors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mtClean="0"/>
              <a:t>G protein-coupled receptors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mtClean="0"/>
              <a:t>Receptor tyrosine kinases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mtClean="0"/>
              <a:t>Ion channel receptors</a:t>
            </a:r>
          </a:p>
        </p:txBody>
      </p: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648200"/>
          </a:xfrm>
        </p:spPr>
        <p:txBody>
          <a:bodyPr/>
          <a:lstStyle/>
          <a:p>
            <a:pPr eaLnBrk="1" hangingPunct="1"/>
            <a:r>
              <a:rPr lang="en-US" b="1" dirty="0" smtClean="0"/>
              <a:t>G-protein-coupled receptor (GPCRs) </a:t>
            </a:r>
            <a:r>
              <a:rPr lang="en-US" dirty="0" smtClean="0"/>
              <a:t>are the largest family of cell-surface receptors </a:t>
            </a:r>
          </a:p>
          <a:p>
            <a:pPr eaLnBrk="1" hangingPunct="1"/>
            <a:r>
              <a:rPr lang="en-US" dirty="0" smtClean="0"/>
              <a:t>A GPCR is a plasma membrane receptor that works with the help of a </a:t>
            </a:r>
            <a:r>
              <a:rPr lang="en-US" b="1" dirty="0" smtClean="0"/>
              <a:t>G protein</a:t>
            </a:r>
            <a:endParaRPr lang="en-US" dirty="0" smtClean="0"/>
          </a:p>
          <a:p>
            <a:pPr eaLnBrk="1" hangingPunct="1"/>
            <a:r>
              <a:rPr lang="en-US" dirty="0" smtClean="0"/>
              <a:t>The G protein acts as an on/off switch: If GDP is bound to the G protein, the G protein is inactive</a:t>
            </a:r>
          </a:p>
          <a:p>
            <a:pPr eaLnBrk="1" hangingPunct="1"/>
            <a:r>
              <a:rPr lang="en-US" dirty="0" smtClean="0"/>
              <a:t>(8)</a:t>
            </a:r>
          </a:p>
        </p:txBody>
      </p: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765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11.7b</a:t>
            </a:r>
          </a:p>
        </p:txBody>
      </p:sp>
      <p:pic>
        <p:nvPicPr>
          <p:cNvPr id="29699" name="Picture 9" descr="11_07bGProteinCouple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90613"/>
            <a:ext cx="85486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376238" y="1128713"/>
            <a:ext cx="18002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 protein-coupled</a:t>
            </a:r>
            <a:br>
              <a:rPr lang="en-US" sz="1600" b="1"/>
            </a:br>
            <a:r>
              <a:rPr lang="en-US" sz="1600" b="1"/>
              <a:t>receptor</a:t>
            </a:r>
          </a:p>
        </p:txBody>
      </p:sp>
      <p:grpSp>
        <p:nvGrpSpPr>
          <p:cNvPr id="29701" name="Group 11"/>
          <p:cNvGrpSpPr>
            <a:grpSpLocks/>
          </p:cNvGrpSpPr>
          <p:nvPr/>
        </p:nvGrpSpPr>
        <p:grpSpPr bwMode="auto">
          <a:xfrm>
            <a:off x="4699000" y="2771775"/>
            <a:ext cx="257175" cy="279400"/>
            <a:chOff x="2960" y="1746"/>
            <a:chExt cx="162" cy="176"/>
          </a:xfrm>
        </p:grpSpPr>
        <p:sp>
          <p:nvSpPr>
            <p:cNvPr id="29734" name="Oval 12"/>
            <p:cNvSpPr>
              <a:spLocks noChangeArrowheads="1"/>
            </p:cNvSpPr>
            <p:nvPr/>
          </p:nvSpPr>
          <p:spPr bwMode="auto">
            <a:xfrm>
              <a:off x="2960" y="1753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Text Box 13"/>
            <p:cNvSpPr txBox="1">
              <a:spLocks noChangeArrowheads="1"/>
            </p:cNvSpPr>
            <p:nvPr/>
          </p:nvSpPr>
          <p:spPr bwMode="auto">
            <a:xfrm>
              <a:off x="2996" y="1746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29702" name="Group 14"/>
          <p:cNvGrpSpPr>
            <a:grpSpLocks/>
          </p:cNvGrpSpPr>
          <p:nvPr/>
        </p:nvGrpSpPr>
        <p:grpSpPr bwMode="auto">
          <a:xfrm>
            <a:off x="387350" y="2771775"/>
            <a:ext cx="257175" cy="279400"/>
            <a:chOff x="244" y="1746"/>
            <a:chExt cx="162" cy="176"/>
          </a:xfrm>
        </p:grpSpPr>
        <p:sp>
          <p:nvSpPr>
            <p:cNvPr id="29732" name="Oval 15"/>
            <p:cNvSpPr>
              <a:spLocks noChangeArrowheads="1"/>
            </p:cNvSpPr>
            <p:nvPr/>
          </p:nvSpPr>
          <p:spPr bwMode="auto">
            <a:xfrm>
              <a:off x="244" y="1753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Text Box 16"/>
            <p:cNvSpPr txBox="1">
              <a:spLocks noChangeArrowheads="1"/>
            </p:cNvSpPr>
            <p:nvPr/>
          </p:nvSpPr>
          <p:spPr bwMode="auto">
            <a:xfrm>
              <a:off x="280" y="1746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  <a:endParaRPr lang="en-US" sz="1600" b="1"/>
            </a:p>
          </p:txBody>
        </p:sp>
      </p:grpSp>
      <p:grpSp>
        <p:nvGrpSpPr>
          <p:cNvPr id="29703" name="Group 17"/>
          <p:cNvGrpSpPr>
            <a:grpSpLocks/>
          </p:cNvGrpSpPr>
          <p:nvPr/>
        </p:nvGrpSpPr>
        <p:grpSpPr bwMode="auto">
          <a:xfrm>
            <a:off x="374650" y="5272088"/>
            <a:ext cx="257175" cy="279400"/>
            <a:chOff x="236" y="3321"/>
            <a:chExt cx="162" cy="176"/>
          </a:xfrm>
        </p:grpSpPr>
        <p:sp>
          <p:nvSpPr>
            <p:cNvPr id="29730" name="Oval 18"/>
            <p:cNvSpPr>
              <a:spLocks noChangeArrowheads="1"/>
            </p:cNvSpPr>
            <p:nvPr/>
          </p:nvSpPr>
          <p:spPr bwMode="auto">
            <a:xfrm>
              <a:off x="236" y="3328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Text Box 19"/>
            <p:cNvSpPr txBox="1">
              <a:spLocks noChangeArrowheads="1"/>
            </p:cNvSpPr>
            <p:nvPr/>
          </p:nvSpPr>
          <p:spPr bwMode="auto">
            <a:xfrm>
              <a:off x="272" y="3321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3</a:t>
              </a:r>
              <a:endParaRPr lang="en-US" sz="1600" b="1"/>
            </a:p>
          </p:txBody>
        </p:sp>
      </p:grpSp>
      <p:grpSp>
        <p:nvGrpSpPr>
          <p:cNvPr id="29704" name="Group 20"/>
          <p:cNvGrpSpPr>
            <a:grpSpLocks/>
          </p:cNvGrpSpPr>
          <p:nvPr/>
        </p:nvGrpSpPr>
        <p:grpSpPr bwMode="auto">
          <a:xfrm>
            <a:off x="4686300" y="5270500"/>
            <a:ext cx="257175" cy="279400"/>
            <a:chOff x="2952" y="3320"/>
            <a:chExt cx="162" cy="176"/>
          </a:xfrm>
        </p:grpSpPr>
        <p:sp>
          <p:nvSpPr>
            <p:cNvPr id="29728" name="Oval 21"/>
            <p:cNvSpPr>
              <a:spLocks noChangeArrowheads="1"/>
            </p:cNvSpPr>
            <p:nvPr/>
          </p:nvSpPr>
          <p:spPr bwMode="auto">
            <a:xfrm>
              <a:off x="2952" y="3327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Text Box 22"/>
            <p:cNvSpPr txBox="1">
              <a:spLocks noChangeArrowheads="1"/>
            </p:cNvSpPr>
            <p:nvPr/>
          </p:nvSpPr>
          <p:spPr bwMode="auto">
            <a:xfrm>
              <a:off x="2988" y="3320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4</a:t>
              </a:r>
              <a:endParaRPr lang="en-US" sz="1600" b="1"/>
            </a:p>
          </p:txBody>
        </p:sp>
      </p:grpSp>
      <p:sp>
        <p:nvSpPr>
          <p:cNvPr id="29705" name="Text Box 23"/>
          <p:cNvSpPr txBox="1">
            <a:spLocks noChangeArrowheads="1"/>
          </p:cNvSpPr>
          <p:nvPr/>
        </p:nvSpPr>
        <p:spPr bwMode="auto">
          <a:xfrm>
            <a:off x="2354263" y="1149350"/>
            <a:ext cx="10731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Plasma</a:t>
            </a:r>
            <a:br>
              <a:rPr lang="en-US" sz="1600" b="1"/>
            </a:br>
            <a:r>
              <a:rPr lang="en-US" sz="1600" b="1"/>
              <a:t>membrane</a:t>
            </a:r>
          </a:p>
        </p:txBody>
      </p:sp>
      <p:sp>
        <p:nvSpPr>
          <p:cNvPr id="29706" name="Text Box 24"/>
          <p:cNvSpPr txBox="1">
            <a:spLocks noChangeArrowheads="1"/>
          </p:cNvSpPr>
          <p:nvPr/>
        </p:nvSpPr>
        <p:spPr bwMode="auto">
          <a:xfrm>
            <a:off x="1978025" y="2598738"/>
            <a:ext cx="10731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 protein</a:t>
            </a:r>
            <a:br>
              <a:rPr lang="en-US" sz="1600" b="1"/>
            </a:br>
            <a:r>
              <a:rPr lang="en-US" sz="1600" b="1"/>
              <a:t>(inactive)</a:t>
            </a:r>
          </a:p>
        </p:txBody>
      </p:sp>
      <p:sp>
        <p:nvSpPr>
          <p:cNvPr id="29707" name="Text Box 25"/>
          <p:cNvSpPr txBox="1">
            <a:spLocks noChangeArrowheads="1"/>
          </p:cNvSpPr>
          <p:nvPr/>
        </p:nvSpPr>
        <p:spPr bwMode="auto">
          <a:xfrm>
            <a:off x="403225" y="2478088"/>
            <a:ext cx="1311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CYTOPLASM</a:t>
            </a:r>
          </a:p>
        </p:txBody>
      </p:sp>
      <p:sp>
        <p:nvSpPr>
          <p:cNvPr id="29708" name="Text Box 26"/>
          <p:cNvSpPr txBox="1">
            <a:spLocks noChangeArrowheads="1"/>
          </p:cNvSpPr>
          <p:nvPr/>
        </p:nvSpPr>
        <p:spPr bwMode="auto">
          <a:xfrm>
            <a:off x="3511550" y="2586038"/>
            <a:ext cx="8620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Enzyme</a:t>
            </a:r>
          </a:p>
        </p:txBody>
      </p:sp>
      <p:sp>
        <p:nvSpPr>
          <p:cNvPr id="29709" name="Text Box 27"/>
          <p:cNvSpPr txBox="1">
            <a:spLocks noChangeArrowheads="1"/>
          </p:cNvSpPr>
          <p:nvPr/>
        </p:nvSpPr>
        <p:spPr bwMode="auto">
          <a:xfrm>
            <a:off x="4662488" y="1157288"/>
            <a:ext cx="10731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Activated</a:t>
            </a:r>
            <a:br>
              <a:rPr lang="en-US" sz="1600" b="1"/>
            </a:br>
            <a:r>
              <a:rPr lang="en-US" sz="1600" b="1"/>
              <a:t>receptor</a:t>
            </a:r>
          </a:p>
        </p:txBody>
      </p:sp>
      <p:sp>
        <p:nvSpPr>
          <p:cNvPr id="29710" name="Text Box 28"/>
          <p:cNvSpPr txBox="1">
            <a:spLocks noChangeArrowheads="1"/>
          </p:cNvSpPr>
          <p:nvPr/>
        </p:nvSpPr>
        <p:spPr bwMode="auto">
          <a:xfrm>
            <a:off x="5932488" y="1157288"/>
            <a:ext cx="10731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</a:t>
            </a:r>
          </a:p>
        </p:txBody>
      </p:sp>
      <p:sp>
        <p:nvSpPr>
          <p:cNvPr id="29711" name="Text Box 29"/>
          <p:cNvSpPr txBox="1">
            <a:spLocks noChangeArrowheads="1"/>
          </p:cNvSpPr>
          <p:nvPr/>
        </p:nvSpPr>
        <p:spPr bwMode="auto">
          <a:xfrm>
            <a:off x="7745413" y="1168400"/>
            <a:ext cx="8350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Inactive</a:t>
            </a:r>
            <a:br>
              <a:rPr lang="en-US" sz="1600" b="1"/>
            </a:br>
            <a:r>
              <a:rPr lang="en-US" sz="1600" b="1"/>
              <a:t>enzyme</a:t>
            </a:r>
          </a:p>
        </p:txBody>
      </p:sp>
      <p:sp>
        <p:nvSpPr>
          <p:cNvPr id="29712" name="Text Box 30"/>
          <p:cNvSpPr txBox="1">
            <a:spLocks noChangeArrowheads="1"/>
          </p:cNvSpPr>
          <p:nvPr/>
        </p:nvSpPr>
        <p:spPr bwMode="auto">
          <a:xfrm>
            <a:off x="3459163" y="3379788"/>
            <a:ext cx="9144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Activated</a:t>
            </a:r>
            <a:br>
              <a:rPr lang="en-US" sz="1600" b="1"/>
            </a:br>
            <a:r>
              <a:rPr lang="en-US" sz="1600" b="1"/>
              <a:t>enzyme</a:t>
            </a:r>
          </a:p>
        </p:txBody>
      </p:sp>
      <p:sp>
        <p:nvSpPr>
          <p:cNvPr id="29713" name="Text Box 31"/>
          <p:cNvSpPr txBox="1">
            <a:spLocks noChangeArrowheads="1"/>
          </p:cNvSpPr>
          <p:nvPr/>
        </p:nvSpPr>
        <p:spPr bwMode="auto">
          <a:xfrm>
            <a:off x="2705100" y="5218113"/>
            <a:ext cx="1747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Cellular response</a:t>
            </a:r>
          </a:p>
        </p:txBody>
      </p:sp>
      <p:sp>
        <p:nvSpPr>
          <p:cNvPr id="29714" name="Text Box 32"/>
          <p:cNvSpPr txBox="1">
            <a:spLocks noChangeArrowheads="1"/>
          </p:cNvSpPr>
          <p:nvPr/>
        </p:nvSpPr>
        <p:spPr bwMode="auto">
          <a:xfrm>
            <a:off x="1924050" y="2371725"/>
            <a:ext cx="3587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</a:p>
        </p:txBody>
      </p:sp>
      <p:sp>
        <p:nvSpPr>
          <p:cNvPr id="29715" name="Text Box 33"/>
          <p:cNvSpPr txBox="1">
            <a:spLocks noChangeArrowheads="1"/>
          </p:cNvSpPr>
          <p:nvPr/>
        </p:nvSpPr>
        <p:spPr bwMode="auto">
          <a:xfrm>
            <a:off x="5791200" y="2271713"/>
            <a:ext cx="3587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GTP</a:t>
            </a:r>
          </a:p>
        </p:txBody>
      </p:sp>
      <p:sp>
        <p:nvSpPr>
          <p:cNvPr id="29716" name="Text Box 34"/>
          <p:cNvSpPr txBox="1">
            <a:spLocks noChangeArrowheads="1"/>
          </p:cNvSpPr>
          <p:nvPr/>
        </p:nvSpPr>
        <p:spPr bwMode="auto">
          <a:xfrm>
            <a:off x="6229350" y="4587875"/>
            <a:ext cx="3587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</a:p>
        </p:txBody>
      </p:sp>
      <p:sp>
        <p:nvSpPr>
          <p:cNvPr id="29717" name="Text Box 35"/>
          <p:cNvSpPr txBox="1">
            <a:spLocks noChangeArrowheads="1"/>
          </p:cNvSpPr>
          <p:nvPr/>
        </p:nvSpPr>
        <p:spPr bwMode="auto">
          <a:xfrm>
            <a:off x="3040063" y="4508500"/>
            <a:ext cx="3587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GTP</a:t>
            </a:r>
          </a:p>
        </p:txBody>
      </p:sp>
      <p:sp>
        <p:nvSpPr>
          <p:cNvPr id="29718" name="Text Box 36"/>
          <p:cNvSpPr txBox="1">
            <a:spLocks noChangeArrowheads="1"/>
          </p:cNvSpPr>
          <p:nvPr/>
        </p:nvSpPr>
        <p:spPr bwMode="auto">
          <a:xfrm>
            <a:off x="6427788" y="2668588"/>
            <a:ext cx="3587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2"/>
                </a:solidFill>
              </a:rPr>
              <a:t>GTP</a:t>
            </a:r>
          </a:p>
        </p:txBody>
      </p:sp>
      <p:sp>
        <p:nvSpPr>
          <p:cNvPr id="29719" name="Text Box 37"/>
          <p:cNvSpPr txBox="1">
            <a:spLocks noChangeArrowheads="1"/>
          </p:cNvSpPr>
          <p:nvPr/>
        </p:nvSpPr>
        <p:spPr bwMode="auto">
          <a:xfrm>
            <a:off x="7062788" y="4826000"/>
            <a:ext cx="2397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 </a:t>
            </a:r>
            <a:r>
              <a:rPr lang="en-US" sz="1000" b="1" baseline="-25000"/>
              <a:t>i</a:t>
            </a:r>
            <a:endParaRPr lang="en-US" sz="1000" b="1"/>
          </a:p>
        </p:txBody>
      </p:sp>
      <p:sp>
        <p:nvSpPr>
          <p:cNvPr id="29720" name="Text Box 38"/>
          <p:cNvSpPr txBox="1">
            <a:spLocks noChangeArrowheads="1"/>
          </p:cNvSpPr>
          <p:nvPr/>
        </p:nvSpPr>
        <p:spPr bwMode="auto">
          <a:xfrm>
            <a:off x="5051425" y="2722563"/>
            <a:ext cx="3587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</a:p>
        </p:txBody>
      </p:sp>
      <p:sp>
        <p:nvSpPr>
          <p:cNvPr id="29721" name="Text Box 39"/>
          <p:cNvSpPr txBox="1">
            <a:spLocks noChangeArrowheads="1"/>
          </p:cNvSpPr>
          <p:nvPr/>
        </p:nvSpPr>
        <p:spPr bwMode="auto">
          <a:xfrm>
            <a:off x="5588000" y="2411413"/>
            <a:ext cx="2651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2"/>
                </a:solidFill>
              </a:rPr>
              <a:t>GDP</a:t>
            </a:r>
          </a:p>
        </p:txBody>
      </p:sp>
      <p:sp>
        <p:nvSpPr>
          <p:cNvPr id="29722" name="Line 40"/>
          <p:cNvSpPr>
            <a:spLocks noChangeShapeType="1"/>
          </p:cNvSpPr>
          <p:nvPr/>
        </p:nvSpPr>
        <p:spPr bwMode="auto">
          <a:xfrm>
            <a:off x="846138" y="160020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41"/>
          <p:cNvSpPr>
            <a:spLocks noChangeShapeType="1"/>
          </p:cNvSpPr>
          <p:nvPr/>
        </p:nvSpPr>
        <p:spPr bwMode="auto">
          <a:xfrm>
            <a:off x="2592388" y="1587500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42"/>
          <p:cNvSpPr>
            <a:spLocks noChangeShapeType="1"/>
          </p:cNvSpPr>
          <p:nvPr/>
        </p:nvSpPr>
        <p:spPr bwMode="auto">
          <a:xfrm>
            <a:off x="2460625" y="244792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43"/>
          <p:cNvSpPr>
            <a:spLocks noChangeShapeType="1"/>
          </p:cNvSpPr>
          <p:nvPr/>
        </p:nvSpPr>
        <p:spPr bwMode="auto">
          <a:xfrm>
            <a:off x="4946650" y="1587500"/>
            <a:ext cx="3571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44"/>
          <p:cNvSpPr>
            <a:spLocks noChangeShapeType="1"/>
          </p:cNvSpPr>
          <p:nvPr/>
        </p:nvSpPr>
        <p:spPr bwMode="auto">
          <a:xfrm flipH="1">
            <a:off x="5675313" y="1481138"/>
            <a:ext cx="223837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45"/>
          <p:cNvSpPr>
            <a:spLocks noChangeShapeType="1"/>
          </p:cNvSpPr>
          <p:nvPr/>
        </p:nvSpPr>
        <p:spPr bwMode="auto">
          <a:xfrm>
            <a:off x="8016875" y="1600200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81200" y="53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(9-13)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3806825"/>
          </a:xfrm>
        </p:spPr>
        <p:txBody>
          <a:bodyPr/>
          <a:lstStyle/>
          <a:p>
            <a:pPr eaLnBrk="1" hangingPunct="1"/>
            <a:r>
              <a:rPr lang="en-US" b="1" dirty="0" smtClean="0"/>
              <a:t>Receptor tyrosine </a:t>
            </a:r>
            <a:r>
              <a:rPr lang="en-US" b="1" dirty="0" err="1" smtClean="0"/>
              <a:t>kinases</a:t>
            </a:r>
            <a:r>
              <a:rPr lang="en-US" b="1" dirty="0" smtClean="0"/>
              <a:t> (RTKs) </a:t>
            </a:r>
            <a:r>
              <a:rPr lang="en-US" dirty="0" smtClean="0"/>
              <a:t>are membrane receptors that attach phosphates to </a:t>
            </a:r>
            <a:r>
              <a:rPr lang="en-US" dirty="0" err="1" smtClean="0"/>
              <a:t>tyrosines</a:t>
            </a:r>
            <a:endParaRPr lang="en-US" dirty="0" smtClean="0"/>
          </a:p>
          <a:p>
            <a:pPr eaLnBrk="1" hangingPunct="1"/>
            <a:r>
              <a:rPr lang="en-US" dirty="0" smtClean="0"/>
              <a:t>A receptor tyrosine </a:t>
            </a:r>
            <a:r>
              <a:rPr lang="en-US" dirty="0" err="1" smtClean="0"/>
              <a:t>kinase</a:t>
            </a:r>
            <a:r>
              <a:rPr lang="en-US" dirty="0" smtClean="0"/>
              <a:t> can trigger multiple signal transduction pathways at once</a:t>
            </a:r>
          </a:p>
          <a:p>
            <a:pPr eaLnBrk="1" hangingPunct="1"/>
            <a:r>
              <a:rPr lang="en-US" dirty="0" smtClean="0"/>
              <a:t>Abnormal functioning of RTKs is associated with many types of cancers (14)</a:t>
            </a:r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74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11.7c</a:t>
            </a:r>
          </a:p>
        </p:txBody>
      </p:sp>
      <p:pic>
        <p:nvPicPr>
          <p:cNvPr id="32771" name="Picture 3" descr="11_07cRTK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38150"/>
            <a:ext cx="8548687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74650" y="519113"/>
            <a:ext cx="14827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Signaling</a:t>
            </a:r>
            <a:br>
              <a:rPr lang="en-US" sz="1400" b="1"/>
            </a:br>
            <a:r>
              <a:rPr lang="en-US" sz="1400" b="1"/>
              <a:t>molecule (ligand)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4619625" y="3060700"/>
            <a:ext cx="257175" cy="279400"/>
            <a:chOff x="2835" y="4038"/>
            <a:chExt cx="162" cy="176"/>
          </a:xfrm>
        </p:grpSpPr>
        <p:sp>
          <p:nvSpPr>
            <p:cNvPr id="32856" name="Oval 6"/>
            <p:cNvSpPr>
              <a:spLocks noChangeArrowheads="1"/>
            </p:cNvSpPr>
            <p:nvPr/>
          </p:nvSpPr>
          <p:spPr bwMode="auto">
            <a:xfrm>
              <a:off x="2835" y="4041"/>
              <a:ext cx="136" cy="135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Text Box 7"/>
            <p:cNvSpPr txBox="1">
              <a:spLocks noChangeArrowheads="1"/>
            </p:cNvSpPr>
            <p:nvPr/>
          </p:nvSpPr>
          <p:spPr bwMode="auto">
            <a:xfrm>
              <a:off x="2871" y="4038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  <a:endParaRPr lang="en-US" sz="1400" b="1"/>
            </a:p>
          </p:txBody>
        </p:sp>
      </p:grpSp>
      <p:grpSp>
        <p:nvGrpSpPr>
          <p:cNvPr id="32774" name="Group 8"/>
          <p:cNvGrpSpPr>
            <a:grpSpLocks/>
          </p:cNvGrpSpPr>
          <p:nvPr/>
        </p:nvGrpSpPr>
        <p:grpSpPr bwMode="auto">
          <a:xfrm>
            <a:off x="419100" y="3052763"/>
            <a:ext cx="257175" cy="279400"/>
            <a:chOff x="2835" y="4038"/>
            <a:chExt cx="162" cy="176"/>
          </a:xfrm>
        </p:grpSpPr>
        <p:sp>
          <p:nvSpPr>
            <p:cNvPr id="32854" name="Oval 9"/>
            <p:cNvSpPr>
              <a:spLocks noChangeArrowheads="1"/>
            </p:cNvSpPr>
            <p:nvPr/>
          </p:nvSpPr>
          <p:spPr bwMode="auto">
            <a:xfrm>
              <a:off x="2835" y="4041"/>
              <a:ext cx="136" cy="135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5" name="Text Box 10"/>
            <p:cNvSpPr txBox="1">
              <a:spLocks noChangeArrowheads="1"/>
            </p:cNvSpPr>
            <p:nvPr/>
          </p:nvSpPr>
          <p:spPr bwMode="auto">
            <a:xfrm>
              <a:off x="2871" y="4038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  <a:endParaRPr lang="en-US" sz="1400" b="1"/>
            </a:p>
          </p:txBody>
        </p:sp>
      </p:grpSp>
      <p:grpSp>
        <p:nvGrpSpPr>
          <p:cNvPr id="32775" name="Group 11"/>
          <p:cNvGrpSpPr>
            <a:grpSpLocks/>
          </p:cNvGrpSpPr>
          <p:nvPr/>
        </p:nvGrpSpPr>
        <p:grpSpPr bwMode="auto">
          <a:xfrm>
            <a:off x="419100" y="6203950"/>
            <a:ext cx="257175" cy="279400"/>
            <a:chOff x="2835" y="4038"/>
            <a:chExt cx="162" cy="176"/>
          </a:xfrm>
        </p:grpSpPr>
        <p:sp>
          <p:nvSpPr>
            <p:cNvPr id="32852" name="Oval 12"/>
            <p:cNvSpPr>
              <a:spLocks noChangeArrowheads="1"/>
            </p:cNvSpPr>
            <p:nvPr/>
          </p:nvSpPr>
          <p:spPr bwMode="auto">
            <a:xfrm>
              <a:off x="2835" y="4041"/>
              <a:ext cx="136" cy="135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Text Box 13"/>
            <p:cNvSpPr txBox="1">
              <a:spLocks noChangeArrowheads="1"/>
            </p:cNvSpPr>
            <p:nvPr/>
          </p:nvSpPr>
          <p:spPr bwMode="auto">
            <a:xfrm>
              <a:off x="2871" y="4038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endParaRPr lang="en-US" sz="1400" b="1"/>
            </a:p>
          </p:txBody>
        </p:sp>
      </p:grp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4625975" y="6203950"/>
            <a:ext cx="257175" cy="279400"/>
            <a:chOff x="2835" y="4038"/>
            <a:chExt cx="162" cy="176"/>
          </a:xfrm>
        </p:grpSpPr>
        <p:sp>
          <p:nvSpPr>
            <p:cNvPr id="32850" name="Oval 15"/>
            <p:cNvSpPr>
              <a:spLocks noChangeArrowheads="1"/>
            </p:cNvSpPr>
            <p:nvPr/>
          </p:nvSpPr>
          <p:spPr bwMode="auto">
            <a:xfrm>
              <a:off x="2835" y="4041"/>
              <a:ext cx="136" cy="135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Text Box 16"/>
            <p:cNvSpPr txBox="1">
              <a:spLocks noChangeArrowheads="1"/>
            </p:cNvSpPr>
            <p:nvPr/>
          </p:nvSpPr>
          <p:spPr bwMode="auto">
            <a:xfrm>
              <a:off x="2871" y="4038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4</a:t>
              </a:r>
              <a:endParaRPr lang="en-US" sz="1400" b="1"/>
            </a:p>
          </p:txBody>
        </p:sp>
      </p:grpSp>
      <p:sp>
        <p:nvSpPr>
          <p:cNvPr id="32777" name="Text Box 17"/>
          <p:cNvSpPr txBox="1">
            <a:spLocks noChangeArrowheads="1"/>
          </p:cNvSpPr>
          <p:nvPr/>
        </p:nvSpPr>
        <p:spPr bwMode="auto">
          <a:xfrm>
            <a:off x="2127250" y="527050"/>
            <a:ext cx="16811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Ligand-binding site</a:t>
            </a:r>
          </a:p>
        </p:txBody>
      </p:sp>
      <p:sp>
        <p:nvSpPr>
          <p:cNvPr id="32778" name="Text Box 18"/>
          <p:cNvSpPr txBox="1">
            <a:spLocks noChangeArrowheads="1"/>
          </p:cNvSpPr>
          <p:nvPr/>
        </p:nvSpPr>
        <p:spPr bwMode="auto">
          <a:xfrm>
            <a:off x="381000" y="1004888"/>
            <a:ext cx="1150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ym typeface="Symbol" pitchFamily="84" charset="2"/>
              </a:rPr>
              <a:t></a:t>
            </a:r>
            <a:r>
              <a:rPr lang="en-US" sz="1400" b="1"/>
              <a:t> helix in the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32779" name="Text Box 19"/>
          <p:cNvSpPr txBox="1">
            <a:spLocks noChangeArrowheads="1"/>
          </p:cNvSpPr>
          <p:nvPr/>
        </p:nvSpPr>
        <p:spPr bwMode="auto">
          <a:xfrm>
            <a:off x="684213" y="1941513"/>
            <a:ext cx="8747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Tyrosines</a:t>
            </a:r>
          </a:p>
        </p:txBody>
      </p:sp>
      <p:sp>
        <p:nvSpPr>
          <p:cNvPr id="32780" name="Text Box 20"/>
          <p:cNvSpPr txBox="1">
            <a:spLocks noChangeArrowheads="1"/>
          </p:cNvSpPr>
          <p:nvPr/>
        </p:nvSpPr>
        <p:spPr bwMode="auto">
          <a:xfrm>
            <a:off x="434975" y="2682875"/>
            <a:ext cx="11255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CYTOPLASM</a:t>
            </a:r>
          </a:p>
        </p:txBody>
      </p:sp>
      <p:sp>
        <p:nvSpPr>
          <p:cNvPr id="32781" name="Text Box 21"/>
          <p:cNvSpPr txBox="1">
            <a:spLocks noChangeArrowheads="1"/>
          </p:cNvSpPr>
          <p:nvPr/>
        </p:nvSpPr>
        <p:spPr bwMode="auto">
          <a:xfrm>
            <a:off x="1836738" y="2695575"/>
            <a:ext cx="1785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Receptor tyrosine</a:t>
            </a:r>
            <a:br>
              <a:rPr lang="en-US" sz="1400" b="1"/>
            </a:br>
            <a:r>
              <a:rPr lang="en-US" sz="1400" b="1"/>
              <a:t>kinase proteins</a:t>
            </a:r>
            <a:br>
              <a:rPr lang="en-US" sz="1400" b="1"/>
            </a:br>
            <a:r>
              <a:rPr lang="en-US" sz="1400" b="1"/>
              <a:t>(inactive monomers)</a:t>
            </a:r>
          </a:p>
        </p:txBody>
      </p:sp>
      <p:sp>
        <p:nvSpPr>
          <p:cNvPr id="32782" name="Text Box 22"/>
          <p:cNvSpPr txBox="1">
            <a:spLocks noChangeArrowheads="1"/>
          </p:cNvSpPr>
          <p:nvPr/>
        </p:nvSpPr>
        <p:spPr bwMode="auto">
          <a:xfrm>
            <a:off x="4586288" y="962025"/>
            <a:ext cx="8620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Signaling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32783" name="Text Box 23"/>
          <p:cNvSpPr txBox="1">
            <a:spLocks noChangeArrowheads="1"/>
          </p:cNvSpPr>
          <p:nvPr/>
        </p:nvSpPr>
        <p:spPr bwMode="auto">
          <a:xfrm>
            <a:off x="7723188" y="2709863"/>
            <a:ext cx="557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Dimer</a:t>
            </a:r>
          </a:p>
        </p:txBody>
      </p:sp>
      <p:sp>
        <p:nvSpPr>
          <p:cNvPr id="32784" name="Text Box 24"/>
          <p:cNvSpPr txBox="1">
            <a:spLocks noChangeArrowheads="1"/>
          </p:cNvSpPr>
          <p:nvPr/>
        </p:nvSpPr>
        <p:spPr bwMode="auto">
          <a:xfrm>
            <a:off x="2047875" y="1887538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85" name="Text Box 25"/>
          <p:cNvSpPr txBox="1">
            <a:spLocks noChangeArrowheads="1"/>
          </p:cNvSpPr>
          <p:nvPr/>
        </p:nvSpPr>
        <p:spPr bwMode="auto">
          <a:xfrm>
            <a:off x="2052638" y="2092325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86" name="Text Box 26"/>
          <p:cNvSpPr txBox="1">
            <a:spLocks noChangeArrowheads="1"/>
          </p:cNvSpPr>
          <p:nvPr/>
        </p:nvSpPr>
        <p:spPr bwMode="auto">
          <a:xfrm>
            <a:off x="2052638" y="2292350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87" name="Text Box 27"/>
          <p:cNvSpPr txBox="1">
            <a:spLocks noChangeArrowheads="1"/>
          </p:cNvSpPr>
          <p:nvPr/>
        </p:nvSpPr>
        <p:spPr bwMode="auto">
          <a:xfrm>
            <a:off x="3008313" y="1893888"/>
            <a:ext cx="23971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88" name="Text Box 28"/>
          <p:cNvSpPr txBox="1">
            <a:spLocks noChangeArrowheads="1"/>
          </p:cNvSpPr>
          <p:nvPr/>
        </p:nvSpPr>
        <p:spPr bwMode="auto">
          <a:xfrm>
            <a:off x="3008313" y="2092325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89" name="Text Box 29"/>
          <p:cNvSpPr txBox="1">
            <a:spLocks noChangeArrowheads="1"/>
          </p:cNvSpPr>
          <p:nvPr/>
        </p:nvSpPr>
        <p:spPr bwMode="auto">
          <a:xfrm>
            <a:off x="3006725" y="2290763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0" name="Text Box 30"/>
          <p:cNvSpPr txBox="1">
            <a:spLocks noChangeArrowheads="1"/>
          </p:cNvSpPr>
          <p:nvPr/>
        </p:nvSpPr>
        <p:spPr bwMode="auto">
          <a:xfrm>
            <a:off x="5332413" y="1958975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1" name="Text Box 31"/>
          <p:cNvSpPr txBox="1">
            <a:spLocks noChangeArrowheads="1"/>
          </p:cNvSpPr>
          <p:nvPr/>
        </p:nvSpPr>
        <p:spPr bwMode="auto">
          <a:xfrm>
            <a:off x="5337175" y="2151063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2" name="Text Box 32"/>
          <p:cNvSpPr txBox="1">
            <a:spLocks noChangeArrowheads="1"/>
          </p:cNvSpPr>
          <p:nvPr/>
        </p:nvSpPr>
        <p:spPr bwMode="auto">
          <a:xfrm>
            <a:off x="5337175" y="2351088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3" name="Text Box 33"/>
          <p:cNvSpPr txBox="1">
            <a:spLocks noChangeArrowheads="1"/>
          </p:cNvSpPr>
          <p:nvPr/>
        </p:nvSpPr>
        <p:spPr bwMode="auto">
          <a:xfrm>
            <a:off x="6267450" y="1927225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4" name="Text Box 34"/>
          <p:cNvSpPr txBox="1">
            <a:spLocks noChangeArrowheads="1"/>
          </p:cNvSpPr>
          <p:nvPr/>
        </p:nvSpPr>
        <p:spPr bwMode="auto">
          <a:xfrm>
            <a:off x="6267450" y="2125663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5" name="Text Box 35"/>
          <p:cNvSpPr txBox="1">
            <a:spLocks noChangeArrowheads="1"/>
          </p:cNvSpPr>
          <p:nvPr/>
        </p:nvSpPr>
        <p:spPr bwMode="auto">
          <a:xfrm>
            <a:off x="6265863" y="2324100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6" name="Text Box 36"/>
          <p:cNvSpPr txBox="1">
            <a:spLocks noChangeArrowheads="1"/>
          </p:cNvSpPr>
          <p:nvPr/>
        </p:nvSpPr>
        <p:spPr bwMode="auto">
          <a:xfrm>
            <a:off x="7635875" y="1933575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7" name="Text Box 37"/>
          <p:cNvSpPr txBox="1">
            <a:spLocks noChangeArrowheads="1"/>
          </p:cNvSpPr>
          <p:nvPr/>
        </p:nvSpPr>
        <p:spPr bwMode="auto">
          <a:xfrm>
            <a:off x="7635875" y="2132013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8" name="Text Box 38"/>
          <p:cNvSpPr txBox="1">
            <a:spLocks noChangeArrowheads="1"/>
          </p:cNvSpPr>
          <p:nvPr/>
        </p:nvSpPr>
        <p:spPr bwMode="auto">
          <a:xfrm>
            <a:off x="7634288" y="2330450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799" name="Text Box 39"/>
          <p:cNvSpPr txBox="1">
            <a:spLocks noChangeArrowheads="1"/>
          </p:cNvSpPr>
          <p:nvPr/>
        </p:nvSpPr>
        <p:spPr bwMode="auto">
          <a:xfrm>
            <a:off x="8086725" y="1933575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0" name="Text Box 40"/>
          <p:cNvSpPr txBox="1">
            <a:spLocks noChangeArrowheads="1"/>
          </p:cNvSpPr>
          <p:nvPr/>
        </p:nvSpPr>
        <p:spPr bwMode="auto">
          <a:xfrm>
            <a:off x="8086725" y="2132013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1" name="Text Box 41"/>
          <p:cNvSpPr txBox="1">
            <a:spLocks noChangeArrowheads="1"/>
          </p:cNvSpPr>
          <p:nvPr/>
        </p:nvSpPr>
        <p:spPr bwMode="auto">
          <a:xfrm>
            <a:off x="8085138" y="2330450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2" name="Text Box 42"/>
          <p:cNvSpPr txBox="1">
            <a:spLocks noChangeArrowheads="1"/>
          </p:cNvSpPr>
          <p:nvPr/>
        </p:nvSpPr>
        <p:spPr bwMode="auto">
          <a:xfrm>
            <a:off x="1154113" y="4686300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3" name="Text Box 43"/>
          <p:cNvSpPr txBox="1">
            <a:spLocks noChangeArrowheads="1"/>
          </p:cNvSpPr>
          <p:nvPr/>
        </p:nvSpPr>
        <p:spPr bwMode="auto">
          <a:xfrm>
            <a:off x="1154113" y="4884738"/>
            <a:ext cx="23971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4" name="Text Box 44"/>
          <p:cNvSpPr txBox="1">
            <a:spLocks noChangeArrowheads="1"/>
          </p:cNvSpPr>
          <p:nvPr/>
        </p:nvSpPr>
        <p:spPr bwMode="auto">
          <a:xfrm>
            <a:off x="1152525" y="5083175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5" name="Text Box 45"/>
          <p:cNvSpPr txBox="1">
            <a:spLocks noChangeArrowheads="1"/>
          </p:cNvSpPr>
          <p:nvPr/>
        </p:nvSpPr>
        <p:spPr bwMode="auto">
          <a:xfrm>
            <a:off x="1617663" y="4686300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6" name="Text Box 46"/>
          <p:cNvSpPr txBox="1">
            <a:spLocks noChangeArrowheads="1"/>
          </p:cNvSpPr>
          <p:nvPr/>
        </p:nvSpPr>
        <p:spPr bwMode="auto">
          <a:xfrm>
            <a:off x="1617663" y="4884738"/>
            <a:ext cx="23971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7" name="Text Box 47"/>
          <p:cNvSpPr txBox="1">
            <a:spLocks noChangeArrowheads="1"/>
          </p:cNvSpPr>
          <p:nvPr/>
        </p:nvSpPr>
        <p:spPr bwMode="auto">
          <a:xfrm>
            <a:off x="1616075" y="5083175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8" name="Text Box 48"/>
          <p:cNvSpPr txBox="1">
            <a:spLocks noChangeArrowheads="1"/>
          </p:cNvSpPr>
          <p:nvPr/>
        </p:nvSpPr>
        <p:spPr bwMode="auto">
          <a:xfrm>
            <a:off x="3362325" y="4686300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09" name="Text Box 49"/>
          <p:cNvSpPr txBox="1">
            <a:spLocks noChangeArrowheads="1"/>
          </p:cNvSpPr>
          <p:nvPr/>
        </p:nvSpPr>
        <p:spPr bwMode="auto">
          <a:xfrm>
            <a:off x="3362325" y="4884738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0" name="Text Box 50"/>
          <p:cNvSpPr txBox="1">
            <a:spLocks noChangeArrowheads="1"/>
          </p:cNvSpPr>
          <p:nvPr/>
        </p:nvSpPr>
        <p:spPr bwMode="auto">
          <a:xfrm>
            <a:off x="3360738" y="5083175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1" name="Text Box 51"/>
          <p:cNvSpPr txBox="1">
            <a:spLocks noChangeArrowheads="1"/>
          </p:cNvSpPr>
          <p:nvPr/>
        </p:nvSpPr>
        <p:spPr bwMode="auto">
          <a:xfrm>
            <a:off x="3813175" y="4700588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2" name="Text Box 52"/>
          <p:cNvSpPr txBox="1">
            <a:spLocks noChangeArrowheads="1"/>
          </p:cNvSpPr>
          <p:nvPr/>
        </p:nvSpPr>
        <p:spPr bwMode="auto">
          <a:xfrm>
            <a:off x="3813175" y="4899025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3" name="Text Box 53"/>
          <p:cNvSpPr txBox="1">
            <a:spLocks noChangeArrowheads="1"/>
          </p:cNvSpPr>
          <p:nvPr/>
        </p:nvSpPr>
        <p:spPr bwMode="auto">
          <a:xfrm>
            <a:off x="3811588" y="5097463"/>
            <a:ext cx="23971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4" name="Text Box 54"/>
          <p:cNvSpPr txBox="1">
            <a:spLocks noChangeArrowheads="1"/>
          </p:cNvSpPr>
          <p:nvPr/>
        </p:nvSpPr>
        <p:spPr bwMode="auto">
          <a:xfrm>
            <a:off x="5586413" y="4646613"/>
            <a:ext cx="23971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5" name="Text Box 55"/>
          <p:cNvSpPr txBox="1">
            <a:spLocks noChangeArrowheads="1"/>
          </p:cNvSpPr>
          <p:nvPr/>
        </p:nvSpPr>
        <p:spPr bwMode="auto">
          <a:xfrm>
            <a:off x="5586413" y="4845050"/>
            <a:ext cx="2397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6" name="Text Box 56"/>
          <p:cNvSpPr txBox="1">
            <a:spLocks noChangeArrowheads="1"/>
          </p:cNvSpPr>
          <p:nvPr/>
        </p:nvSpPr>
        <p:spPr bwMode="auto">
          <a:xfrm>
            <a:off x="5584825" y="5043488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7" name="Text Box 57"/>
          <p:cNvSpPr txBox="1">
            <a:spLocks noChangeArrowheads="1"/>
          </p:cNvSpPr>
          <p:nvPr/>
        </p:nvSpPr>
        <p:spPr bwMode="auto">
          <a:xfrm>
            <a:off x="5997575" y="4659313"/>
            <a:ext cx="2397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8" name="Text Box 58"/>
          <p:cNvSpPr txBox="1">
            <a:spLocks noChangeArrowheads="1"/>
          </p:cNvSpPr>
          <p:nvPr/>
        </p:nvSpPr>
        <p:spPr bwMode="auto">
          <a:xfrm>
            <a:off x="5997575" y="4857750"/>
            <a:ext cx="2397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19" name="Text Box 59"/>
          <p:cNvSpPr txBox="1">
            <a:spLocks noChangeArrowheads="1"/>
          </p:cNvSpPr>
          <p:nvPr/>
        </p:nvSpPr>
        <p:spPr bwMode="auto">
          <a:xfrm>
            <a:off x="5995988" y="5056188"/>
            <a:ext cx="23971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Tyr</a:t>
            </a:r>
          </a:p>
        </p:txBody>
      </p:sp>
      <p:sp>
        <p:nvSpPr>
          <p:cNvPr id="32820" name="Text Box 60"/>
          <p:cNvSpPr txBox="1">
            <a:spLocks noChangeArrowheads="1"/>
          </p:cNvSpPr>
          <p:nvPr/>
        </p:nvSpPr>
        <p:spPr bwMode="auto">
          <a:xfrm>
            <a:off x="3222625" y="4678363"/>
            <a:ext cx="1206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1" name="Text Box 61"/>
          <p:cNvSpPr txBox="1">
            <a:spLocks noChangeArrowheads="1"/>
          </p:cNvSpPr>
          <p:nvPr/>
        </p:nvSpPr>
        <p:spPr bwMode="auto">
          <a:xfrm>
            <a:off x="3227388" y="4883150"/>
            <a:ext cx="1206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2" name="Text Box 62"/>
          <p:cNvSpPr txBox="1">
            <a:spLocks noChangeArrowheads="1"/>
          </p:cNvSpPr>
          <p:nvPr/>
        </p:nvSpPr>
        <p:spPr bwMode="auto">
          <a:xfrm>
            <a:off x="3227388" y="5083175"/>
            <a:ext cx="1206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3" name="Text Box 63"/>
          <p:cNvSpPr txBox="1">
            <a:spLocks noChangeArrowheads="1"/>
          </p:cNvSpPr>
          <p:nvPr/>
        </p:nvSpPr>
        <p:spPr bwMode="auto">
          <a:xfrm>
            <a:off x="4035425" y="4724400"/>
            <a:ext cx="1206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4" name="Text Box 64"/>
          <p:cNvSpPr txBox="1">
            <a:spLocks noChangeArrowheads="1"/>
          </p:cNvSpPr>
          <p:nvPr/>
        </p:nvSpPr>
        <p:spPr bwMode="auto">
          <a:xfrm>
            <a:off x="4027488" y="4916488"/>
            <a:ext cx="1206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5" name="Text Box 65"/>
          <p:cNvSpPr txBox="1">
            <a:spLocks noChangeArrowheads="1"/>
          </p:cNvSpPr>
          <p:nvPr/>
        </p:nvSpPr>
        <p:spPr bwMode="auto">
          <a:xfrm>
            <a:off x="4027488" y="5116513"/>
            <a:ext cx="1206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6" name="Text Box 66"/>
          <p:cNvSpPr txBox="1">
            <a:spLocks noChangeArrowheads="1"/>
          </p:cNvSpPr>
          <p:nvPr/>
        </p:nvSpPr>
        <p:spPr bwMode="auto">
          <a:xfrm>
            <a:off x="5438775" y="4659313"/>
            <a:ext cx="1206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7" name="Text Box 67"/>
          <p:cNvSpPr txBox="1">
            <a:spLocks noChangeArrowheads="1"/>
          </p:cNvSpPr>
          <p:nvPr/>
        </p:nvSpPr>
        <p:spPr bwMode="auto">
          <a:xfrm>
            <a:off x="5443538" y="4864100"/>
            <a:ext cx="1206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8" name="Text Box 68"/>
          <p:cNvSpPr txBox="1">
            <a:spLocks noChangeArrowheads="1"/>
          </p:cNvSpPr>
          <p:nvPr/>
        </p:nvSpPr>
        <p:spPr bwMode="auto">
          <a:xfrm>
            <a:off x="5443538" y="5064125"/>
            <a:ext cx="1206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29" name="Text Box 69"/>
          <p:cNvSpPr txBox="1">
            <a:spLocks noChangeArrowheads="1"/>
          </p:cNvSpPr>
          <p:nvPr/>
        </p:nvSpPr>
        <p:spPr bwMode="auto">
          <a:xfrm>
            <a:off x="6232525" y="4645025"/>
            <a:ext cx="1206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30" name="Text Box 70"/>
          <p:cNvSpPr txBox="1">
            <a:spLocks noChangeArrowheads="1"/>
          </p:cNvSpPr>
          <p:nvPr/>
        </p:nvSpPr>
        <p:spPr bwMode="auto">
          <a:xfrm>
            <a:off x="6224588" y="4849813"/>
            <a:ext cx="1206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31" name="Text Box 71"/>
          <p:cNvSpPr txBox="1">
            <a:spLocks noChangeArrowheads="1"/>
          </p:cNvSpPr>
          <p:nvPr/>
        </p:nvSpPr>
        <p:spPr bwMode="auto">
          <a:xfrm>
            <a:off x="6224588" y="5049838"/>
            <a:ext cx="1206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P</a:t>
            </a:r>
          </a:p>
        </p:txBody>
      </p:sp>
      <p:sp>
        <p:nvSpPr>
          <p:cNvPr id="32832" name="Text Box 72"/>
          <p:cNvSpPr txBox="1">
            <a:spLocks noChangeArrowheads="1"/>
          </p:cNvSpPr>
          <p:nvPr/>
        </p:nvSpPr>
        <p:spPr bwMode="auto">
          <a:xfrm>
            <a:off x="704850" y="5454650"/>
            <a:ext cx="16557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Activated tyrosine</a:t>
            </a:r>
            <a:br>
              <a:rPr lang="en-US" sz="1400" b="1"/>
            </a:br>
            <a:r>
              <a:rPr lang="en-US" sz="1400" b="1"/>
              <a:t>kinase regions</a:t>
            </a:r>
            <a:br>
              <a:rPr lang="en-US" sz="1400" b="1"/>
            </a:br>
            <a:r>
              <a:rPr lang="en-US" sz="1400" b="1"/>
              <a:t>(unphosphorylated</a:t>
            </a:r>
            <a:br>
              <a:rPr lang="en-US" sz="1400" b="1"/>
            </a:br>
            <a:r>
              <a:rPr lang="en-US" sz="1400" b="1"/>
              <a:t>dimer)</a:t>
            </a:r>
          </a:p>
        </p:txBody>
      </p:sp>
      <p:sp>
        <p:nvSpPr>
          <p:cNvPr id="32833" name="Text Box 73"/>
          <p:cNvSpPr txBox="1">
            <a:spLocks noChangeArrowheads="1"/>
          </p:cNvSpPr>
          <p:nvPr/>
        </p:nvSpPr>
        <p:spPr bwMode="auto">
          <a:xfrm>
            <a:off x="2774950" y="5449888"/>
            <a:ext cx="14176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Fully activated</a:t>
            </a:r>
            <a:br>
              <a:rPr lang="en-US" sz="1400" b="1"/>
            </a:br>
            <a:r>
              <a:rPr lang="en-US" sz="1400" b="1"/>
              <a:t>receptor tyrosine</a:t>
            </a:r>
            <a:br>
              <a:rPr lang="en-US" sz="1400" b="1"/>
            </a:br>
            <a:r>
              <a:rPr lang="en-US" sz="1400" b="1"/>
              <a:t>kinase</a:t>
            </a:r>
            <a:br>
              <a:rPr lang="en-US" sz="1400" b="1"/>
            </a:br>
            <a:r>
              <a:rPr lang="en-US" sz="1400" b="1"/>
              <a:t>(phosphorylated</a:t>
            </a:r>
            <a:br>
              <a:rPr lang="en-US" sz="1400" b="1"/>
            </a:br>
            <a:r>
              <a:rPr lang="en-US" sz="1400" b="1"/>
              <a:t>dimer)</a:t>
            </a:r>
          </a:p>
        </p:txBody>
      </p:sp>
      <p:sp>
        <p:nvSpPr>
          <p:cNvPr id="32834" name="Text Box 74"/>
          <p:cNvSpPr txBox="1">
            <a:spLocks noChangeArrowheads="1"/>
          </p:cNvSpPr>
          <p:nvPr/>
        </p:nvSpPr>
        <p:spPr bwMode="auto">
          <a:xfrm>
            <a:off x="6411913" y="3611563"/>
            <a:ext cx="12858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Activated relay</a:t>
            </a:r>
            <a:br>
              <a:rPr lang="en-US" sz="1400" b="1"/>
            </a:br>
            <a:r>
              <a:rPr lang="en-US" sz="1400" b="1"/>
              <a:t>proteins</a:t>
            </a:r>
          </a:p>
        </p:txBody>
      </p:sp>
      <p:sp>
        <p:nvSpPr>
          <p:cNvPr id="32835" name="Text Box 75"/>
          <p:cNvSpPr txBox="1">
            <a:spLocks noChangeArrowheads="1"/>
          </p:cNvSpPr>
          <p:nvPr/>
        </p:nvSpPr>
        <p:spPr bwMode="auto">
          <a:xfrm>
            <a:off x="7496175" y="4470400"/>
            <a:ext cx="981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Cellular</a:t>
            </a:r>
            <a:br>
              <a:rPr lang="en-US" sz="1300" b="1"/>
            </a:br>
            <a:r>
              <a:rPr lang="en-US" sz="1300" b="1"/>
              <a:t>response 1</a:t>
            </a:r>
          </a:p>
        </p:txBody>
      </p:sp>
      <p:sp>
        <p:nvSpPr>
          <p:cNvPr id="32836" name="Text Box 76"/>
          <p:cNvSpPr txBox="1">
            <a:spLocks noChangeArrowheads="1"/>
          </p:cNvSpPr>
          <p:nvPr/>
        </p:nvSpPr>
        <p:spPr bwMode="auto">
          <a:xfrm>
            <a:off x="7502525" y="5005388"/>
            <a:ext cx="981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Cellular</a:t>
            </a:r>
            <a:br>
              <a:rPr lang="en-US" sz="1300" b="1"/>
            </a:br>
            <a:r>
              <a:rPr lang="en-US" sz="1300" b="1"/>
              <a:t>response 2</a:t>
            </a:r>
          </a:p>
        </p:txBody>
      </p:sp>
      <p:sp>
        <p:nvSpPr>
          <p:cNvPr id="32837" name="Text Box 77"/>
          <p:cNvSpPr txBox="1">
            <a:spLocks noChangeArrowheads="1"/>
          </p:cNvSpPr>
          <p:nvPr/>
        </p:nvSpPr>
        <p:spPr bwMode="auto">
          <a:xfrm>
            <a:off x="6019800" y="5934075"/>
            <a:ext cx="11922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Inactive</a:t>
            </a:r>
            <a:br>
              <a:rPr lang="en-US" sz="1400" b="1"/>
            </a:br>
            <a:r>
              <a:rPr lang="en-US" sz="1400" b="1"/>
              <a:t>relay proteins</a:t>
            </a:r>
          </a:p>
        </p:txBody>
      </p:sp>
      <p:sp>
        <p:nvSpPr>
          <p:cNvPr id="32838" name="Text Box 78"/>
          <p:cNvSpPr txBox="1">
            <a:spLocks noChangeArrowheads="1"/>
          </p:cNvSpPr>
          <p:nvPr/>
        </p:nvSpPr>
        <p:spPr bwMode="auto">
          <a:xfrm>
            <a:off x="1919288" y="5149850"/>
            <a:ext cx="5715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6    ATP</a:t>
            </a:r>
          </a:p>
        </p:txBody>
      </p:sp>
      <p:sp>
        <p:nvSpPr>
          <p:cNvPr id="32839" name="Text Box 79"/>
          <p:cNvSpPr txBox="1">
            <a:spLocks noChangeArrowheads="1"/>
          </p:cNvSpPr>
          <p:nvPr/>
        </p:nvSpPr>
        <p:spPr bwMode="auto">
          <a:xfrm>
            <a:off x="2667000" y="5143500"/>
            <a:ext cx="4254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6 ADP</a:t>
            </a:r>
          </a:p>
        </p:txBody>
      </p:sp>
      <p:sp>
        <p:nvSpPr>
          <p:cNvPr id="32840" name="Line 80"/>
          <p:cNvSpPr>
            <a:spLocks noChangeShapeType="1"/>
          </p:cNvSpPr>
          <p:nvPr/>
        </p:nvSpPr>
        <p:spPr bwMode="auto">
          <a:xfrm>
            <a:off x="1322388" y="1293813"/>
            <a:ext cx="847725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1" name="Line 81"/>
          <p:cNvSpPr>
            <a:spLocks noChangeShapeType="1"/>
          </p:cNvSpPr>
          <p:nvPr/>
        </p:nvSpPr>
        <p:spPr bwMode="auto">
          <a:xfrm>
            <a:off x="1865313" y="817563"/>
            <a:ext cx="119062" cy="10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Line 82"/>
          <p:cNvSpPr>
            <a:spLocks noChangeShapeType="1"/>
          </p:cNvSpPr>
          <p:nvPr/>
        </p:nvSpPr>
        <p:spPr bwMode="auto">
          <a:xfrm>
            <a:off x="2949575" y="738188"/>
            <a:ext cx="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Line 83"/>
          <p:cNvSpPr>
            <a:spLocks noChangeShapeType="1"/>
          </p:cNvSpPr>
          <p:nvPr/>
        </p:nvSpPr>
        <p:spPr bwMode="auto">
          <a:xfrm flipV="1">
            <a:off x="1560513" y="1968500"/>
            <a:ext cx="436562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Line 84"/>
          <p:cNvSpPr>
            <a:spLocks noChangeShapeType="1"/>
          </p:cNvSpPr>
          <p:nvPr/>
        </p:nvSpPr>
        <p:spPr bwMode="auto">
          <a:xfrm>
            <a:off x="1560513" y="2060575"/>
            <a:ext cx="46355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Line 85"/>
          <p:cNvSpPr>
            <a:spLocks noChangeShapeType="1"/>
          </p:cNvSpPr>
          <p:nvPr/>
        </p:nvSpPr>
        <p:spPr bwMode="auto">
          <a:xfrm>
            <a:off x="1560513" y="2060575"/>
            <a:ext cx="4635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Line 86"/>
          <p:cNvSpPr>
            <a:spLocks noChangeShapeType="1"/>
          </p:cNvSpPr>
          <p:nvPr/>
        </p:nvSpPr>
        <p:spPr bwMode="auto">
          <a:xfrm>
            <a:off x="2314575" y="2524125"/>
            <a:ext cx="2778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Line 87"/>
          <p:cNvSpPr>
            <a:spLocks noChangeShapeType="1"/>
          </p:cNvSpPr>
          <p:nvPr/>
        </p:nvSpPr>
        <p:spPr bwMode="auto">
          <a:xfrm flipH="1">
            <a:off x="2592388" y="2432050"/>
            <a:ext cx="277812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Line 88"/>
          <p:cNvSpPr>
            <a:spLocks noChangeShapeType="1"/>
          </p:cNvSpPr>
          <p:nvPr/>
        </p:nvSpPr>
        <p:spPr bwMode="auto">
          <a:xfrm flipH="1">
            <a:off x="6494463" y="4032250"/>
            <a:ext cx="173037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9" name="Line 89"/>
          <p:cNvSpPr>
            <a:spLocks noChangeShapeType="1"/>
          </p:cNvSpPr>
          <p:nvPr/>
        </p:nvSpPr>
        <p:spPr bwMode="auto">
          <a:xfrm flipH="1">
            <a:off x="6573838" y="4032250"/>
            <a:ext cx="93662" cy="115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286000" y="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(15-21)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4645025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err="1" smtClean="0"/>
              <a:t>ligand</a:t>
            </a:r>
            <a:r>
              <a:rPr lang="en-US" b="1" dirty="0" smtClean="0"/>
              <a:t>-gated ion channel </a:t>
            </a:r>
            <a:r>
              <a:rPr lang="en-US" dirty="0" smtClean="0"/>
              <a:t>receptor acts as a gate when the receptor changes shape</a:t>
            </a:r>
          </a:p>
          <a:p>
            <a:pPr eaLnBrk="1" hangingPunct="1"/>
            <a:r>
              <a:rPr lang="en-US" dirty="0" smtClean="0"/>
              <a:t>When a signal molecule binds as a </a:t>
            </a:r>
            <a:r>
              <a:rPr lang="en-US" dirty="0" err="1" smtClean="0"/>
              <a:t>ligand</a:t>
            </a:r>
            <a:r>
              <a:rPr lang="en-US" dirty="0" smtClean="0"/>
              <a:t> to the receptor, the gate allows specific ions, such as Na</a:t>
            </a:r>
            <a:r>
              <a:rPr lang="en-US" baseline="30000" dirty="0" smtClean="0"/>
              <a:t>+</a:t>
            </a:r>
            <a:r>
              <a:rPr lang="en-US" dirty="0" smtClean="0"/>
              <a:t> or Ca</a:t>
            </a:r>
            <a:r>
              <a:rPr lang="en-US" baseline="30000" dirty="0" smtClean="0"/>
              <a:t>2+</a:t>
            </a:r>
            <a:r>
              <a:rPr lang="en-US" dirty="0" smtClean="0"/>
              <a:t>, through a channel in the receptor</a:t>
            </a:r>
            <a:endParaRPr lang="en-US" dirty="0" smtClean="0">
              <a:latin typeface="Times" pitchFamily="84" charset="0"/>
            </a:endParaRPr>
          </a:p>
          <a:p>
            <a:pPr eaLnBrk="1" hangingPunct="1"/>
            <a:r>
              <a:rPr lang="en-US" dirty="0" smtClean="0">
                <a:latin typeface="Times" pitchFamily="84" charset="0"/>
              </a:rPr>
              <a:t>(22 or on next slide)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79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11.7d</a:t>
            </a:r>
          </a:p>
        </p:txBody>
      </p:sp>
      <p:pic>
        <p:nvPicPr>
          <p:cNvPr id="34819" name="Picture 3" descr="11_07dIonChannelReceptor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82775"/>
            <a:ext cx="8548687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60363" y="2638425"/>
            <a:ext cx="820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Signaling</a:t>
            </a:r>
            <a:br>
              <a:rPr lang="en-US" sz="1400" b="1"/>
            </a:br>
            <a:r>
              <a:rPr lang="en-US" sz="1400" b="1"/>
              <a:t>molecule </a:t>
            </a:r>
            <a:br>
              <a:rPr lang="en-US" sz="1400" b="1"/>
            </a:br>
            <a:r>
              <a:rPr lang="en-US" sz="1400" b="1"/>
              <a:t>(ligand)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3389313" y="1936750"/>
            <a:ext cx="257175" cy="279400"/>
            <a:chOff x="2835" y="4038"/>
            <a:chExt cx="162" cy="176"/>
          </a:xfrm>
        </p:grpSpPr>
        <p:sp>
          <p:nvSpPr>
            <p:cNvPr id="34841" name="Oval 6"/>
            <p:cNvSpPr>
              <a:spLocks noChangeArrowheads="1"/>
            </p:cNvSpPr>
            <p:nvPr/>
          </p:nvSpPr>
          <p:spPr bwMode="auto">
            <a:xfrm>
              <a:off x="2835" y="4041"/>
              <a:ext cx="136" cy="135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Text Box 7"/>
            <p:cNvSpPr txBox="1">
              <a:spLocks noChangeArrowheads="1"/>
            </p:cNvSpPr>
            <p:nvPr/>
          </p:nvSpPr>
          <p:spPr bwMode="auto">
            <a:xfrm>
              <a:off x="2871" y="4038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  <a:endParaRPr lang="en-US" sz="1400" b="1"/>
            </a:p>
          </p:txBody>
        </p:sp>
      </p:grpSp>
      <p:grpSp>
        <p:nvGrpSpPr>
          <p:cNvPr id="34822" name="Group 8"/>
          <p:cNvGrpSpPr>
            <a:grpSpLocks/>
          </p:cNvGrpSpPr>
          <p:nvPr/>
        </p:nvGrpSpPr>
        <p:grpSpPr bwMode="auto">
          <a:xfrm>
            <a:off x="352425" y="1930400"/>
            <a:ext cx="257175" cy="279400"/>
            <a:chOff x="2835" y="4038"/>
            <a:chExt cx="162" cy="176"/>
          </a:xfrm>
        </p:grpSpPr>
        <p:sp>
          <p:nvSpPr>
            <p:cNvPr id="34839" name="Oval 9"/>
            <p:cNvSpPr>
              <a:spLocks noChangeArrowheads="1"/>
            </p:cNvSpPr>
            <p:nvPr/>
          </p:nvSpPr>
          <p:spPr bwMode="auto">
            <a:xfrm>
              <a:off x="2835" y="4041"/>
              <a:ext cx="136" cy="135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Text Box 10"/>
            <p:cNvSpPr txBox="1">
              <a:spLocks noChangeArrowheads="1"/>
            </p:cNvSpPr>
            <p:nvPr/>
          </p:nvSpPr>
          <p:spPr bwMode="auto">
            <a:xfrm>
              <a:off x="2871" y="4038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  <a:endParaRPr lang="en-US" sz="1400" b="1"/>
            </a:p>
          </p:txBody>
        </p:sp>
      </p:grpSp>
      <p:grpSp>
        <p:nvGrpSpPr>
          <p:cNvPr id="34823" name="Group 11"/>
          <p:cNvGrpSpPr>
            <a:grpSpLocks/>
          </p:cNvGrpSpPr>
          <p:nvPr/>
        </p:nvGrpSpPr>
        <p:grpSpPr bwMode="auto">
          <a:xfrm>
            <a:off x="6226175" y="1931988"/>
            <a:ext cx="257175" cy="279400"/>
            <a:chOff x="2835" y="4038"/>
            <a:chExt cx="162" cy="176"/>
          </a:xfrm>
        </p:grpSpPr>
        <p:sp>
          <p:nvSpPr>
            <p:cNvPr id="34837" name="Oval 12"/>
            <p:cNvSpPr>
              <a:spLocks noChangeArrowheads="1"/>
            </p:cNvSpPr>
            <p:nvPr/>
          </p:nvSpPr>
          <p:spPr bwMode="auto">
            <a:xfrm>
              <a:off x="2835" y="4041"/>
              <a:ext cx="136" cy="135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Text Box 13"/>
            <p:cNvSpPr txBox="1">
              <a:spLocks noChangeArrowheads="1"/>
            </p:cNvSpPr>
            <p:nvPr/>
          </p:nvSpPr>
          <p:spPr bwMode="auto">
            <a:xfrm>
              <a:off x="2871" y="4038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endParaRPr lang="en-US" sz="1400" b="1"/>
            </a:p>
          </p:txBody>
        </p:sp>
      </p:grp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1412875" y="2354263"/>
            <a:ext cx="64928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Gate </a:t>
            </a:r>
            <a:br>
              <a:rPr lang="en-US" sz="1400" b="1"/>
            </a:br>
            <a:r>
              <a:rPr lang="en-US" sz="1400" b="1"/>
              <a:t>closed</a:t>
            </a:r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2378075" y="2473325"/>
            <a:ext cx="450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Ions</a:t>
            </a:r>
          </a:p>
        </p:txBody>
      </p:sp>
      <p:sp>
        <p:nvSpPr>
          <p:cNvPr id="34826" name="Text Box 16"/>
          <p:cNvSpPr txBox="1">
            <a:spLocks noChangeArrowheads="1"/>
          </p:cNvSpPr>
          <p:nvPr/>
        </p:nvSpPr>
        <p:spPr bwMode="auto">
          <a:xfrm>
            <a:off x="366713" y="3848100"/>
            <a:ext cx="17875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Ligand-gated</a:t>
            </a:r>
            <a:br>
              <a:rPr lang="en-US" sz="1400" b="1"/>
            </a:br>
            <a:r>
              <a:rPr lang="en-US" sz="1400" b="1"/>
              <a:t>ion channel receptor</a:t>
            </a:r>
          </a:p>
        </p:txBody>
      </p:sp>
      <p:sp>
        <p:nvSpPr>
          <p:cNvPr id="34827" name="Text Box 17"/>
          <p:cNvSpPr txBox="1">
            <a:spLocks noChangeArrowheads="1"/>
          </p:cNvSpPr>
          <p:nvPr/>
        </p:nvSpPr>
        <p:spPr bwMode="auto">
          <a:xfrm>
            <a:off x="2244725" y="3756025"/>
            <a:ext cx="9271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Plasma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34828" name="Text Box 18"/>
          <p:cNvSpPr txBox="1">
            <a:spLocks noChangeArrowheads="1"/>
          </p:cNvSpPr>
          <p:nvPr/>
        </p:nvSpPr>
        <p:spPr bwMode="auto">
          <a:xfrm>
            <a:off x="3448050" y="2473325"/>
            <a:ext cx="4889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Gate </a:t>
            </a:r>
            <a:br>
              <a:rPr lang="en-US" sz="1400" b="1"/>
            </a:br>
            <a:r>
              <a:rPr lang="en-US" sz="1400" b="1"/>
              <a:t>open</a:t>
            </a:r>
          </a:p>
        </p:txBody>
      </p:sp>
      <p:sp>
        <p:nvSpPr>
          <p:cNvPr id="34829" name="Text Box 19"/>
          <p:cNvSpPr txBox="1">
            <a:spLocks noChangeArrowheads="1"/>
          </p:cNvSpPr>
          <p:nvPr/>
        </p:nvSpPr>
        <p:spPr bwMode="auto">
          <a:xfrm>
            <a:off x="5141913" y="4113213"/>
            <a:ext cx="8207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Cellular</a:t>
            </a:r>
            <a:br>
              <a:rPr lang="en-US" sz="1400" b="1"/>
            </a:br>
            <a:r>
              <a:rPr lang="en-US" sz="1400" b="1"/>
              <a:t>response</a:t>
            </a:r>
          </a:p>
        </p:txBody>
      </p:sp>
      <p:sp>
        <p:nvSpPr>
          <p:cNvPr id="34830" name="Text Box 20"/>
          <p:cNvSpPr txBox="1">
            <a:spLocks noChangeArrowheads="1"/>
          </p:cNvSpPr>
          <p:nvPr/>
        </p:nvSpPr>
        <p:spPr bwMode="auto">
          <a:xfrm>
            <a:off x="7218363" y="2460625"/>
            <a:ext cx="10318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Gate closed</a:t>
            </a:r>
          </a:p>
        </p:txBody>
      </p:sp>
      <p:sp>
        <p:nvSpPr>
          <p:cNvPr id="34831" name="Line 21"/>
          <p:cNvSpPr>
            <a:spLocks noChangeShapeType="1"/>
          </p:cNvSpPr>
          <p:nvPr/>
        </p:nvSpPr>
        <p:spPr bwMode="auto">
          <a:xfrm flipH="1">
            <a:off x="1098550" y="2540000"/>
            <a:ext cx="119063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22"/>
          <p:cNvSpPr>
            <a:spLocks noChangeShapeType="1"/>
          </p:cNvSpPr>
          <p:nvPr/>
        </p:nvSpPr>
        <p:spPr bwMode="auto">
          <a:xfrm>
            <a:off x="1719263" y="27384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23"/>
          <p:cNvSpPr>
            <a:spLocks noChangeShapeType="1"/>
          </p:cNvSpPr>
          <p:nvPr/>
        </p:nvSpPr>
        <p:spPr bwMode="auto">
          <a:xfrm flipH="1">
            <a:off x="1349375" y="3611563"/>
            <a:ext cx="158750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24"/>
          <p:cNvSpPr>
            <a:spLocks noChangeShapeType="1"/>
          </p:cNvSpPr>
          <p:nvPr/>
        </p:nvSpPr>
        <p:spPr bwMode="auto">
          <a:xfrm flipH="1">
            <a:off x="2830513" y="3544888"/>
            <a:ext cx="93662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25"/>
          <p:cNvSpPr>
            <a:spLocks noChangeShapeType="1"/>
          </p:cNvSpPr>
          <p:nvPr/>
        </p:nvSpPr>
        <p:spPr bwMode="auto">
          <a:xfrm>
            <a:off x="3902075" y="2566988"/>
            <a:ext cx="225425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6"/>
          <p:cNvSpPr>
            <a:spLocks noChangeShapeType="1"/>
          </p:cNvSpPr>
          <p:nvPr/>
        </p:nvSpPr>
        <p:spPr bwMode="auto">
          <a:xfrm flipH="1">
            <a:off x="7434263" y="2646363"/>
            <a:ext cx="277812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457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(22-25)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Intracellular Receptors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3498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 smtClean="0"/>
              <a:t>Intracellular receptor proteins are found in the </a:t>
            </a:r>
            <a:r>
              <a:rPr lang="en-US" dirty="0" err="1" smtClean="0"/>
              <a:t>cytosol</a:t>
            </a:r>
            <a:r>
              <a:rPr lang="en-US" dirty="0" smtClean="0"/>
              <a:t> or nucleus of target cells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Small or hydrophobic chemical messengers can readily cross the membrane and activate receptors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Examples of hydrophobic messengers are the steroid and thyroid hormones of animals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An activated hormone-receptor complex can act as a transcription factor, turning on specific genes (26)</a:t>
            </a:r>
            <a:endParaRPr lang="en-US" dirty="0" smtClean="0">
              <a:latin typeface="Times" pitchFamily="84" charset="0"/>
            </a:endParaRP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Overview: Cellular Messaging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305800" cy="4645025"/>
          </a:xfrm>
        </p:spPr>
        <p:txBody>
          <a:bodyPr/>
          <a:lstStyle/>
          <a:p>
            <a:pPr eaLnBrk="1" hangingPunct="1"/>
            <a:r>
              <a:rPr lang="en-US" dirty="0" smtClean="0"/>
              <a:t>Cell-to-cell communication is essential for both </a:t>
            </a:r>
            <a:r>
              <a:rPr lang="en-US" dirty="0" err="1" smtClean="0"/>
              <a:t>multicellular</a:t>
            </a:r>
            <a:r>
              <a:rPr lang="en-US" dirty="0" smtClean="0"/>
              <a:t> and unicellular organisms</a:t>
            </a:r>
          </a:p>
          <a:p>
            <a:pPr eaLnBrk="1" hangingPunct="1"/>
            <a:r>
              <a:rPr lang="en-US" dirty="0" smtClean="0"/>
              <a:t>Biologists have discovered some universal mechanisms of cellular regulation</a:t>
            </a:r>
          </a:p>
          <a:p>
            <a:pPr eaLnBrk="1" hangingPunct="1"/>
            <a:r>
              <a:rPr lang="en-US" dirty="0" smtClean="0"/>
              <a:t>Cells most often communicate with each other via chemical signals</a:t>
            </a:r>
          </a:p>
          <a:p>
            <a:pPr eaLnBrk="1" hangingPunct="1"/>
            <a:r>
              <a:rPr lang="en-US" dirty="0" smtClean="0"/>
              <a:t>For example, the fight-or-flight response is triggered by a signaling molecule called epinephrine (adrenaline)</a:t>
            </a: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11.9-5</a:t>
            </a:r>
          </a:p>
        </p:txBody>
      </p:sp>
      <p:pic>
        <p:nvPicPr>
          <p:cNvPr id="40963" name="Picture 3" descr="11_09SteroidHormone_5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75" y="136525"/>
            <a:ext cx="33956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00375" y="265113"/>
            <a:ext cx="12049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Hormone</a:t>
            </a:r>
            <a:br>
              <a:rPr lang="en-US" sz="1400" b="1"/>
            </a:br>
            <a:r>
              <a:rPr lang="en-US" sz="1400" b="1"/>
              <a:t>(testosterone)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94025" y="1739900"/>
            <a:ext cx="835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Receptor</a:t>
            </a:r>
            <a:br>
              <a:rPr lang="en-US" sz="1400" b="1"/>
            </a:br>
            <a:r>
              <a:rPr lang="en-US" sz="1400" b="1"/>
              <a:t>protein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110163" y="1449388"/>
            <a:ext cx="9540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Plasma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06925" y="246063"/>
            <a:ext cx="16144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EXTRACELLULAR</a:t>
            </a:r>
            <a:br>
              <a:rPr lang="en-US" sz="1400" b="1"/>
            </a:br>
            <a:r>
              <a:rPr lang="en-US" sz="1400" b="1"/>
              <a:t>FLUID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110163" y="2243138"/>
            <a:ext cx="8747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Hormone-</a:t>
            </a:r>
            <a:br>
              <a:rPr lang="en-US" sz="1400" b="1"/>
            </a:br>
            <a:r>
              <a:rPr lang="en-US" sz="1400" b="1"/>
              <a:t>receptor</a:t>
            </a:r>
            <a:br>
              <a:rPr lang="en-US" sz="1400" b="1"/>
            </a:br>
            <a:r>
              <a:rPr lang="en-US" sz="1400" b="1"/>
              <a:t>complex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540250" y="4121150"/>
            <a:ext cx="4111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DNA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006725" y="4518025"/>
            <a:ext cx="5826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mRNA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979738" y="5311775"/>
            <a:ext cx="9540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NUCLEUS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008313" y="6251575"/>
            <a:ext cx="1165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CYTOPLASM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070475" y="5403850"/>
            <a:ext cx="1073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New protein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3849688" y="357188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5410200" y="1111250"/>
            <a:ext cx="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3227388" y="1495425"/>
            <a:ext cx="793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4762500" y="2195513"/>
            <a:ext cx="3032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5291138" y="5583238"/>
            <a:ext cx="10636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648200" y="10668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105400" y="20574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038600" y="3581400"/>
            <a:ext cx="2286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495800" y="4724400"/>
            <a:ext cx="1905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715000" y="601980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553200" y="68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Ligand</a:t>
            </a:r>
            <a:r>
              <a:rPr lang="en-US" sz="1800" dirty="0" smtClean="0"/>
              <a:t> diffuses in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6553200" y="1840468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Ligand</a:t>
            </a:r>
            <a:r>
              <a:rPr lang="en-US" sz="1800" dirty="0" smtClean="0"/>
              <a:t> binds receptor shape change to enter nucleus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Hrc</a:t>
            </a:r>
            <a:r>
              <a:rPr lang="en-US" sz="1800" dirty="0" smtClean="0"/>
              <a:t> binds DNA (transcription factor)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45074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Transcription of response protein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6553200" y="58028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New protein gives phenotype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1524000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Transcription factors are activators of gene transcription………can be general or specific. (28)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0" y="228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68338"/>
            <a:ext cx="8763000" cy="1325562"/>
          </a:xfrm>
        </p:spPr>
        <p:txBody>
          <a:bodyPr/>
          <a:lstStyle/>
          <a:p>
            <a:pPr eaLnBrk="1" hangingPunct="1"/>
            <a:r>
              <a:rPr lang="en-US" smtClean="0"/>
              <a:t>Concept 11.3: Transduction: Cascades of molecular interactions relay signals from receptors to target molecules in the cell</a:t>
            </a:r>
            <a:endParaRPr lang="en-US" sz="3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52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Signal transduction usually involves multiple steps</a:t>
            </a:r>
          </a:p>
          <a:p>
            <a:pPr eaLnBrk="1" hangingPunct="1"/>
            <a:r>
              <a:rPr lang="en-US" dirty="0" smtClean="0"/>
              <a:t>Multistep pathways can amplify a signal: A few molecules can produce a large cellular response</a:t>
            </a:r>
          </a:p>
          <a:p>
            <a:pPr eaLnBrk="1" hangingPunct="1"/>
            <a:r>
              <a:rPr lang="en-US" dirty="0" smtClean="0"/>
              <a:t>Multistep pathways provide more opportunities for coordination and regulation of the cellular response (29)</a:t>
            </a:r>
          </a:p>
        </p:txBody>
      </p:sp>
      <p:grpSp>
        <p:nvGrpSpPr>
          <p:cNvPr id="4198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99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Signal Transduction Pathways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803775"/>
          </a:xfrm>
        </p:spPr>
        <p:txBody>
          <a:bodyPr/>
          <a:lstStyle/>
          <a:p>
            <a:pPr eaLnBrk="1" hangingPunct="1"/>
            <a:r>
              <a:rPr lang="en-US" smtClean="0"/>
              <a:t>The molecules that relay a signal from receptor to response are mostly proteins</a:t>
            </a:r>
          </a:p>
          <a:p>
            <a:pPr eaLnBrk="1" hangingPunct="1"/>
            <a:r>
              <a:rPr lang="en-US" smtClean="0"/>
              <a:t>Like falling dominoes, the receptor activates another protein, which activates another, and so on, until the protein producing the response is activated</a:t>
            </a:r>
          </a:p>
          <a:p>
            <a:pPr eaLnBrk="1" hangingPunct="1"/>
            <a:r>
              <a:rPr lang="en-US" smtClean="0"/>
              <a:t>At each step, the signal is transduced into a different form, usually a shape change in a protein</a:t>
            </a:r>
          </a:p>
        </p:txBody>
      </p: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01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04863"/>
            <a:ext cx="8991600" cy="503237"/>
          </a:xfrm>
        </p:spPr>
        <p:txBody>
          <a:bodyPr/>
          <a:lstStyle/>
          <a:p>
            <a:pPr eaLnBrk="1" hangingPunct="1"/>
            <a:r>
              <a:rPr lang="en-US" smtClean="0"/>
              <a:t>Protein Phosphorylation and Dephosphorylation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534400" cy="2219325"/>
          </a:xfrm>
        </p:spPr>
        <p:txBody>
          <a:bodyPr/>
          <a:lstStyle/>
          <a:p>
            <a:pPr eaLnBrk="1" hangingPunct="1"/>
            <a:r>
              <a:rPr lang="en-US" smtClean="0"/>
              <a:t>In many pathways, the signal is transmitted by a cascade of protein phosphorylations</a:t>
            </a:r>
          </a:p>
          <a:p>
            <a:pPr eaLnBrk="1" hangingPunct="1"/>
            <a:r>
              <a:rPr lang="en-US" b="1" smtClean="0"/>
              <a:t>Protein kinases </a:t>
            </a:r>
            <a:r>
              <a:rPr lang="en-US" smtClean="0"/>
              <a:t>transfer phosphates from ATP to protein, a process called phosphorylation</a:t>
            </a:r>
          </a:p>
        </p:txBody>
      </p: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3730625"/>
            <a:ext cx="8534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phosphatases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the phosphates from proteins, a process called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dephosphorylation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phosphorylation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dephosphorylation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acts as a molecular switch, turning activities on and off or up or down, as required (30)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9" descr="11_10_PhosphorylatCascad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47650"/>
            <a:ext cx="8518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20"/>
          <p:cNvSpPr txBox="1">
            <a:spLocks noChangeArrowheads="1"/>
          </p:cNvSpPr>
          <p:nvPr/>
        </p:nvSpPr>
        <p:spPr bwMode="auto">
          <a:xfrm>
            <a:off x="1187450" y="1249363"/>
            <a:ext cx="8350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Receptor</a:t>
            </a:r>
          </a:p>
        </p:txBody>
      </p:sp>
      <p:sp>
        <p:nvSpPr>
          <p:cNvPr id="46084" name="Text Box 21"/>
          <p:cNvSpPr txBox="1">
            <a:spLocks noChangeArrowheads="1"/>
          </p:cNvSpPr>
          <p:nvPr/>
        </p:nvSpPr>
        <p:spPr bwMode="auto">
          <a:xfrm>
            <a:off x="2647950" y="382588"/>
            <a:ext cx="16938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Signaling molecule</a:t>
            </a:r>
          </a:p>
        </p:txBody>
      </p:sp>
      <p:sp>
        <p:nvSpPr>
          <p:cNvPr id="46085" name="Text Box 22"/>
          <p:cNvSpPr txBox="1">
            <a:spLocks noChangeArrowheads="1"/>
          </p:cNvSpPr>
          <p:nvPr/>
        </p:nvSpPr>
        <p:spPr bwMode="auto">
          <a:xfrm>
            <a:off x="2755900" y="1349375"/>
            <a:ext cx="12588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Activated relay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46086" name="Text Box 23"/>
          <p:cNvSpPr txBox="1">
            <a:spLocks noChangeArrowheads="1"/>
          </p:cNvSpPr>
          <p:nvPr/>
        </p:nvSpPr>
        <p:spPr bwMode="auto">
          <a:xfrm rot="3206215">
            <a:off x="4791869" y="3398044"/>
            <a:ext cx="2184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Phosphorylation cascade</a:t>
            </a:r>
          </a:p>
        </p:txBody>
      </p:sp>
      <p:sp>
        <p:nvSpPr>
          <p:cNvPr id="46087" name="AutoShape 24"/>
          <p:cNvSpPr>
            <a:spLocks/>
          </p:cNvSpPr>
          <p:nvPr/>
        </p:nvSpPr>
        <p:spPr bwMode="auto">
          <a:xfrm rot="-2300325">
            <a:off x="5557838" y="1392238"/>
            <a:ext cx="196850" cy="4284662"/>
          </a:xfrm>
          <a:prstGeom prst="rightBrace">
            <a:avLst>
              <a:gd name="adj1" fmla="val 18138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25"/>
          <p:cNvSpPr>
            <a:spLocks noChangeShapeType="1"/>
          </p:cNvSpPr>
          <p:nvPr/>
        </p:nvSpPr>
        <p:spPr bwMode="auto">
          <a:xfrm>
            <a:off x="2381250" y="455613"/>
            <a:ext cx="211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26"/>
          <p:cNvSpPr>
            <a:spLocks noChangeShapeType="1"/>
          </p:cNvSpPr>
          <p:nvPr/>
        </p:nvSpPr>
        <p:spPr bwMode="auto">
          <a:xfrm flipH="1">
            <a:off x="1984375" y="1130300"/>
            <a:ext cx="14605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27"/>
          <p:cNvSpPr>
            <a:spLocks noChangeShapeType="1"/>
          </p:cNvSpPr>
          <p:nvPr/>
        </p:nvSpPr>
        <p:spPr bwMode="auto">
          <a:xfrm flipH="1">
            <a:off x="2514600" y="1420813"/>
            <a:ext cx="211138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28"/>
          <p:cNvSpPr txBox="1">
            <a:spLocks noChangeArrowheads="1"/>
          </p:cNvSpPr>
          <p:nvPr/>
        </p:nvSpPr>
        <p:spPr bwMode="auto">
          <a:xfrm>
            <a:off x="625475" y="2024063"/>
            <a:ext cx="1100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Inactive</a:t>
            </a:r>
            <a:br>
              <a:rPr lang="en-US" sz="1200" b="1"/>
            </a:br>
            <a:r>
              <a:rPr lang="en-US" sz="1200" b="1"/>
              <a:t>protein kinase</a:t>
            </a:r>
            <a:br>
              <a:rPr lang="en-US" sz="1200" b="1"/>
            </a:br>
            <a:r>
              <a:rPr lang="en-US" sz="1200" b="1"/>
              <a:t>1</a:t>
            </a:r>
          </a:p>
        </p:txBody>
      </p:sp>
      <p:sp>
        <p:nvSpPr>
          <p:cNvPr id="46092" name="Text Box 29"/>
          <p:cNvSpPr txBox="1">
            <a:spLocks noChangeArrowheads="1"/>
          </p:cNvSpPr>
          <p:nvPr/>
        </p:nvSpPr>
        <p:spPr bwMode="auto">
          <a:xfrm>
            <a:off x="3305175" y="2373313"/>
            <a:ext cx="61118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Active</a:t>
            </a:r>
            <a:br>
              <a:rPr lang="en-US" sz="1200" b="1"/>
            </a:br>
            <a:r>
              <a:rPr lang="en-US" sz="1200" b="1"/>
              <a:t>protein </a:t>
            </a:r>
            <a:br>
              <a:rPr lang="en-US" sz="1200" b="1"/>
            </a:br>
            <a:r>
              <a:rPr lang="en-US" sz="1200" b="1"/>
              <a:t>kinase</a:t>
            </a:r>
            <a:br>
              <a:rPr lang="en-US" sz="1200" b="1"/>
            </a:br>
            <a:r>
              <a:rPr lang="en-US" sz="1200" b="1"/>
              <a:t>1</a:t>
            </a:r>
          </a:p>
        </p:txBody>
      </p:sp>
      <p:sp>
        <p:nvSpPr>
          <p:cNvPr id="46093" name="Text Box 30"/>
          <p:cNvSpPr txBox="1">
            <a:spLocks noChangeArrowheads="1"/>
          </p:cNvSpPr>
          <p:nvPr/>
        </p:nvSpPr>
        <p:spPr bwMode="auto">
          <a:xfrm>
            <a:off x="4411663" y="3529013"/>
            <a:ext cx="6111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Active</a:t>
            </a:r>
            <a:br>
              <a:rPr lang="en-US" sz="1200" b="1"/>
            </a:br>
            <a:r>
              <a:rPr lang="en-US" sz="1200" b="1"/>
              <a:t>protein </a:t>
            </a:r>
            <a:br>
              <a:rPr lang="en-US" sz="1200" b="1"/>
            </a:br>
            <a:r>
              <a:rPr lang="en-US" sz="1200" b="1"/>
              <a:t>kinase</a:t>
            </a:r>
            <a:br>
              <a:rPr lang="en-US" sz="1200" b="1"/>
            </a:br>
            <a:r>
              <a:rPr lang="en-US" sz="1200" b="1"/>
              <a:t>2</a:t>
            </a:r>
          </a:p>
        </p:txBody>
      </p:sp>
      <p:sp>
        <p:nvSpPr>
          <p:cNvPr id="46094" name="Text Box 31"/>
          <p:cNvSpPr txBox="1">
            <a:spLocks noChangeArrowheads="1"/>
          </p:cNvSpPr>
          <p:nvPr/>
        </p:nvSpPr>
        <p:spPr bwMode="auto">
          <a:xfrm>
            <a:off x="5508625" y="4708525"/>
            <a:ext cx="6111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Active</a:t>
            </a:r>
            <a:br>
              <a:rPr lang="en-US" sz="1200" b="1"/>
            </a:br>
            <a:r>
              <a:rPr lang="en-US" sz="1200" b="1"/>
              <a:t>protein </a:t>
            </a:r>
            <a:br>
              <a:rPr lang="en-US" sz="1200" b="1"/>
            </a:br>
            <a:r>
              <a:rPr lang="en-US" sz="1200" b="1"/>
              <a:t>kinase</a:t>
            </a:r>
            <a:br>
              <a:rPr lang="en-US" sz="1200" b="1"/>
            </a:br>
            <a:r>
              <a:rPr lang="en-US" sz="1200" b="1"/>
              <a:t>3</a:t>
            </a:r>
          </a:p>
        </p:txBody>
      </p:sp>
      <p:sp>
        <p:nvSpPr>
          <p:cNvPr id="46095" name="Text Box 32"/>
          <p:cNvSpPr txBox="1">
            <a:spLocks noChangeArrowheads="1"/>
          </p:cNvSpPr>
          <p:nvPr/>
        </p:nvSpPr>
        <p:spPr bwMode="auto">
          <a:xfrm>
            <a:off x="1730375" y="3181350"/>
            <a:ext cx="1100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Inactive</a:t>
            </a:r>
            <a:br>
              <a:rPr lang="en-US" sz="1200" b="1"/>
            </a:br>
            <a:r>
              <a:rPr lang="en-US" sz="1200" b="1"/>
              <a:t>protein kinase</a:t>
            </a:r>
            <a:br>
              <a:rPr lang="en-US" sz="1200" b="1"/>
            </a:br>
            <a:r>
              <a:rPr lang="en-US" sz="1200" b="1"/>
              <a:t>2</a:t>
            </a:r>
          </a:p>
        </p:txBody>
      </p:sp>
      <p:sp>
        <p:nvSpPr>
          <p:cNvPr id="46096" name="Text Box 33"/>
          <p:cNvSpPr txBox="1">
            <a:spLocks noChangeArrowheads="1"/>
          </p:cNvSpPr>
          <p:nvPr/>
        </p:nvSpPr>
        <p:spPr bwMode="auto">
          <a:xfrm>
            <a:off x="2841625" y="4344988"/>
            <a:ext cx="1100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Inactive</a:t>
            </a:r>
            <a:br>
              <a:rPr lang="en-US" sz="1200" b="1"/>
            </a:br>
            <a:r>
              <a:rPr lang="en-US" sz="1200" b="1"/>
              <a:t>protein kinase</a:t>
            </a:r>
            <a:br>
              <a:rPr lang="en-US" sz="1200" b="1"/>
            </a:br>
            <a:r>
              <a:rPr lang="en-US" sz="1200" b="1"/>
              <a:t>3</a:t>
            </a:r>
          </a:p>
        </p:txBody>
      </p:sp>
      <p:sp>
        <p:nvSpPr>
          <p:cNvPr id="46097" name="Text Box 34"/>
          <p:cNvSpPr txBox="1">
            <a:spLocks noChangeArrowheads="1"/>
          </p:cNvSpPr>
          <p:nvPr/>
        </p:nvSpPr>
        <p:spPr bwMode="auto">
          <a:xfrm>
            <a:off x="4205288" y="5483225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Inactive</a:t>
            </a:r>
            <a:br>
              <a:rPr lang="en-US" sz="1200" b="1"/>
            </a:br>
            <a:r>
              <a:rPr lang="en-US" sz="1200" b="1"/>
              <a:t>protein</a:t>
            </a:r>
          </a:p>
        </p:txBody>
      </p:sp>
      <p:sp>
        <p:nvSpPr>
          <p:cNvPr id="46098" name="Text Box 35"/>
          <p:cNvSpPr txBox="1">
            <a:spLocks noChangeArrowheads="1"/>
          </p:cNvSpPr>
          <p:nvPr/>
        </p:nvSpPr>
        <p:spPr bwMode="auto">
          <a:xfrm>
            <a:off x="6542088" y="5980113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Active</a:t>
            </a:r>
            <a:br>
              <a:rPr lang="en-US" sz="1200" b="1"/>
            </a:br>
            <a:r>
              <a:rPr lang="en-US" sz="1200" b="1"/>
              <a:t>protein</a:t>
            </a:r>
          </a:p>
        </p:txBody>
      </p:sp>
      <p:sp>
        <p:nvSpPr>
          <p:cNvPr id="46099" name="Text Box 36"/>
          <p:cNvSpPr txBox="1">
            <a:spLocks noChangeArrowheads="1"/>
          </p:cNvSpPr>
          <p:nvPr/>
        </p:nvSpPr>
        <p:spPr bwMode="auto">
          <a:xfrm>
            <a:off x="7875588" y="5980113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Cellular</a:t>
            </a:r>
            <a:br>
              <a:rPr lang="en-US" sz="1200" b="1"/>
            </a:br>
            <a:r>
              <a:rPr lang="en-US" sz="1200" b="1"/>
              <a:t>response</a:t>
            </a:r>
          </a:p>
        </p:txBody>
      </p:sp>
      <p:sp>
        <p:nvSpPr>
          <p:cNvPr id="46100" name="Text Box 37"/>
          <p:cNvSpPr txBox="1">
            <a:spLocks noChangeArrowheads="1"/>
          </p:cNvSpPr>
          <p:nvPr/>
        </p:nvSpPr>
        <p:spPr bwMode="auto">
          <a:xfrm>
            <a:off x="3046413" y="3330575"/>
            <a:ext cx="34448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ATP</a:t>
            </a:r>
          </a:p>
        </p:txBody>
      </p:sp>
      <p:sp>
        <p:nvSpPr>
          <p:cNvPr id="46101" name="Text Box 38"/>
          <p:cNvSpPr txBox="1">
            <a:spLocks noChangeArrowheads="1"/>
          </p:cNvSpPr>
          <p:nvPr/>
        </p:nvSpPr>
        <p:spPr bwMode="auto">
          <a:xfrm>
            <a:off x="3581400" y="3468688"/>
            <a:ext cx="344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ADP</a:t>
            </a:r>
          </a:p>
        </p:txBody>
      </p:sp>
      <p:sp>
        <p:nvSpPr>
          <p:cNvPr id="46102" name="Text Box 39"/>
          <p:cNvSpPr txBox="1">
            <a:spLocks noChangeArrowheads="1"/>
          </p:cNvSpPr>
          <p:nvPr/>
        </p:nvSpPr>
        <p:spPr bwMode="auto">
          <a:xfrm>
            <a:off x="4151313" y="4487863"/>
            <a:ext cx="34448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ATP</a:t>
            </a:r>
          </a:p>
        </p:txBody>
      </p:sp>
      <p:sp>
        <p:nvSpPr>
          <p:cNvPr id="46103" name="Text Box 40"/>
          <p:cNvSpPr txBox="1">
            <a:spLocks noChangeArrowheads="1"/>
          </p:cNvSpPr>
          <p:nvPr/>
        </p:nvSpPr>
        <p:spPr bwMode="auto">
          <a:xfrm>
            <a:off x="4679950" y="4633913"/>
            <a:ext cx="344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ADP</a:t>
            </a:r>
          </a:p>
        </p:txBody>
      </p:sp>
      <p:sp>
        <p:nvSpPr>
          <p:cNvPr id="46104" name="Text Box 41"/>
          <p:cNvSpPr txBox="1">
            <a:spLocks noChangeArrowheads="1"/>
          </p:cNvSpPr>
          <p:nvPr/>
        </p:nvSpPr>
        <p:spPr bwMode="auto">
          <a:xfrm>
            <a:off x="5248275" y="5665788"/>
            <a:ext cx="344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ATP</a:t>
            </a:r>
          </a:p>
        </p:txBody>
      </p:sp>
      <p:sp>
        <p:nvSpPr>
          <p:cNvPr id="46105" name="Text Box 42"/>
          <p:cNvSpPr txBox="1">
            <a:spLocks noChangeArrowheads="1"/>
          </p:cNvSpPr>
          <p:nvPr/>
        </p:nvSpPr>
        <p:spPr bwMode="auto">
          <a:xfrm>
            <a:off x="5778500" y="5811838"/>
            <a:ext cx="344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ADP</a:t>
            </a:r>
          </a:p>
        </p:txBody>
      </p:sp>
      <p:sp>
        <p:nvSpPr>
          <p:cNvPr id="46106" name="Text Box 43"/>
          <p:cNvSpPr txBox="1">
            <a:spLocks noChangeArrowheads="1"/>
          </p:cNvSpPr>
          <p:nvPr/>
        </p:nvSpPr>
        <p:spPr bwMode="auto">
          <a:xfrm>
            <a:off x="3276600" y="3892550"/>
            <a:ext cx="2127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PP</a:t>
            </a:r>
          </a:p>
        </p:txBody>
      </p:sp>
      <p:sp>
        <p:nvSpPr>
          <p:cNvPr id="46107" name="Text Box 44"/>
          <p:cNvSpPr txBox="1">
            <a:spLocks noChangeArrowheads="1"/>
          </p:cNvSpPr>
          <p:nvPr/>
        </p:nvSpPr>
        <p:spPr bwMode="auto">
          <a:xfrm>
            <a:off x="4354513" y="5076825"/>
            <a:ext cx="2127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PP</a:t>
            </a:r>
          </a:p>
        </p:txBody>
      </p:sp>
      <p:sp>
        <p:nvSpPr>
          <p:cNvPr id="46108" name="Text Box 45"/>
          <p:cNvSpPr txBox="1">
            <a:spLocks noChangeArrowheads="1"/>
          </p:cNvSpPr>
          <p:nvPr/>
        </p:nvSpPr>
        <p:spPr bwMode="auto">
          <a:xfrm>
            <a:off x="5438775" y="6242050"/>
            <a:ext cx="2127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PP</a:t>
            </a:r>
          </a:p>
        </p:txBody>
      </p:sp>
      <p:sp>
        <p:nvSpPr>
          <p:cNvPr id="46109" name="Text Box 46"/>
          <p:cNvSpPr txBox="1">
            <a:spLocks noChangeArrowheads="1"/>
          </p:cNvSpPr>
          <p:nvPr/>
        </p:nvSpPr>
        <p:spPr bwMode="auto">
          <a:xfrm>
            <a:off x="5173663" y="3489325"/>
            <a:ext cx="10636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46110" name="Text Box 47"/>
          <p:cNvSpPr txBox="1">
            <a:spLocks noChangeArrowheads="1"/>
          </p:cNvSpPr>
          <p:nvPr/>
        </p:nvSpPr>
        <p:spPr bwMode="auto">
          <a:xfrm>
            <a:off x="6273800" y="4654550"/>
            <a:ext cx="1349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46111" name="Text Box 48"/>
          <p:cNvSpPr txBox="1">
            <a:spLocks noChangeArrowheads="1"/>
          </p:cNvSpPr>
          <p:nvPr/>
        </p:nvSpPr>
        <p:spPr bwMode="auto">
          <a:xfrm>
            <a:off x="7286625" y="5786438"/>
            <a:ext cx="1349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46112" name="Text Box 49"/>
          <p:cNvSpPr txBox="1">
            <a:spLocks noChangeArrowheads="1"/>
          </p:cNvSpPr>
          <p:nvPr/>
        </p:nvSpPr>
        <p:spPr bwMode="auto">
          <a:xfrm>
            <a:off x="2801938" y="4013200"/>
            <a:ext cx="2413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 </a:t>
            </a:r>
            <a:r>
              <a:rPr lang="en-US" sz="1000" b="1" baseline="-25000"/>
              <a:t>i</a:t>
            </a:r>
            <a:endParaRPr lang="en-US" sz="1000" b="1"/>
          </a:p>
        </p:txBody>
      </p:sp>
      <p:sp>
        <p:nvSpPr>
          <p:cNvPr id="46113" name="Text Box 50"/>
          <p:cNvSpPr txBox="1">
            <a:spLocks noChangeArrowheads="1"/>
          </p:cNvSpPr>
          <p:nvPr/>
        </p:nvSpPr>
        <p:spPr bwMode="auto">
          <a:xfrm>
            <a:off x="3919538" y="5183188"/>
            <a:ext cx="2413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 </a:t>
            </a:r>
            <a:r>
              <a:rPr lang="en-US" sz="1000" b="1" baseline="-25000"/>
              <a:t>i</a:t>
            </a:r>
            <a:endParaRPr lang="en-US" sz="1000" b="1"/>
          </a:p>
        </p:txBody>
      </p:sp>
      <p:sp>
        <p:nvSpPr>
          <p:cNvPr id="46114" name="Text Box 51"/>
          <p:cNvSpPr txBox="1">
            <a:spLocks noChangeArrowheads="1"/>
          </p:cNvSpPr>
          <p:nvPr/>
        </p:nvSpPr>
        <p:spPr bwMode="auto">
          <a:xfrm>
            <a:off x="5005388" y="6362700"/>
            <a:ext cx="2413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 </a:t>
            </a:r>
            <a:r>
              <a:rPr lang="en-US" sz="1000" b="1" baseline="-25000"/>
              <a:t>i</a:t>
            </a:r>
            <a:endParaRPr lang="en-US" sz="1000" b="1"/>
          </a:p>
        </p:txBody>
      </p:sp>
      <p:sp>
        <p:nvSpPr>
          <p:cNvPr id="461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Nuclear and Cytoplasmic Responses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8113"/>
            <a:ext cx="8534400" cy="4992687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Ultimately, a signal transduction pathway leads to regulation of one or more cellular activities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The response may occur in the cytoplasm or in the nucleus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Many signaling pathways regulate the synthesis of enzymes or other proteins, usually by turning genes on or off in the nucleus or by activating </a:t>
            </a:r>
            <a:r>
              <a:rPr lang="en-US" dirty="0" err="1" smtClean="0"/>
              <a:t>cytoplasmic</a:t>
            </a:r>
            <a:r>
              <a:rPr lang="en-US" dirty="0" smtClean="0"/>
              <a:t> enzymes or inhibiting them.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The final activated molecule in the signaling pathway may function as a transcription factor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(39 40)</a:t>
            </a:r>
          </a:p>
          <a:p>
            <a:pPr marL="350838" indent="-350838" eaLnBrk="1" hangingPunct="1">
              <a:lnSpc>
                <a:spcPct val="96000"/>
              </a:lnSpc>
              <a:spcBef>
                <a:spcPts val="600"/>
              </a:spcBef>
            </a:pPr>
            <a:endParaRPr lang="en-US" dirty="0" smtClean="0"/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47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4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11.15</a:t>
            </a:r>
          </a:p>
        </p:txBody>
      </p:sp>
      <p:pic>
        <p:nvPicPr>
          <p:cNvPr id="63491" name="Picture 3" descr="11_15NuclearRespon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36525"/>
            <a:ext cx="5041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33863" y="222250"/>
            <a:ext cx="1257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Growth factor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240213" y="585788"/>
            <a:ext cx="86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Receptor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986463" y="307975"/>
            <a:ext cx="965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Reception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708650" y="2173288"/>
            <a:ext cx="1257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Transduction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308225" y="2981325"/>
            <a:ext cx="1257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CYTOPLASM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999163" y="4568825"/>
            <a:ext cx="939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Response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600325" y="4065588"/>
            <a:ext cx="1177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Inactive</a:t>
            </a:r>
            <a:br>
              <a:rPr lang="en-US" sz="1500" b="1"/>
            </a:br>
            <a:r>
              <a:rPr lang="en-US" sz="1500" b="1"/>
              <a:t>transcription</a:t>
            </a:r>
            <a:br>
              <a:rPr lang="en-US" sz="1500" b="1"/>
            </a:br>
            <a:r>
              <a:rPr lang="en-US" sz="1500" b="1"/>
              <a:t>factor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4002088" y="4079875"/>
            <a:ext cx="11906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Active</a:t>
            </a:r>
            <a:br>
              <a:rPr lang="en-US" sz="1500" b="1"/>
            </a:br>
            <a:r>
              <a:rPr lang="en-US" sz="1500" b="1"/>
              <a:t>transcription</a:t>
            </a:r>
            <a:br>
              <a:rPr lang="en-US" sz="1500" b="1"/>
            </a:br>
            <a:r>
              <a:rPr lang="en-US" sz="1500" b="1"/>
              <a:t>factor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374900" y="5057775"/>
            <a:ext cx="490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DNA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324100" y="6091238"/>
            <a:ext cx="939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NUCLEUS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545013" y="6129338"/>
            <a:ext cx="6477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mRNA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721350" y="5548313"/>
            <a:ext cx="542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Gene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279900" y="1828800"/>
            <a:ext cx="1257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1200" b="1"/>
              <a:t>Phosphorylation</a:t>
            </a:r>
            <a:br>
              <a:rPr lang="en-US" sz="1200" b="1"/>
            </a:br>
            <a:r>
              <a:rPr lang="en-US" sz="1200" b="1"/>
              <a:t>cascade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013325" y="4732338"/>
            <a:ext cx="1460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3810000" y="317500"/>
            <a:ext cx="382588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3914775" y="687388"/>
            <a:ext cx="277813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>
            <a:off x="3400425" y="3981450"/>
            <a:ext cx="409575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 flipV="1">
            <a:off x="5013325" y="4484688"/>
            <a:ext cx="38417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 rot="-5400000">
            <a:off x="5859463" y="4749800"/>
            <a:ext cx="166687" cy="1509713"/>
          </a:xfrm>
          <a:prstGeom prst="leftBrace">
            <a:avLst>
              <a:gd name="adj1" fmla="val 754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11.16</a:t>
            </a:r>
          </a:p>
        </p:txBody>
      </p:sp>
      <p:pic>
        <p:nvPicPr>
          <p:cNvPr id="65539" name="Picture 3" descr="11_16CytoplasmicRespon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138" y="136525"/>
            <a:ext cx="51641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25663" y="296863"/>
            <a:ext cx="8604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Reception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119313" y="1241425"/>
            <a:ext cx="100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Transduction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132013" y="5741988"/>
            <a:ext cx="8604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Response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263775" y="582613"/>
            <a:ext cx="4829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Binding of epinephrine to G protein-coupled receptor (1 molecule)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344738" y="1535113"/>
            <a:ext cx="13509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Inactive G protein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078163" y="1806575"/>
            <a:ext cx="23828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Active G protein (10</a:t>
            </a:r>
            <a:r>
              <a:rPr lang="en-US" sz="1200" b="1" baseline="30000"/>
              <a:t>2</a:t>
            </a:r>
            <a:r>
              <a:rPr lang="en-US" sz="1200" b="1"/>
              <a:t> molecules)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132013" y="2303463"/>
            <a:ext cx="1879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Inactive adenylyl cyclase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3243263" y="2487613"/>
            <a:ext cx="21701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Active adenylyl cyclase (10</a:t>
            </a:r>
            <a:r>
              <a:rPr lang="en-US" sz="1200" b="1" baseline="30000"/>
              <a:t>2</a:t>
            </a:r>
            <a:r>
              <a:rPr lang="en-US" sz="1200" b="1"/>
              <a:t>)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798888" y="2990850"/>
            <a:ext cx="3984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ATP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997325" y="3201988"/>
            <a:ext cx="12573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Cyclic AMP (10</a:t>
            </a:r>
            <a:r>
              <a:rPr lang="en-US" sz="1200" b="1" baseline="30000"/>
              <a:t>4</a:t>
            </a:r>
            <a:r>
              <a:rPr lang="en-US" sz="1200" b="1"/>
              <a:t>)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938463" y="3717925"/>
            <a:ext cx="1854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Inactive protein kinase A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989388" y="3922713"/>
            <a:ext cx="21177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Active protein kinase A (10</a:t>
            </a:r>
            <a:r>
              <a:rPr lang="en-US" sz="1200" b="1" baseline="30000"/>
              <a:t>4</a:t>
            </a:r>
            <a:r>
              <a:rPr lang="en-US" sz="1200" b="1"/>
              <a:t>)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879725" y="4398963"/>
            <a:ext cx="224948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Inactive phosphorylase kinase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3962400" y="4624388"/>
            <a:ext cx="25669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Active phosphorylase kinase (10</a:t>
            </a:r>
            <a:r>
              <a:rPr lang="en-US" sz="1200" b="1" baseline="30000"/>
              <a:t>5</a:t>
            </a:r>
            <a:r>
              <a:rPr lang="en-US" sz="1200" b="1"/>
              <a:t>)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2840038" y="5099050"/>
            <a:ext cx="24352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Inactive glycogen phosphorylase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4029075" y="5324475"/>
            <a:ext cx="27400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Active glycogen phosphorylase (10</a:t>
            </a:r>
            <a:r>
              <a:rPr lang="en-US" sz="1200" b="1" baseline="30000"/>
              <a:t>6</a:t>
            </a:r>
            <a:r>
              <a:rPr lang="en-US" sz="1200" b="1"/>
              <a:t>)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5022850" y="5907088"/>
            <a:ext cx="7286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Glycogen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932363" y="6132513"/>
            <a:ext cx="16541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Glucose 1-phosphate</a:t>
            </a:r>
            <a:br>
              <a:rPr lang="en-US" sz="1200" b="1"/>
            </a:br>
            <a:r>
              <a:rPr lang="en-US" sz="1200" b="1"/>
              <a:t> (10</a:t>
            </a:r>
            <a:r>
              <a:rPr lang="en-US" sz="1200" b="1" baseline="30000"/>
              <a:t>8</a:t>
            </a:r>
            <a:r>
              <a:rPr lang="en-US" sz="1200" b="1"/>
              <a:t> molecules)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1524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Local and Long-Distance Signaling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3889375"/>
          </a:xfrm>
        </p:spPr>
        <p:txBody>
          <a:bodyPr/>
          <a:lstStyle/>
          <a:p>
            <a:pPr eaLnBrk="1" hangingPunct="1"/>
            <a:r>
              <a:rPr lang="en-US" smtClean="0"/>
              <a:t>Cells in a multicellular organism communicate by chemical messengers</a:t>
            </a:r>
          </a:p>
          <a:p>
            <a:pPr eaLnBrk="1" hangingPunct="1"/>
            <a:r>
              <a:rPr lang="en-US" smtClean="0"/>
              <a:t>Animal and plant cells have cell junctions that directly connect the cytoplasm of adjacent cells</a:t>
            </a:r>
          </a:p>
          <a:p>
            <a:pPr eaLnBrk="1" hangingPunct="1"/>
            <a:r>
              <a:rPr lang="en-US" smtClean="0"/>
              <a:t>In local signaling, animal cells may communicate by direct contact, or cell-cell recognition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11.4</a:t>
            </a:r>
          </a:p>
        </p:txBody>
      </p:sp>
      <p:pic>
        <p:nvPicPr>
          <p:cNvPr id="16387" name="Picture 3" descr="11_04DirectContac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36525"/>
            <a:ext cx="6524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27425" y="133350"/>
            <a:ext cx="2444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Plasma membranes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93888" y="2403475"/>
            <a:ext cx="2338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Gap junctions</a:t>
            </a:r>
            <a:br>
              <a:rPr lang="en-US" sz="1800" b="1"/>
            </a:br>
            <a:r>
              <a:rPr lang="en-US" sz="1800" b="1"/>
              <a:t>between animal cells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56200" y="2409825"/>
            <a:ext cx="23383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Plasmodesmata</a:t>
            </a:r>
            <a:br>
              <a:rPr lang="en-US" sz="1800" b="1"/>
            </a:br>
            <a:r>
              <a:rPr lang="en-US" sz="1800" b="1"/>
              <a:t>between plant cells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57313" y="3140075"/>
            <a:ext cx="1889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(a) Cell junctions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63663" y="6269038"/>
            <a:ext cx="26035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(b) Cell-cell recognition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4219575" y="396875"/>
            <a:ext cx="384175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603750" y="396875"/>
            <a:ext cx="3571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4340225"/>
          </a:xfrm>
        </p:spPr>
        <p:txBody>
          <a:bodyPr/>
          <a:lstStyle/>
          <a:p>
            <a:pPr eaLnBrk="1" hangingPunct="1"/>
            <a:r>
              <a:rPr lang="en-US" smtClean="0"/>
              <a:t>In many other cases, animal cells communicate using </a:t>
            </a:r>
            <a:r>
              <a:rPr lang="en-US" b="1" smtClean="0"/>
              <a:t>local regulators</a:t>
            </a:r>
            <a:r>
              <a:rPr lang="en-US" smtClean="0"/>
              <a:t>, messenger molecules that travel only short distances</a:t>
            </a:r>
          </a:p>
          <a:p>
            <a:pPr eaLnBrk="1" hangingPunct="1"/>
            <a:r>
              <a:rPr lang="en-US" smtClean="0"/>
              <a:t>In long-distance signaling, plants and animals use chemicals called </a:t>
            </a:r>
            <a:r>
              <a:rPr lang="en-US" b="1" smtClean="0"/>
              <a:t>hormones</a:t>
            </a:r>
          </a:p>
          <a:p>
            <a:pPr eaLnBrk="1" hangingPunct="1"/>
            <a:r>
              <a:rPr lang="en-US" smtClean="0"/>
              <a:t>The ability of a cell to respond to a signal depends on whether or not it has a receptor specific to that signal</a:t>
            </a:r>
            <a:endParaRPr lang="en-US" b="1" smtClean="0"/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11.5</a:t>
            </a:r>
          </a:p>
        </p:txBody>
      </p:sp>
      <p:pic>
        <p:nvPicPr>
          <p:cNvPr id="18435" name="Picture 11" descr="11_05_LocalLongDistanc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22388"/>
            <a:ext cx="85486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431800" y="1441450"/>
            <a:ext cx="1055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Local signaling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5953125" y="1447800"/>
            <a:ext cx="15049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Long-distance signaling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2170113" y="1725613"/>
            <a:ext cx="6985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Target cell</a:t>
            </a: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398463" y="2771775"/>
            <a:ext cx="6191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Secreting</a:t>
            </a:r>
            <a:br>
              <a:rPr lang="en-US" sz="1000" b="1"/>
            </a:br>
            <a:r>
              <a:rPr lang="en-US" sz="1000" b="1"/>
              <a:t>cell</a:t>
            </a: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2303463" y="2782888"/>
            <a:ext cx="6064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Secretory</a:t>
            </a:r>
            <a:br>
              <a:rPr lang="en-US" sz="1000" b="1"/>
            </a:br>
            <a:r>
              <a:rPr lang="en-US" sz="1000" b="1"/>
              <a:t>vesicle</a:t>
            </a: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449263" y="3763963"/>
            <a:ext cx="12144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Local regulator</a:t>
            </a:r>
            <a:br>
              <a:rPr lang="en-US" sz="1000" b="1"/>
            </a:br>
            <a:r>
              <a:rPr lang="en-US" sz="1000" b="1"/>
              <a:t>diffuses through</a:t>
            </a:r>
            <a:br>
              <a:rPr lang="en-US" sz="1000" b="1"/>
            </a:br>
            <a:r>
              <a:rPr lang="en-US" sz="1000" b="1"/>
              <a:t>extracellular fluid.</a:t>
            </a:r>
          </a:p>
        </p:txBody>
      </p: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438150" y="4411663"/>
            <a:ext cx="14128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(a) Paracrine signaling</a:t>
            </a: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3097213" y="4411663"/>
            <a:ext cx="13874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(b) Synaptic signaling</a:t>
            </a: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4618038" y="1725613"/>
            <a:ext cx="1108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Electrical signal</a:t>
            </a:r>
            <a:br>
              <a:rPr lang="en-US" sz="1000" b="1"/>
            </a:br>
            <a:r>
              <a:rPr lang="en-US" sz="1000" b="1"/>
              <a:t>along nerve cell</a:t>
            </a:r>
            <a:br>
              <a:rPr lang="en-US" sz="1000" b="1"/>
            </a:br>
            <a:r>
              <a:rPr lang="en-US" sz="1000" b="1"/>
              <a:t>triggers release of</a:t>
            </a:r>
            <a:br>
              <a:rPr lang="en-US" sz="1000" b="1"/>
            </a:br>
            <a:r>
              <a:rPr lang="en-US" sz="1000" b="1"/>
              <a:t>neurotransmitter.</a:t>
            </a:r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4683125" y="2689225"/>
            <a:ext cx="11350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Neurotransmitter</a:t>
            </a:r>
            <a:br>
              <a:rPr lang="en-US" sz="1000" b="1"/>
            </a:br>
            <a:r>
              <a:rPr lang="en-US" sz="1000" b="1"/>
              <a:t>  diffuses across</a:t>
            </a:r>
            <a:br>
              <a:rPr lang="en-US" sz="1000" b="1"/>
            </a:br>
            <a:r>
              <a:rPr lang="en-US" sz="1000" b="1"/>
              <a:t>      synapse.</a:t>
            </a:r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3916363" y="3935413"/>
            <a:ext cx="857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Target cell</a:t>
            </a:r>
            <a:br>
              <a:rPr lang="en-US" sz="1000" b="1"/>
            </a:br>
            <a:r>
              <a:rPr lang="en-US" sz="1000" b="1"/>
              <a:t>is stimulated.</a:t>
            </a:r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6007100" y="1765300"/>
            <a:ext cx="1055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Endocrine cell</a:t>
            </a:r>
          </a:p>
        </p:txBody>
      </p:sp>
      <p:sp>
        <p:nvSpPr>
          <p:cNvPr id="18448" name="Text Box 24"/>
          <p:cNvSpPr txBox="1">
            <a:spLocks noChangeArrowheads="1"/>
          </p:cNvSpPr>
          <p:nvPr/>
        </p:nvSpPr>
        <p:spPr bwMode="auto">
          <a:xfrm>
            <a:off x="7553325" y="1831975"/>
            <a:ext cx="46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Blood</a:t>
            </a:r>
            <a:br>
              <a:rPr lang="en-US" sz="1000" b="1"/>
            </a:br>
            <a:r>
              <a:rPr lang="en-US" sz="1000" b="1"/>
              <a:t>vessel</a:t>
            </a:r>
          </a:p>
        </p:txBody>
      </p:sp>
      <p:sp>
        <p:nvSpPr>
          <p:cNvPr id="18449" name="Text Box 25"/>
          <p:cNvSpPr txBox="1">
            <a:spLocks noChangeArrowheads="1"/>
          </p:cNvSpPr>
          <p:nvPr/>
        </p:nvSpPr>
        <p:spPr bwMode="auto">
          <a:xfrm>
            <a:off x="7143750" y="3076575"/>
            <a:ext cx="1082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Hormone travels</a:t>
            </a:r>
            <a:br>
              <a:rPr lang="en-US" sz="1000" b="1"/>
            </a:br>
            <a:r>
              <a:rPr lang="en-US" sz="1000" b="1"/>
              <a:t>in bloodstream.</a:t>
            </a:r>
          </a:p>
        </p:txBody>
      </p:sp>
      <p:sp>
        <p:nvSpPr>
          <p:cNvPr id="18450" name="Text Box 26"/>
          <p:cNvSpPr txBox="1">
            <a:spLocks noChangeArrowheads="1"/>
          </p:cNvSpPr>
          <p:nvPr/>
        </p:nvSpPr>
        <p:spPr bwMode="auto">
          <a:xfrm>
            <a:off x="6364288" y="3592513"/>
            <a:ext cx="79216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Target cell</a:t>
            </a:r>
            <a:br>
              <a:rPr lang="en-US" sz="1000" b="1"/>
            </a:br>
            <a:r>
              <a:rPr lang="en-US" sz="1000" b="1"/>
              <a:t>specifically</a:t>
            </a:r>
            <a:br>
              <a:rPr lang="en-US" sz="1000" b="1"/>
            </a:br>
            <a:r>
              <a:rPr lang="en-US" sz="1000" b="1"/>
              <a:t>binds </a:t>
            </a:r>
            <a:br>
              <a:rPr lang="en-US" sz="1000" b="1"/>
            </a:br>
            <a:r>
              <a:rPr lang="en-US" sz="1000" b="1"/>
              <a:t>hormone.</a:t>
            </a:r>
          </a:p>
        </p:txBody>
      </p:sp>
      <p:sp>
        <p:nvSpPr>
          <p:cNvPr id="18451" name="Text Box 27"/>
          <p:cNvSpPr txBox="1">
            <a:spLocks noChangeArrowheads="1"/>
          </p:cNvSpPr>
          <p:nvPr/>
        </p:nvSpPr>
        <p:spPr bwMode="auto">
          <a:xfrm>
            <a:off x="5940425" y="5099050"/>
            <a:ext cx="20875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(c) Endocrine (hormonal) signaling</a:t>
            </a:r>
          </a:p>
        </p:txBody>
      </p:sp>
      <p:sp>
        <p:nvSpPr>
          <p:cNvPr id="18452" name="Line 28"/>
          <p:cNvSpPr>
            <a:spLocks noChangeShapeType="1"/>
          </p:cNvSpPr>
          <p:nvPr/>
        </p:nvSpPr>
        <p:spPr bwMode="auto">
          <a:xfrm>
            <a:off x="992188" y="2857500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9"/>
          <p:cNvSpPr>
            <a:spLocks noChangeShapeType="1"/>
          </p:cNvSpPr>
          <p:nvPr/>
        </p:nvSpPr>
        <p:spPr bwMode="auto">
          <a:xfrm>
            <a:off x="2487613" y="1878013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30"/>
          <p:cNvSpPr>
            <a:spLocks noChangeShapeType="1"/>
          </p:cNvSpPr>
          <p:nvPr/>
        </p:nvSpPr>
        <p:spPr bwMode="auto">
          <a:xfrm>
            <a:off x="2024063" y="2857500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31"/>
          <p:cNvSpPr>
            <a:spLocks noChangeShapeType="1"/>
          </p:cNvSpPr>
          <p:nvPr/>
        </p:nvSpPr>
        <p:spPr bwMode="auto">
          <a:xfrm>
            <a:off x="781050" y="3598863"/>
            <a:ext cx="104775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32"/>
          <p:cNvSpPr>
            <a:spLocks noChangeShapeType="1"/>
          </p:cNvSpPr>
          <p:nvPr/>
        </p:nvSpPr>
        <p:spPr bwMode="auto">
          <a:xfrm flipH="1">
            <a:off x="4338638" y="1785938"/>
            <a:ext cx="23812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33"/>
          <p:cNvSpPr>
            <a:spLocks noChangeShapeType="1"/>
          </p:cNvSpPr>
          <p:nvPr/>
        </p:nvSpPr>
        <p:spPr bwMode="auto">
          <a:xfrm>
            <a:off x="4457700" y="2711450"/>
            <a:ext cx="171450" cy="2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34"/>
          <p:cNvSpPr>
            <a:spLocks noChangeShapeType="1"/>
          </p:cNvSpPr>
          <p:nvPr/>
        </p:nvSpPr>
        <p:spPr bwMode="auto">
          <a:xfrm flipH="1">
            <a:off x="4219575" y="3810000"/>
            <a:ext cx="1270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35"/>
          <p:cNvSpPr>
            <a:spLocks noChangeShapeType="1"/>
          </p:cNvSpPr>
          <p:nvPr/>
        </p:nvSpPr>
        <p:spPr bwMode="auto">
          <a:xfrm>
            <a:off x="6429375" y="1905000"/>
            <a:ext cx="65088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36"/>
          <p:cNvSpPr>
            <a:spLocks noChangeShapeType="1"/>
          </p:cNvSpPr>
          <p:nvPr/>
        </p:nvSpPr>
        <p:spPr bwMode="auto">
          <a:xfrm flipH="1">
            <a:off x="7381875" y="1865313"/>
            <a:ext cx="144463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7"/>
          <p:cNvSpPr>
            <a:spLocks noChangeShapeType="1"/>
          </p:cNvSpPr>
          <p:nvPr/>
        </p:nvSpPr>
        <p:spPr bwMode="auto">
          <a:xfrm>
            <a:off x="7064375" y="3836988"/>
            <a:ext cx="92075" cy="65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76400" y="53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(3,4,5)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12800"/>
            <a:ext cx="8991600" cy="503238"/>
          </a:xfrm>
        </p:spPr>
        <p:txBody>
          <a:bodyPr/>
          <a:lstStyle/>
          <a:p>
            <a:pPr eaLnBrk="1" hangingPunct="1"/>
            <a:r>
              <a:rPr lang="en-US" smtClean="0"/>
              <a:t>The Three Stages of Cell Signaling: </a:t>
            </a:r>
            <a:br>
              <a:rPr lang="en-US" smtClean="0"/>
            </a:br>
            <a:r>
              <a:rPr lang="en-US" i="1" smtClean="0"/>
              <a:t>A Preview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0238"/>
            <a:ext cx="8534400" cy="3992562"/>
          </a:xfrm>
        </p:spPr>
        <p:txBody>
          <a:bodyPr/>
          <a:lstStyle/>
          <a:p>
            <a:pPr eaLnBrk="1" hangingPunct="1"/>
            <a:r>
              <a:rPr lang="en-US" smtClean="0"/>
              <a:t>Earl W. Sutherland discovered how the hormone epinephrine acts on cells</a:t>
            </a:r>
          </a:p>
          <a:p>
            <a:pPr eaLnBrk="1" hangingPunct="1"/>
            <a:r>
              <a:rPr lang="en-US" smtClean="0"/>
              <a:t>Sutherland suggested that cells receiving signals went through three processes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smtClean="0"/>
              <a:t>Reception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smtClean="0"/>
              <a:t>Transduction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smtClean="0"/>
              <a:t>Response</a:t>
            </a: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151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3200400" y="5956300"/>
            <a:ext cx="4864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Animation: Overview of Cell Signaling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11.6-1</a:t>
            </a:r>
          </a:p>
        </p:txBody>
      </p:sp>
      <p:pic>
        <p:nvPicPr>
          <p:cNvPr id="22531" name="Picture 3" descr="11_06CellSigOverview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1288"/>
            <a:ext cx="85486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17813" y="1884363"/>
            <a:ext cx="1825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Plasma membrane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5613" y="1547813"/>
            <a:ext cx="1838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EXTRACELLULAR</a:t>
            </a:r>
            <a:br>
              <a:rPr lang="en-US" sz="1600" b="1"/>
            </a:br>
            <a:r>
              <a:rPr lang="en-US" sz="1600" b="1"/>
              <a:t>FLUID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80088" y="1555750"/>
            <a:ext cx="1309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CYTOPLASM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70013" y="2314575"/>
            <a:ext cx="1004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Reception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15925" y="2738438"/>
            <a:ext cx="9128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Receptor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95300" y="4592638"/>
            <a:ext cx="992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</a:t>
            </a: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1068388" y="2303463"/>
            <a:ext cx="269875" cy="279400"/>
            <a:chOff x="2048" y="934"/>
            <a:chExt cx="170" cy="176"/>
          </a:xfrm>
        </p:grpSpPr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Text Box 12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  <a:endParaRPr lang="en-US" sz="1600" b="1"/>
            </a:p>
          </p:txBody>
        </p:sp>
      </p:grp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2222500" y="19970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1322388" y="2897188"/>
            <a:ext cx="1984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11.6-2</a:t>
            </a:r>
          </a:p>
        </p:txBody>
      </p:sp>
      <p:pic>
        <p:nvPicPr>
          <p:cNvPr id="23555" name="Picture 3" descr="11_06CellSigOverview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1288"/>
            <a:ext cx="85486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17813" y="1884363"/>
            <a:ext cx="1825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Plasma membrane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5613" y="1547813"/>
            <a:ext cx="1838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EXTRACELLULAR</a:t>
            </a:r>
            <a:br>
              <a:rPr lang="en-US" sz="1600" b="1"/>
            </a:br>
            <a:r>
              <a:rPr lang="en-US" sz="1600" b="1"/>
              <a:t>FLUID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780088" y="1555750"/>
            <a:ext cx="1309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CYTOPLASM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370013" y="2314575"/>
            <a:ext cx="1004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133850" y="2314575"/>
            <a:ext cx="1322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Transduction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5925" y="2738438"/>
            <a:ext cx="9128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Receptor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95300" y="4592638"/>
            <a:ext cx="992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587625" y="3770313"/>
            <a:ext cx="40084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Relay molecules in a signal transduction</a:t>
            </a:r>
            <a:br>
              <a:rPr lang="en-US" sz="1600" b="1"/>
            </a:br>
            <a:r>
              <a:rPr lang="en-US" sz="1600" b="1"/>
              <a:t>pathway</a:t>
            </a: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3840163" y="2308225"/>
            <a:ext cx="269875" cy="279400"/>
            <a:chOff x="2048" y="934"/>
            <a:chExt cx="170" cy="176"/>
          </a:xfrm>
        </p:grpSpPr>
        <p:sp>
          <p:nvSpPr>
            <p:cNvPr id="23570" name="Oval 13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14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23565" name="Group 15"/>
          <p:cNvGrpSpPr>
            <a:grpSpLocks/>
          </p:cNvGrpSpPr>
          <p:nvPr/>
        </p:nvGrpSpPr>
        <p:grpSpPr bwMode="auto">
          <a:xfrm>
            <a:off x="1068388" y="2303463"/>
            <a:ext cx="269875" cy="279400"/>
            <a:chOff x="2048" y="934"/>
            <a:chExt cx="170" cy="176"/>
          </a:xfrm>
        </p:grpSpPr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  <a:endParaRPr lang="en-US" sz="1600" b="1"/>
            </a:p>
          </p:txBody>
        </p:sp>
      </p:grpSp>
      <p:sp>
        <p:nvSpPr>
          <p:cNvPr id="23566" name="Line 18"/>
          <p:cNvSpPr>
            <a:spLocks noChangeShapeType="1"/>
          </p:cNvSpPr>
          <p:nvPr/>
        </p:nvSpPr>
        <p:spPr bwMode="auto">
          <a:xfrm>
            <a:off x="2222500" y="19970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>
            <a:off x="1322388" y="2897188"/>
            <a:ext cx="1984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1427</Words>
  <Application>Microsoft Office PowerPoint</Application>
  <PresentationFormat>On-screen Show (4:3)</PresentationFormat>
  <Paragraphs>363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Symbol</vt:lpstr>
      <vt:lpstr>Times</vt:lpstr>
      <vt:lpstr>Times New Roman</vt:lpstr>
      <vt:lpstr>ヒラギノ角ゴ Pro W3</vt:lpstr>
      <vt:lpstr>Blank Presentation</vt:lpstr>
      <vt:lpstr>Overview of Cellular Signaling Mechanisms</vt:lpstr>
      <vt:lpstr>Overview: Cellular Messaging</vt:lpstr>
      <vt:lpstr>Local and Long-Distance Signaling</vt:lpstr>
      <vt:lpstr>Figure 11.4</vt:lpstr>
      <vt:lpstr>PowerPoint Presentation</vt:lpstr>
      <vt:lpstr>Figure 11.5</vt:lpstr>
      <vt:lpstr>The Three Stages of Cell Signaling:  A Preview</vt:lpstr>
      <vt:lpstr>Figure 11.6-1</vt:lpstr>
      <vt:lpstr>Figure 11.6-2</vt:lpstr>
      <vt:lpstr>Figure 11.6-3</vt:lpstr>
      <vt:lpstr>Concept 11.2: Reception: A signaling molecule binds to a receptor protein, causing it to change shape</vt:lpstr>
      <vt:lpstr>Receptors in the Plasma Membrane</vt:lpstr>
      <vt:lpstr>PowerPoint Presentation</vt:lpstr>
      <vt:lpstr>Figure 11.7b</vt:lpstr>
      <vt:lpstr>PowerPoint Presentation</vt:lpstr>
      <vt:lpstr>Figure 11.7c</vt:lpstr>
      <vt:lpstr>PowerPoint Presentation</vt:lpstr>
      <vt:lpstr>Figure 11.7d</vt:lpstr>
      <vt:lpstr>Intracellular Receptors</vt:lpstr>
      <vt:lpstr>Figure 11.9-5</vt:lpstr>
      <vt:lpstr>Concept 11.3: Transduction: Cascades of molecular interactions relay signals from receptors to target molecules in the cell</vt:lpstr>
      <vt:lpstr>Signal Transduction Pathways</vt:lpstr>
      <vt:lpstr>Protein Phosphorylation and Dephosphorylation</vt:lpstr>
      <vt:lpstr>Figure 11.10</vt:lpstr>
      <vt:lpstr>Nuclear and Cytoplasmic Responses</vt:lpstr>
      <vt:lpstr>Figure 11.15</vt:lpstr>
      <vt:lpstr>Figure 11.16</vt:lpstr>
    </vt:vector>
  </TitlesOfParts>
  <Company>Jerome 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37</cp:revision>
  <dcterms:created xsi:type="dcterms:W3CDTF">2010-08-06T18:35:02Z</dcterms:created>
  <dcterms:modified xsi:type="dcterms:W3CDTF">2016-07-28T14:27:02Z</dcterms:modified>
</cp:coreProperties>
</file>