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5"/>
  </p:notesMasterIdLst>
  <p:handoutMasterIdLst>
    <p:handoutMasterId r:id="rId136"/>
  </p:handoutMasterIdLst>
  <p:sldIdLst>
    <p:sldId id="256" r:id="rId2"/>
    <p:sldId id="512" r:id="rId3"/>
    <p:sldId id="261" r:id="rId4"/>
    <p:sldId id="263" r:id="rId5"/>
    <p:sldId id="388" r:id="rId6"/>
    <p:sldId id="431" r:id="rId7"/>
    <p:sldId id="432" r:id="rId8"/>
    <p:sldId id="443" r:id="rId9"/>
    <p:sldId id="444" r:id="rId10"/>
    <p:sldId id="279" r:id="rId11"/>
    <p:sldId id="280" r:id="rId12"/>
    <p:sldId id="283" r:id="rId13"/>
    <p:sldId id="281" r:id="rId14"/>
    <p:sldId id="391" r:id="rId15"/>
    <p:sldId id="286" r:id="rId16"/>
    <p:sldId id="393" r:id="rId17"/>
    <p:sldId id="288" r:id="rId18"/>
    <p:sldId id="394" r:id="rId19"/>
    <p:sldId id="453" r:id="rId20"/>
    <p:sldId id="291" r:id="rId21"/>
    <p:sldId id="395" r:id="rId22"/>
    <p:sldId id="294" r:id="rId23"/>
    <p:sldId id="295" r:id="rId24"/>
    <p:sldId id="296" r:id="rId25"/>
    <p:sldId id="298" r:id="rId26"/>
    <p:sldId id="397" r:id="rId27"/>
    <p:sldId id="301" r:id="rId28"/>
    <p:sldId id="302" r:id="rId29"/>
    <p:sldId id="303" r:id="rId30"/>
    <p:sldId id="398" r:id="rId31"/>
    <p:sldId id="305" r:id="rId32"/>
    <p:sldId id="306" r:id="rId33"/>
    <p:sldId id="468" r:id="rId34"/>
    <p:sldId id="311" r:id="rId35"/>
    <p:sldId id="313" r:id="rId36"/>
    <p:sldId id="472" r:id="rId37"/>
    <p:sldId id="317" r:id="rId38"/>
    <p:sldId id="385" r:id="rId39"/>
    <p:sldId id="318" r:id="rId40"/>
    <p:sldId id="319" r:id="rId41"/>
    <p:sldId id="473" r:id="rId42"/>
    <p:sldId id="322" r:id="rId43"/>
    <p:sldId id="476" r:id="rId44"/>
    <p:sldId id="326" r:id="rId45"/>
    <p:sldId id="406" r:id="rId46"/>
    <p:sldId id="407" r:id="rId47"/>
    <p:sldId id="336" r:id="rId48"/>
    <p:sldId id="409" r:id="rId49"/>
    <p:sldId id="338" r:id="rId50"/>
    <p:sldId id="411" r:id="rId51"/>
    <p:sldId id="348" r:id="rId52"/>
    <p:sldId id="356" r:id="rId53"/>
    <p:sldId id="360" r:id="rId54"/>
    <p:sldId id="503" r:id="rId55"/>
    <p:sldId id="513" r:id="rId56"/>
    <p:sldId id="514" r:id="rId57"/>
    <p:sldId id="515" r:id="rId58"/>
    <p:sldId id="518" r:id="rId59"/>
    <p:sldId id="519" r:id="rId60"/>
    <p:sldId id="520" r:id="rId61"/>
    <p:sldId id="521" r:id="rId62"/>
    <p:sldId id="524" r:id="rId63"/>
    <p:sldId id="525" r:id="rId64"/>
    <p:sldId id="526" r:id="rId65"/>
    <p:sldId id="527" r:id="rId66"/>
    <p:sldId id="601" r:id="rId67"/>
    <p:sldId id="602" r:id="rId68"/>
    <p:sldId id="603" r:id="rId69"/>
    <p:sldId id="604" r:id="rId70"/>
    <p:sldId id="528" r:id="rId71"/>
    <p:sldId id="529" r:id="rId72"/>
    <p:sldId id="530" r:id="rId73"/>
    <p:sldId id="531" r:id="rId74"/>
    <p:sldId id="532" r:id="rId75"/>
    <p:sldId id="533" r:id="rId76"/>
    <p:sldId id="534" r:id="rId77"/>
    <p:sldId id="535" r:id="rId78"/>
    <p:sldId id="536" r:id="rId79"/>
    <p:sldId id="537" r:id="rId80"/>
    <p:sldId id="539" r:id="rId81"/>
    <p:sldId id="538" r:id="rId82"/>
    <p:sldId id="540" r:id="rId83"/>
    <p:sldId id="541" r:id="rId84"/>
    <p:sldId id="542" r:id="rId85"/>
    <p:sldId id="543" r:id="rId86"/>
    <p:sldId id="544" r:id="rId87"/>
    <p:sldId id="545" r:id="rId88"/>
    <p:sldId id="546" r:id="rId89"/>
    <p:sldId id="547" r:id="rId90"/>
    <p:sldId id="548" r:id="rId91"/>
    <p:sldId id="549" r:id="rId92"/>
    <p:sldId id="550" r:id="rId93"/>
    <p:sldId id="551" r:id="rId94"/>
    <p:sldId id="552" r:id="rId95"/>
    <p:sldId id="553" r:id="rId96"/>
    <p:sldId id="554" r:id="rId97"/>
    <p:sldId id="555" r:id="rId98"/>
    <p:sldId id="556" r:id="rId99"/>
    <p:sldId id="558" r:id="rId100"/>
    <p:sldId id="559" r:id="rId101"/>
    <p:sldId id="560" r:id="rId102"/>
    <p:sldId id="561" r:id="rId103"/>
    <p:sldId id="562" r:id="rId104"/>
    <p:sldId id="563" r:id="rId105"/>
    <p:sldId id="564" r:id="rId106"/>
    <p:sldId id="571" r:id="rId107"/>
    <p:sldId id="573" r:id="rId108"/>
    <p:sldId id="574" r:id="rId109"/>
    <p:sldId id="576" r:id="rId110"/>
    <p:sldId id="577" r:id="rId111"/>
    <p:sldId id="578" r:id="rId112"/>
    <p:sldId id="579" r:id="rId113"/>
    <p:sldId id="580" r:id="rId114"/>
    <p:sldId id="581" r:id="rId115"/>
    <p:sldId id="582" r:id="rId116"/>
    <p:sldId id="583" r:id="rId117"/>
    <p:sldId id="584" r:id="rId118"/>
    <p:sldId id="585" r:id="rId119"/>
    <p:sldId id="586" r:id="rId120"/>
    <p:sldId id="587" r:id="rId121"/>
    <p:sldId id="588" r:id="rId122"/>
    <p:sldId id="589" r:id="rId123"/>
    <p:sldId id="590" r:id="rId124"/>
    <p:sldId id="591" r:id="rId125"/>
    <p:sldId id="592" r:id="rId126"/>
    <p:sldId id="593" r:id="rId127"/>
    <p:sldId id="594" r:id="rId128"/>
    <p:sldId id="595" r:id="rId129"/>
    <p:sldId id="596" r:id="rId130"/>
    <p:sldId id="597" r:id="rId131"/>
    <p:sldId id="598" r:id="rId132"/>
    <p:sldId id="599" r:id="rId133"/>
    <p:sldId id="600" r:id="rId134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orient="horz" pos="584">
          <p15:clr>
            <a:srgbClr val="A4A3A4"/>
          </p15:clr>
        </p15:guide>
        <p15:guide id="3" orient="horz" pos="4064">
          <p15:clr>
            <a:srgbClr val="A4A3A4"/>
          </p15:clr>
        </p15:guide>
        <p15:guide id="4" orient="horz" pos="1104">
          <p15:clr>
            <a:srgbClr val="A4A3A4"/>
          </p15:clr>
        </p15:guide>
        <p15:guide id="5" orient="horz" pos="2072">
          <p15:clr>
            <a:srgbClr val="A4A3A4"/>
          </p15:clr>
        </p15:guide>
        <p15:guide id="6" pos="144">
          <p15:clr>
            <a:srgbClr val="A4A3A4"/>
          </p15:clr>
        </p15:guide>
        <p15:guide id="7" pos="384">
          <p15:clr>
            <a:srgbClr val="A4A3A4"/>
          </p15:clr>
        </p15:guide>
        <p15:guide id="8" pos="1008">
          <p15:clr>
            <a:srgbClr val="A4A3A4"/>
          </p15:clr>
        </p15:guide>
        <p15:guide id="9" pos="816">
          <p15:clr>
            <a:srgbClr val="A4A3A4"/>
          </p15:clr>
        </p15:guide>
        <p15:guide id="10" pos="1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4" autoAdjust="0"/>
    <p:restoredTop sz="92680" autoAdjust="0"/>
  </p:normalViewPr>
  <p:slideViewPr>
    <p:cSldViewPr>
      <p:cViewPr varScale="1">
        <p:scale>
          <a:sx n="84" d="100"/>
          <a:sy n="84" d="100"/>
        </p:scale>
        <p:origin x="1104" y="120"/>
      </p:cViewPr>
      <p:guideLst>
        <p:guide orient="horz" pos="1584"/>
        <p:guide orient="horz" pos="584"/>
        <p:guide orient="horz" pos="4064"/>
        <p:guide orient="horz" pos="1104"/>
        <p:guide orient="horz" pos="2072"/>
        <p:guide pos="144"/>
        <p:guide pos="384"/>
        <p:guide pos="1008"/>
        <p:guide pos="816"/>
        <p:guide pos="1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055CC34-D5F2-4282-AE13-E862283E650D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1A2DC50-7349-4C16-B6BB-007C5DFFD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8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9CEE41-7A95-422C-8E6A-A56B1BF3D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0BAC3-B444-492E-A1AD-C1137BB5FF33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C7BB9-09FD-4E51-AA86-462C0C328F31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6.7 Geometric relationships between surface area and volume.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0DB63-45E5-4E22-B456-5C259A5CC1E8}" type="slidenum">
              <a:rPr lang="en-US"/>
              <a:pPr/>
              <a:t>121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726074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53023-24D2-459C-99FD-5AC09462CC78}" type="slidenum">
              <a:rPr lang="en-US"/>
              <a:pPr/>
              <a:t>122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937909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1FE217-BA24-4307-A778-5A9A037A77DD}" type="slidenum">
              <a:rPr lang="en-US"/>
              <a:pPr/>
              <a:t>123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475712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9F84730-0105-46C3-8327-89F9E1DFB8E4}" type="slidenum">
              <a:rPr lang="en-US" sz="1200">
                <a:latin typeface="Times" pitchFamily="84" charset="0"/>
              </a:rPr>
              <a:pPr algn="r"/>
              <a:t>124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8.16 Environmental factors affecting enzyme activity.</a:t>
            </a:r>
          </a:p>
        </p:txBody>
      </p:sp>
    </p:spTree>
    <p:extLst>
      <p:ext uri="{BB962C8B-B14F-4D97-AF65-F5344CB8AC3E}">
        <p14:creationId xmlns:p14="http://schemas.microsoft.com/office/powerpoint/2010/main" val="146636118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B35F1-A9DD-4E25-A4E4-724AA14DDBFF}" type="slidenum">
              <a:rPr lang="en-US"/>
              <a:pPr/>
              <a:t>125</a:t>
            </a:fld>
            <a:endParaRPr 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522622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76132-9BF7-493D-B7CE-38F2AC5ED9D8}" type="slidenum">
              <a:rPr lang="en-US"/>
              <a:pPr/>
              <a:t>126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803094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A6BA5E8-CC70-4C70-90DD-96A90B1D036C}" type="slidenum">
              <a:rPr lang="en-US" sz="1200">
                <a:latin typeface="Times" pitchFamily="84" charset="0"/>
              </a:rPr>
              <a:pPr algn="r"/>
              <a:t>127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8.17 Inhibition of enzyme activity.</a:t>
            </a:r>
          </a:p>
        </p:txBody>
      </p:sp>
    </p:spTree>
    <p:extLst>
      <p:ext uri="{BB962C8B-B14F-4D97-AF65-F5344CB8AC3E}">
        <p14:creationId xmlns:p14="http://schemas.microsoft.com/office/powerpoint/2010/main" val="34334760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7DDF4-BF91-4B74-A97C-D5A1B2E7419F}" type="slidenum">
              <a:rPr lang="en-US"/>
              <a:pPr/>
              <a:t>128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893681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DE52A-E159-4C61-8FBF-E320A41F3193}" type="slidenum">
              <a:rPr lang="en-US"/>
              <a:pPr/>
              <a:t>129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184982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4BC9D-329A-4D04-8EB5-08F01C23B917}" type="slidenum">
              <a:rPr lang="en-US"/>
              <a:pPr/>
              <a:t>130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0561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9E228-0757-4D65-B4B3-4EDD56C302A3}" type="slidenum">
              <a:rPr lang="en-US"/>
              <a:pPr/>
              <a:t>17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FF4A3210-DB30-4077-8666-9FAC2D9824CE}" type="slidenum">
              <a:rPr lang="en-US" sz="1200">
                <a:latin typeface="Times" pitchFamily="84" charset="0"/>
              </a:rPr>
              <a:pPr algn="r"/>
              <a:t>131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8.19 Allosteric regulation of enzyme activity.</a:t>
            </a:r>
          </a:p>
        </p:txBody>
      </p:sp>
    </p:spTree>
    <p:extLst>
      <p:ext uri="{BB962C8B-B14F-4D97-AF65-F5344CB8AC3E}">
        <p14:creationId xmlns:p14="http://schemas.microsoft.com/office/powerpoint/2010/main" val="190368141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A4BD5-CB84-4947-89C7-B97A6C4D5B52}" type="slidenum">
              <a:rPr lang="en-US"/>
              <a:pPr/>
              <a:t>132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701267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1C1A1FF8-AED7-47F3-AB81-7B7B6AD9CB05}" type="slidenum">
              <a:rPr lang="en-US" sz="1200">
                <a:latin typeface="Times" pitchFamily="84" charset="0"/>
              </a:rPr>
              <a:pPr algn="r"/>
              <a:t>133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8.21 Feedback inhibition in isoleucine synthesis.</a:t>
            </a:r>
          </a:p>
        </p:txBody>
      </p:sp>
    </p:spTree>
    <p:extLst>
      <p:ext uri="{BB962C8B-B14F-4D97-AF65-F5344CB8AC3E}">
        <p14:creationId xmlns:p14="http://schemas.microsoft.com/office/powerpoint/2010/main" val="1384994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E8CE8-666F-4C17-9DF2-DD78148176E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6.8 Exploring: Eukaryotic Cells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012E2-D553-4F69-ADC5-F20FF7A71EF0}" type="slidenum">
              <a:rPr lang="en-US"/>
              <a:pPr/>
              <a:t>19</a:t>
            </a:fld>
            <a:endParaRPr lang="en-US"/>
          </a:p>
        </p:txBody>
      </p:sp>
      <p:sp>
        <p:nvSpPr>
          <p:cNvPr id="67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6.8 Exploring: Eukaryotic Cells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25405-1E2F-49E8-9016-B5024CBCF2D2}" type="slidenum">
              <a:rPr lang="en-US"/>
              <a:pPr/>
              <a:t>21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6.9 The nucleus and its envelope.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B26B5-26FE-4F38-970D-7BDCDE7DE73F}" type="slidenum">
              <a:rPr lang="en-US"/>
              <a:pPr/>
              <a:t>24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r>
              <a:rPr lang="en-US"/>
              <a:t>For the Cell Biology Video Staining of Endoplasmic Reticulum, go to Animation and Video Files.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A32A6-5AC7-4189-A5D0-5FFF46F94627}" type="slidenum">
              <a:rPr lang="en-US"/>
              <a:pPr/>
              <a:t>26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6.11 Endoplasmic reticulum (ER).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0AA9A-F831-4763-B21C-458057534BEF}" type="slidenum">
              <a:rPr lang="en-US"/>
              <a:pPr/>
              <a:t>29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r>
              <a:rPr lang="en-US"/>
              <a:t>For the Cell Biology Video ER to Golgi Traffic, go to Animation and Video Files.</a:t>
            </a:r>
          </a:p>
          <a:p>
            <a:r>
              <a:rPr lang="en-US"/>
              <a:t>For the Cell Biology Video Golgi Complex in 3D, go to Animation and Video Files.</a:t>
            </a:r>
          </a:p>
          <a:p>
            <a:r>
              <a:rPr lang="en-US"/>
              <a:t>For the Cell Biology Video Secretion From the Golgi, go to Animation and Video Files.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3B888-5999-468C-93A4-6D50C42E7DE5}" type="slidenum">
              <a:rPr lang="en-US"/>
              <a:pPr/>
              <a:t>30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6.12 The Golgi apparatus.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4D490-BC38-4201-B721-8DF160234C3D}" type="slidenum">
              <a:rPr lang="en-US"/>
              <a:pPr/>
              <a:t>32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r>
              <a:rPr lang="en-US"/>
              <a:t>For the Cell Biology Video Phagocytosis in Action, go to Animation and Video Files.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7163A7-8E7D-4289-AE59-F61E4CFFA3B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5208C-7EEE-4D49-B50D-2873545AE0F1}" type="slidenum">
              <a:rPr lang="en-US"/>
              <a:pPr/>
              <a:t>33</a:t>
            </a:fld>
            <a:endParaRPr lang="en-US"/>
          </a:p>
        </p:txBody>
      </p:sp>
      <p:sp>
        <p:nvSpPr>
          <p:cNvPr id="70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6.13 Lysosomes.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96A0E-CEE1-41B2-97DB-C6177C1EABE2}" type="slidenum">
              <a:rPr lang="en-US"/>
              <a:pPr/>
              <a:t>34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AE6FE-9EBF-4F6A-9F2B-011A7C996CD0}" type="slidenum">
              <a:rPr lang="en-US"/>
              <a:pPr/>
              <a:t>36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6.15 Review: relationships among organelles of the endomembrane system.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7D20F-C02B-4922-A18C-1869748A74C7}" type="slidenum">
              <a:rPr lang="en-US"/>
              <a:pPr/>
              <a:t>37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r>
              <a:rPr lang="en-US"/>
              <a:t>For the Cell Biology Video ER and Mitochondria in Leaf Cells, go to Animation and Video Files.</a:t>
            </a:r>
          </a:p>
          <a:p>
            <a:r>
              <a:rPr lang="en-US"/>
              <a:t>For the Cell Biology Video Mitochondria in 3D, go to Animation and Video Files.</a:t>
            </a:r>
          </a:p>
          <a:p>
            <a:r>
              <a:rPr lang="en-US"/>
              <a:t>For the Cell Biology Video Chloroplast Movement, go to Animation and Video Files.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ADCAB-8E23-486B-80DC-6F56CAF4F355}" type="slidenum">
              <a:rPr lang="en-US"/>
              <a:pPr/>
              <a:t>41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6.17 The mitochondrion, site of cellular respiration.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07046-35C1-4399-A694-146C21088579}" type="slidenum">
              <a:rPr lang="en-US"/>
              <a:pPr/>
              <a:t>43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6.18 The chloroplast, site of photosynthesis.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1BE3C-060E-4C09-BEBD-BC280B689DFC}" type="slidenum">
              <a:rPr lang="en-US"/>
              <a:pPr/>
              <a:t>44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r>
              <a:rPr lang="en-US"/>
              <a:t>For the Cell Biology Video The Cytoskeleton in a Neuron Growth Cone, go to Animation and Video Files</a:t>
            </a:r>
          </a:p>
          <a:p>
            <a:r>
              <a:rPr lang="en-US"/>
              <a:t>For the Cell Biology Video Cytoskeletal Protein Dynamics, go to Animation and Video Files.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3A167-22E0-4A3C-BE5B-CA1614395FF5}" type="slidenum">
              <a:rPr lang="en-US"/>
              <a:pPr/>
              <a:t>45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6.20 The cytoskeleton.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D1421-11DC-429B-8574-F89B75518955}" type="slidenum">
              <a:rPr lang="en-US"/>
              <a:pPr/>
              <a:t>46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6.21 Motor proteins and the cytoskeleton.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958B90-F755-40FA-8AF0-EFC0F42EC050}" type="slidenum">
              <a:rPr lang="en-US"/>
              <a:pPr/>
              <a:t>48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6.22 Centrosome containing a pair of centrioles.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F21CD-5A06-42CA-A04B-CB155310C17D}" type="slidenum">
              <a:rPr lang="en-US"/>
              <a:pPr/>
              <a:t>3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r>
              <a:rPr lang="en-US"/>
              <a:t>For the Discovery Video Cells, go to Animation and Video Files.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3A3D5-9D92-4BA7-9B76-616A91615087}" type="slidenum">
              <a:rPr lang="en-US"/>
              <a:pPr/>
              <a:t>49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3230A-B524-48B4-9DAB-FAA5FF524CDB}" type="slidenum">
              <a:rPr lang="en-US"/>
              <a:pPr/>
              <a:t>50</a:t>
            </a:fld>
            <a:endParaRPr lang="en-US"/>
          </a:p>
        </p:txBody>
      </p:sp>
      <p:sp>
        <p:nvSpPr>
          <p:cNvPr id="590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6.24 Structure of a flagellum or motile cilium.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BB18C-69C3-4F3D-8D46-DC31DED11CD9}" type="slidenum">
              <a:rPr lang="en-US"/>
              <a:pPr/>
              <a:t>53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009" tIns="45504" rIns="91009" bIns="45504"/>
          <a:lstStyle/>
          <a:p>
            <a:r>
              <a:rPr lang="en-US" dirty="0"/>
              <a:t>For the Cell Biology Video Cartoon Model of a Collagen Triple Helix, go to Animation and Video Files.</a:t>
            </a:r>
          </a:p>
          <a:p>
            <a:r>
              <a:rPr lang="en-US" dirty="0"/>
              <a:t>For the Cell Biology Video Staining of the Extracellular Matrix, go to Animation and Video Files.</a:t>
            </a:r>
          </a:p>
          <a:p>
            <a:r>
              <a:rPr lang="en-US" dirty="0"/>
              <a:t>For the Cell Biology Video </a:t>
            </a:r>
            <a:r>
              <a:rPr lang="en-US" dirty="0" err="1"/>
              <a:t>Fibronectin</a:t>
            </a:r>
            <a:r>
              <a:rPr lang="en-US" dirty="0"/>
              <a:t> Fibrils, go to Animation and Video Files.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6C433-C0D3-40B1-A8CB-B32B44BE3899}" type="slidenum">
              <a:rPr lang="en-US"/>
              <a:pPr/>
              <a:t>54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6.30 Extracellular matrix (ECM) of an animal cell.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B5F05-08BF-4D04-B249-57A827661A0E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08329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B8440-BC98-4A37-AF19-2FBF1676723D}" type="slidenum">
              <a:rPr lang="en-US"/>
              <a:pPr/>
              <a:t>56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mtClean="0"/>
              <a:t>For the Cell Biology Video Structure of the Cell Membrane, go to Animation and Video Files.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0954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AC5C9D74-2FBF-4FE3-ACB4-FDC2E72D1294}" type="slidenum">
              <a:rPr lang="en-US" sz="1200">
                <a:latin typeface="Times" pitchFamily="84" charset="0"/>
              </a:rPr>
              <a:pPr algn="r"/>
              <a:t>57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7.2 Phospholipid bilayer (cross section).</a:t>
            </a:r>
          </a:p>
        </p:txBody>
      </p:sp>
    </p:spTree>
    <p:extLst>
      <p:ext uri="{BB962C8B-B14F-4D97-AF65-F5344CB8AC3E}">
        <p14:creationId xmlns:p14="http://schemas.microsoft.com/office/powerpoint/2010/main" val="35745739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AE910-C97A-4981-869B-281C1CA7AF63}" type="slidenum">
              <a:rPr lang="en-US"/>
              <a:pPr/>
              <a:t>58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05111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39E57-1D56-4EBE-AAD7-4C317BC65372}" type="slidenum">
              <a:rPr lang="en-US"/>
              <a:pPr/>
              <a:t>59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3224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95B87-6DD8-4A17-88E0-394F0D680EA5}" type="slidenum">
              <a:rPr lang="en-US"/>
              <a:pPr/>
              <a:t>60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799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7CD07-0442-41CA-858A-D242189C43C1}" type="slidenum">
              <a:rPr lang="en-US"/>
              <a:pPr/>
              <a:t>5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6.2 The size range of cells.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373415AE-F57F-455C-91B3-4F979F5A1F63}" type="slidenum">
              <a:rPr lang="en-US" sz="1200">
                <a:latin typeface="Times" pitchFamily="84" charset="0"/>
              </a:rPr>
              <a:pPr algn="r"/>
              <a:t>61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7.8 Factors that affect membrane fluidity.</a:t>
            </a:r>
          </a:p>
        </p:txBody>
      </p:sp>
    </p:spTree>
    <p:extLst>
      <p:ext uri="{BB962C8B-B14F-4D97-AF65-F5344CB8AC3E}">
        <p14:creationId xmlns:p14="http://schemas.microsoft.com/office/powerpoint/2010/main" val="13070499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6E550-CDA6-4AB5-B0E4-958813699CC3}" type="slidenum">
              <a:rPr lang="en-US"/>
              <a:pPr/>
              <a:t>62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08629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8BA13B03-59BC-41C0-BE9F-6DD7301966AE}" type="slidenum">
              <a:rPr lang="en-US" sz="1200">
                <a:latin typeface="Times" pitchFamily="84" charset="0"/>
              </a:rPr>
              <a:pPr algn="r"/>
              <a:t>63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7.10 Some functions of membrane proteins.</a:t>
            </a:r>
          </a:p>
        </p:txBody>
      </p:sp>
    </p:spTree>
    <p:extLst>
      <p:ext uri="{BB962C8B-B14F-4D97-AF65-F5344CB8AC3E}">
        <p14:creationId xmlns:p14="http://schemas.microsoft.com/office/powerpoint/2010/main" val="901263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E525C-14DB-45FC-84EE-74A6B60E18FC}" type="slidenum">
              <a:rPr lang="en-US"/>
              <a:pPr/>
              <a:t>64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83098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B427ED96-8E45-4CD4-A8E1-F82143086A20}" type="slidenum">
              <a:rPr lang="en-US" sz="1200">
                <a:latin typeface="Times" pitchFamily="84" charset="0"/>
              </a:rPr>
              <a:pPr algn="r"/>
              <a:t>65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7.11 IMPACT: Blocking HIV Entry into Cells as a Treatment for HIV Infections</a:t>
            </a:r>
          </a:p>
        </p:txBody>
      </p:sp>
    </p:spTree>
    <p:extLst>
      <p:ext uri="{BB962C8B-B14F-4D97-AF65-F5344CB8AC3E}">
        <p14:creationId xmlns:p14="http://schemas.microsoft.com/office/powerpoint/2010/main" val="27515120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7398E-EBCD-48D0-8112-E5A021D4C28F}" type="slidenum">
              <a:rPr lang="en-US"/>
              <a:pPr/>
              <a:t>66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91047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1D186-B0DB-4746-9DEA-3ACB51AFEB85}" type="slidenum">
              <a:rPr lang="en-US"/>
              <a:pPr/>
              <a:t>67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11.6 Overview of cell signaling.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50506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0A9B3-6EC3-4814-B100-00B15BAE979C}" type="slidenum">
              <a:rPr lang="en-US"/>
              <a:pPr/>
              <a:t>68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11.6 Overview of cell signaling.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6248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0D3CC-6A23-4A7E-9F40-2F73FADEFF39}" type="slidenum">
              <a:rPr lang="en-US"/>
              <a:pPr/>
              <a:t>69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11.6 Overview of cell signaling.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51653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2EAF7759-F482-430F-A5BA-C051BC871088}" type="slidenum">
              <a:rPr lang="en-US" sz="1200">
                <a:latin typeface="Times" pitchFamily="84" charset="0"/>
              </a:rPr>
              <a:pPr algn="r"/>
              <a:t>70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7.5 Updated model of an animal cell’s plasma membrane (cutaway view).</a:t>
            </a:r>
          </a:p>
        </p:txBody>
      </p:sp>
    </p:spTree>
    <p:extLst>
      <p:ext uri="{BB962C8B-B14F-4D97-AF65-F5344CB8AC3E}">
        <p14:creationId xmlns:p14="http://schemas.microsoft.com/office/powerpoint/2010/main" val="292030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0394D-02D9-41F4-8828-1E5D8546FE6F}" type="slidenum">
              <a:rPr lang="en-US"/>
              <a:pPr/>
              <a:t>6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 Exploring: Microscopy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E8FEF-9673-4567-85FB-AFCBFAE3893C}" type="slidenum">
              <a:rPr lang="en-US"/>
              <a:pPr/>
              <a:t>71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32723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0D730-3DFF-43CD-8A6F-64E85D727AB5}" type="slidenum">
              <a:rPr lang="en-US"/>
              <a:pPr/>
              <a:t>72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53267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2B171-D635-4F37-97FD-2E17E5389F6D}" type="slidenum">
              <a:rPr lang="en-US"/>
              <a:pPr/>
              <a:t>73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28432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C392B1A7-BA6E-4ED0-A6AA-90FEA259F097}" type="slidenum">
              <a:rPr lang="en-US" sz="1200">
                <a:latin typeface="Times" pitchFamily="84" charset="0"/>
              </a:rPr>
              <a:pPr algn="r"/>
              <a:t>74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7.13 The diffusion of solutes across a synthetic membrane.</a:t>
            </a:r>
          </a:p>
        </p:txBody>
      </p:sp>
    </p:spTree>
    <p:extLst>
      <p:ext uri="{BB962C8B-B14F-4D97-AF65-F5344CB8AC3E}">
        <p14:creationId xmlns:p14="http://schemas.microsoft.com/office/powerpoint/2010/main" val="24863585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50298-5908-41B7-A938-2B2CC586E06B}" type="slidenum">
              <a:rPr lang="en-US"/>
              <a:pPr/>
              <a:t>75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40596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C24B3-9813-4B1B-A7C0-C330B8A22579}" type="slidenum">
              <a:rPr lang="en-US"/>
              <a:pPr/>
              <a:t>76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277798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5742DE38-08B1-4D7C-BDF1-26D5229B18DD}" type="slidenum">
              <a:rPr lang="en-US" sz="1200">
                <a:latin typeface="Times" pitchFamily="84" charset="0"/>
              </a:rPr>
              <a:pPr algn="r"/>
              <a:t>77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7.14 Osmosis.</a:t>
            </a:r>
          </a:p>
        </p:txBody>
      </p:sp>
    </p:spTree>
    <p:extLst>
      <p:ext uri="{BB962C8B-B14F-4D97-AF65-F5344CB8AC3E}">
        <p14:creationId xmlns:p14="http://schemas.microsoft.com/office/powerpoint/2010/main" val="21479378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8264F-76E7-4DE6-B174-9DE8DEF73B55}" type="slidenum">
              <a:rPr lang="en-US"/>
              <a:pPr/>
              <a:t>78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2015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6501B-DFF7-4EEB-AB7C-EB51A0A98C7A}" type="slidenum">
              <a:rPr lang="en-US"/>
              <a:pPr/>
              <a:t>79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73887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1FCA2ED-CB5F-464F-A56D-92DACA407C74}" type="slidenum">
              <a:rPr lang="en-US" sz="1200">
                <a:latin typeface="Times" pitchFamily="84" charset="0"/>
              </a:rPr>
              <a:pPr algn="r"/>
              <a:t>80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7.15 The water balance of living cells.</a:t>
            </a:r>
          </a:p>
        </p:txBody>
      </p:sp>
    </p:spTree>
    <p:extLst>
      <p:ext uri="{BB962C8B-B14F-4D97-AF65-F5344CB8AC3E}">
        <p14:creationId xmlns:p14="http://schemas.microsoft.com/office/powerpoint/2010/main" val="116867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8A7B7-A595-4502-88CA-FD6F763ABDE4}" type="slidenum">
              <a:rPr lang="en-US"/>
              <a:pPr/>
              <a:t>7</a:t>
            </a:fld>
            <a:endParaRPr lang="en-US"/>
          </a:p>
        </p:txBody>
      </p:sp>
      <p:sp>
        <p:nvSpPr>
          <p:cNvPr id="633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 Exploring: Microscopy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964DF-4F48-4CD8-B3D6-4C68A14AA8EF}" type="slidenum">
              <a:rPr lang="en-US"/>
              <a:pPr/>
              <a:t>81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mtClean="0"/>
              <a:t>For the Cell Biology Video Water Movement through an Aquaporin, go to Animation and Video Files.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79425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FF5D9-180A-4A47-BFCF-38F20ECCFC96}" type="slidenum">
              <a:rPr lang="en-US"/>
              <a:pPr/>
              <a:t>82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72613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0011E-69DB-47B1-A777-53983E8BCE53}" type="slidenum">
              <a:rPr lang="en-US"/>
              <a:pPr/>
              <a:t>83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mtClean="0"/>
              <a:t>For the Cell Biology Video Na</a:t>
            </a:r>
            <a:r>
              <a:rPr lang="en-US" baseline="30000" smtClean="0"/>
              <a:t>+</a:t>
            </a:r>
            <a:r>
              <a:rPr lang="en-US" smtClean="0"/>
              <a:t>/K</a:t>
            </a:r>
            <a:r>
              <a:rPr lang="en-US" baseline="30000" smtClean="0"/>
              <a:t>+</a:t>
            </a:r>
            <a:r>
              <a:rPr lang="en-US" smtClean="0"/>
              <a:t>ATPase Cycle, go to Animation and Video Files.</a:t>
            </a:r>
          </a:p>
        </p:txBody>
      </p:sp>
    </p:spTree>
    <p:extLst>
      <p:ext uri="{BB962C8B-B14F-4D97-AF65-F5344CB8AC3E}">
        <p14:creationId xmlns:p14="http://schemas.microsoft.com/office/powerpoint/2010/main" val="21529498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59917AA9-50D8-48BA-93A1-3C4C09A63E76}" type="slidenum">
              <a:rPr lang="en-US" sz="1200">
                <a:latin typeface="Times" pitchFamily="84" charset="0"/>
              </a:rPr>
              <a:pPr algn="r"/>
              <a:t>84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7.18 The sodium-potassium pump: a specific case of active transport.</a:t>
            </a:r>
          </a:p>
        </p:txBody>
      </p:sp>
    </p:spTree>
    <p:extLst>
      <p:ext uri="{BB962C8B-B14F-4D97-AF65-F5344CB8AC3E}">
        <p14:creationId xmlns:p14="http://schemas.microsoft.com/office/powerpoint/2010/main" val="5691649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14FDB37F-0348-4375-B6CB-7DAF94B27E88}" type="slidenum">
              <a:rPr lang="en-US" sz="1200">
                <a:latin typeface="Times" pitchFamily="84" charset="0"/>
              </a:rPr>
              <a:pPr algn="r"/>
              <a:t>85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7.18 The sodium-potassium pump: a specific case of active transport.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8800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EA4E9047-8D8C-4FC0-B7CF-B2FD93E46AAF}" type="slidenum">
              <a:rPr lang="en-US" sz="1200">
                <a:latin typeface="Times" pitchFamily="84" charset="0"/>
              </a:rPr>
              <a:pPr algn="r"/>
              <a:t>86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7.18 The sodium-potassium pump: a specific case of active transport.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24468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F7CCD95E-ACEA-435A-A6A3-1AFA4267646F}" type="slidenum">
              <a:rPr lang="en-US" sz="1200">
                <a:latin typeface="Times" pitchFamily="84" charset="0"/>
              </a:rPr>
              <a:pPr algn="r"/>
              <a:t>87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7.18 The sodium-potassium pump: a specific case of active transport.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170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58C7E006-C776-45DC-B3AA-2B0B40D5A364}" type="slidenum">
              <a:rPr lang="en-US" sz="1200">
                <a:latin typeface="Times" pitchFamily="84" charset="0"/>
              </a:rPr>
              <a:pPr algn="r"/>
              <a:t>88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7.18 The sodium-potassium pump: a specific case of active transport.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49030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42FD1696-F9A9-4A33-8A49-50A8F91700D4}" type="slidenum">
              <a:rPr lang="en-US" sz="1200">
                <a:latin typeface="Times" pitchFamily="84" charset="0"/>
              </a:rPr>
              <a:pPr algn="r"/>
              <a:t>89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7.18 The sodium-potassium pump: a specific case of active transport.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42177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11CE9685-AC9C-4426-8F1A-1842CF7CA9C8}" type="slidenum">
              <a:rPr lang="en-US" sz="1200">
                <a:latin typeface="Times" pitchFamily="84" charset="0"/>
              </a:rPr>
              <a:pPr algn="r"/>
              <a:t>90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7.19 Review: passive and active transport.</a:t>
            </a:r>
          </a:p>
        </p:txBody>
      </p:sp>
    </p:spTree>
    <p:extLst>
      <p:ext uri="{BB962C8B-B14F-4D97-AF65-F5344CB8AC3E}">
        <p14:creationId xmlns:p14="http://schemas.microsoft.com/office/powerpoint/2010/main" val="2408976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23342-1BA4-4462-85E9-118FB348E695}" type="slidenum">
              <a:rPr lang="en-US"/>
              <a:pPr/>
              <a:t>8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 Exploring: Microscopy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06826-DB7B-41D7-89DA-524CE0BE290B}" type="slidenum">
              <a:rPr lang="en-US"/>
              <a:pPr/>
              <a:t>91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758227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129FB60C-9B20-48BB-A06C-EC667053902D}" type="slidenum">
              <a:rPr lang="en-US" sz="1200">
                <a:latin typeface="Times" pitchFamily="84" charset="0"/>
              </a:rPr>
              <a:pPr algn="r"/>
              <a:t>92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7.20 A proton pump.</a:t>
            </a:r>
          </a:p>
        </p:txBody>
      </p:sp>
    </p:spTree>
    <p:extLst>
      <p:ext uri="{BB962C8B-B14F-4D97-AF65-F5344CB8AC3E}">
        <p14:creationId xmlns:p14="http://schemas.microsoft.com/office/powerpoint/2010/main" val="9845672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04DF6-7455-4758-9908-829BB5150DF4}" type="slidenum">
              <a:rPr lang="en-US"/>
              <a:pPr/>
              <a:t>93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87828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8ED26-4963-4B76-80A0-D259B97A06AC}" type="slidenum">
              <a:rPr lang="en-US"/>
              <a:pPr/>
              <a:t>94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04539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EB233-6A09-4923-A6E3-8578B9415701}" type="slidenum">
              <a:rPr lang="en-US"/>
              <a:pPr/>
              <a:t>95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70024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D576D-E427-4274-B145-26567B7ABACF}" type="slidenum">
              <a:rPr lang="en-US"/>
              <a:pPr/>
              <a:t>96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2770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F24D8-ED73-4FB8-B629-65FD87B9B8B7}" type="slidenum">
              <a:rPr lang="en-US"/>
              <a:pPr/>
              <a:t>97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88110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522CE-A63C-4ACE-A7B6-714D99A14DE3}" type="slidenum">
              <a:rPr lang="en-US"/>
              <a:pPr/>
              <a:t>98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 smtClean="0"/>
              <a:t>For the Cell Biology Video Phagocytosis in Action, go to Animation and Video Files.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321199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0D3C6-81E1-4F82-A877-19206CDEFDC7}" type="slidenum">
              <a:rPr lang="en-US"/>
              <a:pPr/>
              <a:t>99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1169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086FB922-7159-4446-89B3-16348ED9A8DA}" type="slidenum">
              <a:rPr lang="en-US" sz="1200">
                <a:latin typeface="Times" pitchFamily="84" charset="0"/>
              </a:rPr>
              <a:pPr algn="r"/>
              <a:t>100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7.22 Exploring: Endocytosis in Animal Cells</a:t>
            </a:r>
          </a:p>
        </p:txBody>
      </p:sp>
    </p:spTree>
    <p:extLst>
      <p:ext uri="{BB962C8B-B14F-4D97-AF65-F5344CB8AC3E}">
        <p14:creationId xmlns:p14="http://schemas.microsoft.com/office/powerpoint/2010/main" val="137543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56E9D-0E94-451E-9CDF-DB9A523CB91C}" type="slidenum">
              <a:rPr lang="en-US"/>
              <a:pPr/>
              <a:t>9</a:t>
            </a:fld>
            <a:endParaRPr lang="en-US"/>
          </a:p>
        </p:txBody>
      </p:sp>
      <p:sp>
        <p:nvSpPr>
          <p:cNvPr id="65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6.3 Exploring: Microscopy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C4E22-94F9-4982-B91A-9BCAF31166AB}" type="slidenum">
              <a:rPr lang="en-US"/>
              <a:pPr/>
              <a:t>101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06910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C59D2-417F-42DE-B8B7-ECB948CF0E07}" type="slidenum">
              <a:rPr lang="en-US"/>
              <a:pPr/>
              <a:t>102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389218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EA197-2DB3-4006-9FDF-1345E6E7B1EF}" type="slidenum">
              <a:rPr lang="en-US"/>
              <a:pPr/>
              <a:t>103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31070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F2BF7-AB89-4908-B71A-6B452CFA55DF}" type="slidenum">
              <a:rPr lang="en-US"/>
              <a:pPr/>
              <a:t>104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335571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6FF29-AAEB-4D03-AF6F-F9DC6B6AA488}" type="slidenum">
              <a:rPr lang="en-US"/>
              <a:pPr/>
              <a:t>105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89269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1B7DA-C7E6-4700-9842-3E4CC7406AB9}" type="slidenum">
              <a:rPr lang="en-US"/>
              <a:pPr/>
              <a:t>106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053552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A05AF-6303-4033-9786-9DD13A6211C2}" type="slidenum">
              <a:rPr lang="en-US"/>
              <a:pPr/>
              <a:t>107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63025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9BD16446-1CA9-442A-B52C-BB0AB19934AA}" type="slidenum">
              <a:rPr lang="en-US" sz="1200">
                <a:latin typeface="Times" pitchFamily="84" charset="0"/>
              </a:rPr>
              <a:pPr algn="r"/>
              <a:t>108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8.6 Free energy changes (</a:t>
            </a:r>
            <a:r>
              <a:rPr lang="en-US" smtClean="0">
                <a:sym typeface="Symbol" pitchFamily="84" charset="2"/>
              </a:rPr>
              <a:t></a:t>
            </a:r>
            <a:r>
              <a:rPr lang="en-US" i="1" smtClean="0"/>
              <a:t>G</a:t>
            </a:r>
            <a:r>
              <a:rPr lang="en-US" smtClean="0"/>
              <a:t>) in exergonic and endergonic reactions.</a:t>
            </a:r>
          </a:p>
        </p:txBody>
      </p:sp>
    </p:spTree>
    <p:extLst>
      <p:ext uri="{BB962C8B-B14F-4D97-AF65-F5344CB8AC3E}">
        <p14:creationId xmlns:p14="http://schemas.microsoft.com/office/powerpoint/2010/main" val="63774711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496BE-08A5-479D-B558-EAA7DED5EA45}" type="slidenum">
              <a:rPr lang="en-US"/>
              <a:pPr/>
              <a:t>109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482691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566BA8D2-561F-4B9C-9EA4-3C2BC441C460}" type="slidenum">
              <a:rPr lang="en-US" sz="1200">
                <a:latin typeface="Times" pitchFamily="84" charset="0"/>
              </a:rPr>
              <a:pPr algn="r"/>
              <a:t>110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8.8 The structure and hydrolysis of adenosine triphosphate (ATP).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532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D78CF-3247-4DE8-887D-87E5C6F76282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6.5 A prokaryotic cell.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C349C-5739-4CF0-AB5F-585FAB8C5740}" type="slidenum">
              <a:rPr lang="en-US"/>
              <a:pPr/>
              <a:t>111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Stick Model of ATP (Adenosine Triphosphate), go to Animation and Video Files.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408487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CECDF-08F9-4D1F-AAA6-F1B023D409E7}" type="slidenum">
              <a:rPr lang="en-US"/>
              <a:pPr/>
              <a:t>112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937982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0C6128FB-98CD-415D-B519-A69355E9385C}" type="slidenum">
              <a:rPr lang="en-US" sz="1200">
                <a:latin typeface="Times" pitchFamily="84" charset="0"/>
              </a:rPr>
              <a:pPr algn="r"/>
              <a:t>113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8.10 How ATP drives transport and mechanical work.</a:t>
            </a:r>
          </a:p>
        </p:txBody>
      </p:sp>
    </p:spTree>
    <p:extLst>
      <p:ext uri="{BB962C8B-B14F-4D97-AF65-F5344CB8AC3E}">
        <p14:creationId xmlns:p14="http://schemas.microsoft.com/office/powerpoint/2010/main" val="286348754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0AFDF880-5E03-4F4D-A93A-BEC43E54E124}" type="slidenum">
              <a:rPr lang="en-US" sz="1200">
                <a:latin typeface="Times" pitchFamily="84" charset="0"/>
              </a:rPr>
              <a:pPr algn="r"/>
              <a:t>114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8.11 The ATP cycle.</a:t>
            </a:r>
          </a:p>
        </p:txBody>
      </p:sp>
    </p:spTree>
    <p:extLst>
      <p:ext uri="{BB962C8B-B14F-4D97-AF65-F5344CB8AC3E}">
        <p14:creationId xmlns:p14="http://schemas.microsoft.com/office/powerpoint/2010/main" val="51218035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94B88-E9EA-4042-9ABD-0783F4B32178}" type="slidenum">
              <a:rPr lang="en-US"/>
              <a:pPr/>
              <a:t>115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7081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F2C29-F9DD-43BC-AC48-18D97E8B8E01}" type="slidenum">
              <a:rPr lang="en-US"/>
              <a:pPr/>
              <a:t>116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751768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D226F-BF24-4885-8E08-019B1A2B399B}" type="slidenum">
              <a:rPr lang="en-US"/>
              <a:pPr/>
              <a:t>117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009373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77806BF3-3658-42F2-839B-83B7119D5515}" type="slidenum">
              <a:rPr lang="en-US" sz="1200">
                <a:latin typeface="Times" pitchFamily="84" charset="0"/>
              </a:rPr>
              <a:pPr algn="r"/>
              <a:t>118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8.13 The effect of an enzyme on activation energy.</a:t>
            </a:r>
          </a:p>
        </p:txBody>
      </p:sp>
    </p:spTree>
    <p:extLst>
      <p:ext uri="{BB962C8B-B14F-4D97-AF65-F5344CB8AC3E}">
        <p14:creationId xmlns:p14="http://schemas.microsoft.com/office/powerpoint/2010/main" val="128175144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478F1-C2C5-417E-9C60-B96CDC8A1CE1}" type="slidenum">
              <a:rPr lang="en-US"/>
              <a:pPr/>
              <a:t>119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Closure of Hexokinase via Induced Fit, go to Animation and Video Files.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93100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3324" tIns="46662" rIns="93324" bIns="46662" anchor="b"/>
          <a:lstStyle/>
          <a:p>
            <a:pPr algn="r"/>
            <a:fld id="{70A211A9-9D34-4B10-9C9D-ECE8686E7796}" type="slidenum">
              <a:rPr lang="en-US" sz="1200">
                <a:latin typeface="Times" pitchFamily="84" charset="0"/>
              </a:rPr>
              <a:pPr algn="r"/>
              <a:t>120</a:t>
            </a:fld>
            <a:endParaRPr lang="en-US" sz="1200">
              <a:latin typeface="Times" pitchFamily="8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8.14 Induced fit between an enzyme and its substrate.</a:t>
            </a:r>
          </a:p>
        </p:txBody>
      </p:sp>
    </p:spTree>
    <p:extLst>
      <p:ext uri="{BB962C8B-B14F-4D97-AF65-F5344CB8AC3E}">
        <p14:creationId xmlns:p14="http://schemas.microsoft.com/office/powerpoint/2010/main" val="140588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fld id="{B2C8C9AB-184F-45AC-9DD7-B18C8FAFC5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60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1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3093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Erin Barley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84" charset="0"/>
              </a:rPr>
              <a:t>Kathleen Fitzpatrick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DFBFE-EA8D-4698-9680-B035E2E14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E2E1D-4642-4807-8100-03F2A24FA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2F813-72E2-4021-AC26-C7B84BCBD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B893A-B6CA-44D6-BE4D-D8AC03272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7E77F-D7AD-4FBA-A45A-7D5ED5A94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874C6-14A8-4AE3-BD00-C1A09D0DD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57381-C097-449C-B1DA-7D93CF43C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CCE2A-351E-40B1-9D36-68D5CF138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AA907-2A5D-413D-ACD7-293EF429C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5DE64-7DAB-472F-9B00-8382D2300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B75725-3ADE-40D3-8768-938CAF3185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08_02EnergyConcepts_A.html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08_13HowEnzymesWork_A.html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cell.ndsu.nodak.edu/animations/flythrough/movie-flash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255588" y="1917700"/>
            <a:ext cx="8278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A Tour of the Cell</a:t>
            </a:r>
            <a:endParaRPr lang="en-US" sz="3200"/>
          </a:p>
          <a:p>
            <a:pPr eaLnBrk="1" hangingPunct="1"/>
            <a:endParaRPr lang="en-US" sz="4400" b="1">
              <a:solidFill>
                <a:schemeClr val="bg1"/>
              </a:solidFill>
              <a:latin typeface="Times New Roman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876300"/>
            <a:ext cx="8839200" cy="914400"/>
          </a:xfrm>
        </p:spPr>
        <p:txBody>
          <a:bodyPr/>
          <a:lstStyle/>
          <a:p>
            <a:pPr marL="57150" indent="-1588"/>
            <a:r>
              <a:rPr lang="en-US" dirty="0"/>
              <a:t>Concept </a:t>
            </a:r>
            <a:r>
              <a:rPr lang="en-US" dirty="0" smtClean="0"/>
              <a:t>2</a:t>
            </a:r>
            <a:r>
              <a:rPr lang="en-US" dirty="0"/>
              <a:t>: Eukaryotic cells have internal membranes that compartmentalize their functions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305800" cy="3676650"/>
          </a:xfrm>
        </p:spPr>
        <p:txBody>
          <a:bodyPr/>
          <a:lstStyle/>
          <a:p>
            <a:r>
              <a:rPr lang="en-US" sz="2800" dirty="0"/>
              <a:t>The basic structural and functional unit of every organism is one of two types of cells: prokaryotic or eukaryotic</a:t>
            </a:r>
          </a:p>
          <a:p>
            <a:r>
              <a:rPr lang="en-US" sz="2800" dirty="0"/>
              <a:t>Only organisms of the domains Bacteria and Archaea consist of prokaryotic </a:t>
            </a:r>
            <a:r>
              <a:rPr lang="en-US" sz="2800" dirty="0" smtClean="0"/>
              <a:t>cells</a:t>
            </a:r>
            <a:endParaRPr lang="en-US" sz="2800" dirty="0"/>
          </a:p>
          <a:p>
            <a:r>
              <a:rPr lang="en-US" sz="2800" dirty="0" err="1"/>
              <a:t>Protists</a:t>
            </a:r>
            <a:r>
              <a:rPr lang="en-US" sz="2800" dirty="0"/>
              <a:t>, fungi, animals, and plants all consist of eukaryotic cells</a:t>
            </a:r>
            <a:endParaRPr lang="en-US" dirty="0"/>
          </a:p>
        </p:txBody>
      </p:sp>
      <p:grpSp>
        <p:nvGrpSpPr>
          <p:cNvPr id="35738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738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738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55" descr="07_22_Endocyto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34975"/>
            <a:ext cx="8548687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7.22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1827213" y="1346200"/>
            <a:ext cx="5286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Solutes</a:t>
            </a:r>
          </a:p>
        </p:txBody>
      </p:sp>
      <p:sp>
        <p:nvSpPr>
          <p:cNvPr id="259077" name="Text Box 27"/>
          <p:cNvSpPr txBox="1">
            <a:spLocks noChangeArrowheads="1"/>
          </p:cNvSpPr>
          <p:nvPr/>
        </p:nvSpPr>
        <p:spPr bwMode="auto">
          <a:xfrm>
            <a:off x="1111250" y="1851025"/>
            <a:ext cx="10572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Pseudopodium</a:t>
            </a:r>
          </a:p>
        </p:txBody>
      </p:sp>
      <p:sp>
        <p:nvSpPr>
          <p:cNvPr id="259078" name="Text Box 28"/>
          <p:cNvSpPr txBox="1">
            <a:spLocks noChangeArrowheads="1"/>
          </p:cNvSpPr>
          <p:nvPr/>
        </p:nvSpPr>
        <p:spPr bwMode="auto">
          <a:xfrm>
            <a:off x="2105025" y="3284538"/>
            <a:ext cx="968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“Food” or</a:t>
            </a:r>
            <a:br>
              <a:rPr lang="en-US" sz="1100" b="1"/>
            </a:br>
            <a:r>
              <a:rPr lang="en-US" sz="1100" b="1"/>
              <a:t>other particle</a:t>
            </a:r>
          </a:p>
        </p:txBody>
      </p:sp>
      <p:sp>
        <p:nvSpPr>
          <p:cNvPr id="259079" name="Text Box 29"/>
          <p:cNvSpPr txBox="1">
            <a:spLocks noChangeArrowheads="1"/>
          </p:cNvSpPr>
          <p:nvPr/>
        </p:nvSpPr>
        <p:spPr bwMode="auto">
          <a:xfrm>
            <a:off x="620713" y="5245100"/>
            <a:ext cx="5651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Food</a:t>
            </a:r>
            <a:br>
              <a:rPr lang="en-US" sz="1100" b="1"/>
            </a:br>
            <a:r>
              <a:rPr lang="en-US" sz="1100" b="1"/>
              <a:t>vacuole</a:t>
            </a:r>
          </a:p>
        </p:txBody>
      </p:sp>
      <p:sp>
        <p:nvSpPr>
          <p:cNvPr id="259080" name="Text Box 30"/>
          <p:cNvSpPr txBox="1">
            <a:spLocks noChangeArrowheads="1"/>
          </p:cNvSpPr>
          <p:nvPr/>
        </p:nvSpPr>
        <p:spPr bwMode="auto">
          <a:xfrm>
            <a:off x="420688" y="6000750"/>
            <a:ext cx="9175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CYTOPLASM</a:t>
            </a:r>
          </a:p>
        </p:txBody>
      </p:sp>
      <p:sp>
        <p:nvSpPr>
          <p:cNvPr id="259081" name="Text Box 31"/>
          <p:cNvSpPr txBox="1">
            <a:spLocks noChangeArrowheads="1"/>
          </p:cNvSpPr>
          <p:nvPr/>
        </p:nvSpPr>
        <p:spPr bwMode="auto">
          <a:xfrm>
            <a:off x="5122863" y="2152650"/>
            <a:ext cx="7683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Plasma</a:t>
            </a:r>
            <a:br>
              <a:rPr lang="en-US" sz="1100" b="1"/>
            </a:br>
            <a:r>
              <a:rPr lang="en-US" sz="1100" b="1"/>
              <a:t>membrane</a:t>
            </a:r>
          </a:p>
        </p:txBody>
      </p:sp>
      <p:sp>
        <p:nvSpPr>
          <p:cNvPr id="259082" name="Text Box 32"/>
          <p:cNvSpPr txBox="1">
            <a:spLocks noChangeArrowheads="1"/>
          </p:cNvSpPr>
          <p:nvPr/>
        </p:nvSpPr>
        <p:spPr bwMode="auto">
          <a:xfrm>
            <a:off x="3802063" y="5081588"/>
            <a:ext cx="5286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Vesicle</a:t>
            </a:r>
          </a:p>
        </p:txBody>
      </p:sp>
      <p:sp>
        <p:nvSpPr>
          <p:cNvPr id="259083" name="Text Box 33"/>
          <p:cNvSpPr txBox="1">
            <a:spLocks noChangeArrowheads="1"/>
          </p:cNvSpPr>
          <p:nvPr/>
        </p:nvSpPr>
        <p:spPr bwMode="auto">
          <a:xfrm>
            <a:off x="8116888" y="1900238"/>
            <a:ext cx="66675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Receptor</a:t>
            </a:r>
          </a:p>
        </p:txBody>
      </p:sp>
      <p:sp>
        <p:nvSpPr>
          <p:cNvPr id="259084" name="Text Box 34"/>
          <p:cNvSpPr txBox="1">
            <a:spLocks noChangeArrowheads="1"/>
          </p:cNvSpPr>
          <p:nvPr/>
        </p:nvSpPr>
        <p:spPr bwMode="auto">
          <a:xfrm>
            <a:off x="7599363" y="2139950"/>
            <a:ext cx="5286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Ligand</a:t>
            </a:r>
          </a:p>
        </p:txBody>
      </p:sp>
      <p:sp>
        <p:nvSpPr>
          <p:cNvPr id="259085" name="Text Box 35"/>
          <p:cNvSpPr txBox="1">
            <a:spLocks noChangeArrowheads="1"/>
          </p:cNvSpPr>
          <p:nvPr/>
        </p:nvSpPr>
        <p:spPr bwMode="auto">
          <a:xfrm>
            <a:off x="7764463" y="2466975"/>
            <a:ext cx="9302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Coat proteins</a:t>
            </a:r>
          </a:p>
        </p:txBody>
      </p:sp>
      <p:sp>
        <p:nvSpPr>
          <p:cNvPr id="259086" name="Text Box 36"/>
          <p:cNvSpPr txBox="1">
            <a:spLocks noChangeArrowheads="1"/>
          </p:cNvSpPr>
          <p:nvPr/>
        </p:nvSpPr>
        <p:spPr bwMode="auto">
          <a:xfrm>
            <a:off x="6178550" y="3070225"/>
            <a:ext cx="5159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Coated</a:t>
            </a:r>
            <a:br>
              <a:rPr lang="en-US" sz="1100" b="1"/>
            </a:br>
            <a:r>
              <a:rPr lang="en-US" sz="1100" b="1"/>
              <a:t>pit</a:t>
            </a:r>
          </a:p>
        </p:txBody>
      </p:sp>
      <p:sp>
        <p:nvSpPr>
          <p:cNvPr id="259087" name="Text Box 37"/>
          <p:cNvSpPr txBox="1">
            <a:spLocks noChangeArrowheads="1"/>
          </p:cNvSpPr>
          <p:nvPr/>
        </p:nvSpPr>
        <p:spPr bwMode="auto">
          <a:xfrm>
            <a:off x="6707188" y="3598863"/>
            <a:ext cx="54133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Coated</a:t>
            </a:r>
            <a:br>
              <a:rPr lang="en-US" sz="1100" b="1"/>
            </a:br>
            <a:r>
              <a:rPr lang="en-US" sz="1100" b="1"/>
              <a:t>vesicle</a:t>
            </a:r>
          </a:p>
        </p:txBody>
      </p:sp>
      <p:sp>
        <p:nvSpPr>
          <p:cNvPr id="259088" name="Text Box 38"/>
          <p:cNvSpPr txBox="1">
            <a:spLocks noChangeArrowheads="1"/>
          </p:cNvSpPr>
          <p:nvPr/>
        </p:nvSpPr>
        <p:spPr bwMode="auto">
          <a:xfrm>
            <a:off x="382588" y="982663"/>
            <a:ext cx="12334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EXTRACELLULAR</a:t>
            </a:r>
            <a:br>
              <a:rPr lang="en-US" sz="1100" b="1">
                <a:solidFill>
                  <a:schemeClr val="bg1"/>
                </a:solidFill>
              </a:rPr>
            </a:br>
            <a:r>
              <a:rPr lang="en-US" sz="1100" b="1">
                <a:solidFill>
                  <a:schemeClr val="bg1"/>
                </a:solidFill>
              </a:rPr>
              <a:t>FLUID</a:t>
            </a:r>
          </a:p>
        </p:txBody>
      </p:sp>
      <p:sp>
        <p:nvSpPr>
          <p:cNvPr id="259089" name="Text Box 39"/>
          <p:cNvSpPr txBox="1">
            <a:spLocks noChangeArrowheads="1"/>
          </p:cNvSpPr>
          <p:nvPr/>
        </p:nvSpPr>
        <p:spPr bwMode="auto">
          <a:xfrm>
            <a:off x="1163638" y="568325"/>
            <a:ext cx="10810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Phagocytosis</a:t>
            </a:r>
          </a:p>
        </p:txBody>
      </p:sp>
      <p:sp>
        <p:nvSpPr>
          <p:cNvPr id="259090" name="Text Box 40"/>
          <p:cNvSpPr txBox="1">
            <a:spLocks noChangeArrowheads="1"/>
          </p:cNvSpPr>
          <p:nvPr/>
        </p:nvSpPr>
        <p:spPr bwMode="auto">
          <a:xfrm>
            <a:off x="4121150" y="557213"/>
            <a:ext cx="981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Pinocytosis</a:t>
            </a:r>
          </a:p>
        </p:txBody>
      </p:sp>
      <p:sp>
        <p:nvSpPr>
          <p:cNvPr id="259091" name="Text Box 41"/>
          <p:cNvSpPr txBox="1">
            <a:spLocks noChangeArrowheads="1"/>
          </p:cNvSpPr>
          <p:nvPr/>
        </p:nvSpPr>
        <p:spPr bwMode="auto">
          <a:xfrm>
            <a:off x="6207125" y="569913"/>
            <a:ext cx="2551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Receptor-Mediated Endocytosis</a:t>
            </a:r>
          </a:p>
        </p:txBody>
      </p:sp>
      <p:sp>
        <p:nvSpPr>
          <p:cNvPr id="259092" name="Line 42"/>
          <p:cNvSpPr>
            <a:spLocks noChangeShapeType="1"/>
          </p:cNvSpPr>
          <p:nvPr/>
        </p:nvSpPr>
        <p:spPr bwMode="auto">
          <a:xfrm flipH="1">
            <a:off x="2363788" y="1346200"/>
            <a:ext cx="176212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3" name="Line 43"/>
          <p:cNvSpPr>
            <a:spLocks noChangeShapeType="1"/>
          </p:cNvSpPr>
          <p:nvPr/>
        </p:nvSpPr>
        <p:spPr bwMode="auto">
          <a:xfrm>
            <a:off x="2363788" y="1446213"/>
            <a:ext cx="150812" cy="188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4" name="Line 44"/>
          <p:cNvSpPr>
            <a:spLocks noChangeShapeType="1"/>
          </p:cNvSpPr>
          <p:nvPr/>
        </p:nvSpPr>
        <p:spPr bwMode="auto">
          <a:xfrm flipH="1">
            <a:off x="1533525" y="2036763"/>
            <a:ext cx="63500" cy="39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5" name="Line 45"/>
          <p:cNvSpPr>
            <a:spLocks noChangeShapeType="1"/>
          </p:cNvSpPr>
          <p:nvPr/>
        </p:nvSpPr>
        <p:spPr bwMode="auto">
          <a:xfrm>
            <a:off x="1622425" y="3143250"/>
            <a:ext cx="452438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6" name="Line 46"/>
          <p:cNvSpPr>
            <a:spLocks noChangeShapeType="1"/>
          </p:cNvSpPr>
          <p:nvPr/>
        </p:nvSpPr>
        <p:spPr bwMode="auto">
          <a:xfrm flipV="1">
            <a:off x="993775" y="5143500"/>
            <a:ext cx="314325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7" name="Line 47"/>
          <p:cNvSpPr>
            <a:spLocks noChangeShapeType="1"/>
          </p:cNvSpPr>
          <p:nvPr/>
        </p:nvSpPr>
        <p:spPr bwMode="auto">
          <a:xfrm>
            <a:off x="4978400" y="1987550"/>
            <a:ext cx="1270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8" name="Line 48"/>
          <p:cNvSpPr>
            <a:spLocks noChangeShapeType="1"/>
          </p:cNvSpPr>
          <p:nvPr/>
        </p:nvSpPr>
        <p:spPr bwMode="auto">
          <a:xfrm flipV="1">
            <a:off x="4313238" y="5067300"/>
            <a:ext cx="163512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9" name="Line 49"/>
          <p:cNvSpPr>
            <a:spLocks noChangeShapeType="1"/>
          </p:cNvSpPr>
          <p:nvPr/>
        </p:nvSpPr>
        <p:spPr bwMode="auto">
          <a:xfrm flipH="1">
            <a:off x="6411913" y="2803525"/>
            <a:ext cx="127000" cy="239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100" name="Line 50"/>
          <p:cNvSpPr>
            <a:spLocks noChangeShapeType="1"/>
          </p:cNvSpPr>
          <p:nvPr/>
        </p:nvSpPr>
        <p:spPr bwMode="auto">
          <a:xfrm>
            <a:off x="7581900" y="1571625"/>
            <a:ext cx="214313" cy="579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101" name="Line 51"/>
          <p:cNvSpPr>
            <a:spLocks noChangeShapeType="1"/>
          </p:cNvSpPr>
          <p:nvPr/>
        </p:nvSpPr>
        <p:spPr bwMode="auto">
          <a:xfrm>
            <a:off x="7858125" y="1684338"/>
            <a:ext cx="227013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102" name="Line 52"/>
          <p:cNvSpPr>
            <a:spLocks noChangeShapeType="1"/>
          </p:cNvSpPr>
          <p:nvPr/>
        </p:nvSpPr>
        <p:spPr bwMode="auto">
          <a:xfrm flipV="1">
            <a:off x="7229475" y="3571875"/>
            <a:ext cx="301625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103" name="Line 53"/>
          <p:cNvSpPr>
            <a:spLocks noChangeShapeType="1"/>
          </p:cNvSpPr>
          <p:nvPr/>
        </p:nvSpPr>
        <p:spPr bwMode="auto">
          <a:xfrm>
            <a:off x="7518400" y="2439988"/>
            <a:ext cx="201613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104" name="Line 54"/>
          <p:cNvSpPr>
            <a:spLocks noChangeShapeType="1"/>
          </p:cNvSpPr>
          <p:nvPr/>
        </p:nvSpPr>
        <p:spPr bwMode="auto">
          <a:xfrm flipV="1">
            <a:off x="7505700" y="2540000"/>
            <a:ext cx="214313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chemeClr val="bg1"/>
                </a:solidFill>
                <a:latin typeface="Times New Roman" pitchFamily="84" charset="0"/>
              </a:rPr>
              <a:t>An Introduction to Metabolism</a:t>
            </a:r>
          </a:p>
        </p:txBody>
      </p:sp>
    </p:spTree>
    <p:extLst>
      <p:ext uri="{BB962C8B-B14F-4D97-AF65-F5344CB8AC3E}">
        <p14:creationId xmlns:p14="http://schemas.microsoft.com/office/powerpoint/2010/main" val="30482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30238"/>
            <a:ext cx="8991600" cy="1325562"/>
          </a:xfrm>
        </p:spPr>
        <p:txBody>
          <a:bodyPr/>
          <a:lstStyle/>
          <a:p>
            <a:pPr indent="6350" eaLnBrk="1" hangingPunct="1"/>
            <a:r>
              <a:rPr lang="en-US" dirty="0" smtClean="0"/>
              <a:t>Concept 1: An organism’s metabolism transforms matter and energy, subject to the laws of thermodynamics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534400" cy="2768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Metabolism </a:t>
            </a:r>
            <a:r>
              <a:rPr lang="en-US" sz="2800" dirty="0" smtClean="0"/>
              <a:t>is the totality of an organism’s chemical reactions</a:t>
            </a:r>
          </a:p>
          <a:p>
            <a:pPr eaLnBrk="1" hangingPunct="1"/>
            <a:r>
              <a:rPr lang="en-US" sz="2800" dirty="0" smtClean="0"/>
              <a:t>Metabolism is an emergent property of life that arises from interactions between molecules within the cell </a:t>
            </a:r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/>
              <a:t>Organization of the Chemistry of Life into Metabolic Pathways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1854200"/>
          </a:xfrm>
        </p:spPr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metabolic pathway </a:t>
            </a:r>
            <a:r>
              <a:rPr lang="en-US" sz="2800" smtClean="0"/>
              <a:t>begins with a specific molecule and ends with a product</a:t>
            </a:r>
          </a:p>
          <a:p>
            <a:pPr eaLnBrk="1" hangingPunct="1"/>
            <a:r>
              <a:rPr lang="en-US" sz="2800" smtClean="0"/>
              <a:t>Each step is catalyzed by a specific enzyme</a:t>
            </a:r>
          </a:p>
        </p:txBody>
      </p: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7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74638" y="3886200"/>
            <a:ext cx="8570912" cy="1858963"/>
            <a:chOff x="274638" y="2498725"/>
            <a:chExt cx="8570912" cy="1858963"/>
          </a:xfrm>
        </p:grpSpPr>
        <p:pic>
          <p:nvPicPr>
            <p:cNvPr id="9" name="Picture 20" descr="08_UN01MetabolicPathway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863" y="2498725"/>
              <a:ext cx="8548687" cy="185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358900" y="2586038"/>
              <a:ext cx="128428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Enzyme 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840163" y="2579688"/>
              <a:ext cx="128428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Enzyme 2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351588" y="2581275"/>
              <a:ext cx="128428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Enzyme 3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338263" y="3308350"/>
              <a:ext cx="14303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Reaction 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805238" y="3303588"/>
              <a:ext cx="14303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Reaction 2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6316663" y="3303588"/>
              <a:ext cx="1430337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Reaction 3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772400" y="3594100"/>
              <a:ext cx="10604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Product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74638" y="3594100"/>
              <a:ext cx="12446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r>
                <a:rPr lang="en-US" sz="2100" b="1"/>
                <a:t>Starting</a:t>
              </a:r>
              <a:br>
                <a:rPr lang="en-US" sz="2100" b="1"/>
              </a:br>
              <a:r>
                <a:rPr lang="en-US" sz="2100" b="1"/>
                <a:t>molecule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762000" y="3036888"/>
              <a:ext cx="2667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A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241675" y="3044825"/>
              <a:ext cx="2667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B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689600" y="3043238"/>
              <a:ext cx="2667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C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202613" y="3030538"/>
              <a:ext cx="2667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100" b="1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9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7848600" cy="5715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Catabolic pathways </a:t>
            </a:r>
            <a:r>
              <a:rPr lang="en-US" sz="2800" dirty="0" smtClean="0"/>
              <a:t>release energy by breaking down complex molecules into simpler compounds</a:t>
            </a:r>
          </a:p>
          <a:p>
            <a:pPr eaLnBrk="1" hangingPunct="1"/>
            <a:r>
              <a:rPr lang="en-US" sz="2800" dirty="0" smtClean="0"/>
              <a:t>Cellular respiration, the breakdown of glucose in the presence of oxygen, is an example of a pathway of catabolism</a:t>
            </a:r>
          </a:p>
          <a:p>
            <a:pPr eaLnBrk="1" hangingPunct="1"/>
            <a:r>
              <a:rPr lang="en-US" sz="2800" b="1" dirty="0" smtClean="0"/>
              <a:t>Anabolic pathways </a:t>
            </a:r>
            <a:r>
              <a:rPr lang="en-US" sz="2800" dirty="0" smtClean="0"/>
              <a:t>consume energy to build complex molecules from simpler ones</a:t>
            </a:r>
          </a:p>
          <a:p>
            <a:pPr eaLnBrk="1" hangingPunct="1"/>
            <a:r>
              <a:rPr lang="en-US" sz="2800" dirty="0" smtClean="0"/>
              <a:t>The synthesis of protein from amino acids is an example of anabolism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2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3188"/>
            <a:ext cx="8610600" cy="4875212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sz="2800" b="1" smtClean="0"/>
              <a:t>Kinetic energy </a:t>
            </a:r>
            <a:r>
              <a:rPr lang="en-US" sz="2800" smtClean="0"/>
              <a:t>is energy associated with motion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b="1" smtClean="0"/>
              <a:t>Heat (thermal energy) </a:t>
            </a:r>
            <a:r>
              <a:rPr lang="en-US" sz="2800" smtClean="0"/>
              <a:t>is kinetic energy associated with random movement of atoms or molecules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b="1" smtClean="0"/>
              <a:t>Potential energy </a:t>
            </a:r>
            <a:r>
              <a:rPr lang="en-US" sz="2800" smtClean="0"/>
              <a:t>is energy that matter possesses because of its location or structure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b="1" smtClean="0"/>
              <a:t>Chemical energy </a:t>
            </a:r>
            <a:r>
              <a:rPr lang="en-US" sz="2800" smtClean="0"/>
              <a:t>is potential energy available    for release in a chemical reaction</a:t>
            </a:r>
            <a:r>
              <a:rPr lang="en-US" sz="2800" b="1" smtClean="0"/>
              <a:t>	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smtClean="0"/>
              <a:t>Energy can be converted from one form to another</a:t>
            </a:r>
            <a:r>
              <a:rPr lang="en-US" sz="2800" b="1" smtClean="0">
                <a:latin typeface="Times" pitchFamily="84" charset="0"/>
              </a:rPr>
              <a:t> </a:t>
            </a:r>
          </a:p>
        </p:txBody>
      </p:sp>
      <p:grpSp>
        <p:nvGrpSpPr>
          <p:cNvPr id="12291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3" name="Picture 12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1700" y="58578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13"/>
          <p:cNvSpPr txBox="1">
            <a:spLocks noChangeArrowheads="1"/>
          </p:cNvSpPr>
          <p:nvPr/>
        </p:nvSpPr>
        <p:spPr bwMode="auto">
          <a:xfrm>
            <a:off x="3403600" y="5994400"/>
            <a:ext cx="391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Animation: Energy Concepts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dirty="0" smtClean="0"/>
              <a:t>Forms of 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838200"/>
            <a:ext cx="152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&amp;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47700"/>
            <a:ext cx="8991600" cy="1325563"/>
          </a:xfrm>
        </p:spPr>
        <p:txBody>
          <a:bodyPr/>
          <a:lstStyle/>
          <a:p>
            <a:pPr indent="6350" eaLnBrk="1" hangingPunct="1"/>
            <a:r>
              <a:rPr lang="en-US" dirty="0" smtClean="0"/>
              <a:t>Concept 2: The free-energy change of a reaction tells us whether or not the reaction occurs spontaneously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77200" cy="3962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Biologists want to know which reactions occur spontaneously and which require input of energy</a:t>
            </a:r>
          </a:p>
          <a:p>
            <a:pPr eaLnBrk="1" hangingPunct="1"/>
            <a:r>
              <a:rPr lang="en-US" sz="2800" dirty="0" smtClean="0"/>
              <a:t>To do so, they need to determine energy changes that occur in chemical reactions</a:t>
            </a:r>
          </a:p>
        </p:txBody>
      </p:sp>
      <p:grpSp>
        <p:nvGrpSpPr>
          <p:cNvPr id="2662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3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87400"/>
            <a:ext cx="8839200" cy="503238"/>
          </a:xfrm>
        </p:spPr>
        <p:txBody>
          <a:bodyPr/>
          <a:lstStyle/>
          <a:p>
            <a:pPr eaLnBrk="1" hangingPunct="1"/>
            <a:r>
              <a:rPr lang="en-US" i="1" smtClean="0"/>
              <a:t>Exergonic and Endergonic Reactions in Metabolism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2311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 </a:t>
            </a:r>
            <a:r>
              <a:rPr lang="en-US" sz="2800" b="1" dirty="0" err="1" smtClean="0"/>
              <a:t>exergonic</a:t>
            </a:r>
            <a:r>
              <a:rPr lang="en-US" sz="2800" b="1" dirty="0" smtClean="0"/>
              <a:t> reaction </a:t>
            </a:r>
            <a:r>
              <a:rPr lang="en-US" sz="2800" dirty="0" smtClean="0"/>
              <a:t>proceeds with a net release of free energy and is spontaneous</a:t>
            </a:r>
          </a:p>
          <a:p>
            <a:pPr eaLnBrk="1" hangingPunct="1"/>
            <a:r>
              <a:rPr lang="en-US" sz="2800" dirty="0" smtClean="0"/>
              <a:t>An </a:t>
            </a:r>
            <a:r>
              <a:rPr lang="en-US" sz="2800" b="1" dirty="0" smtClean="0"/>
              <a:t>endergonic reaction </a:t>
            </a:r>
            <a:r>
              <a:rPr lang="en-US" sz="2800" dirty="0" smtClean="0"/>
              <a:t>absorbs free energy from its surroundings and is nonspontaneous</a:t>
            </a:r>
          </a:p>
        </p:txBody>
      </p:sp>
      <p:grpSp>
        <p:nvGrpSpPr>
          <p:cNvPr id="348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8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48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1" descr="08_06_ExergonicEndergoni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738" y="136525"/>
            <a:ext cx="47069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54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8.6</a:t>
            </a:r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2381250" y="155575"/>
            <a:ext cx="40497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(a) Exergonic reaction: energy released, spontaneous</a:t>
            </a:r>
          </a:p>
        </p:txBody>
      </p:sp>
      <p:sp>
        <p:nvSpPr>
          <p:cNvPr id="236549" name="Text Box 8"/>
          <p:cNvSpPr txBox="1">
            <a:spLocks noChangeArrowheads="1"/>
          </p:cNvSpPr>
          <p:nvPr/>
        </p:nvSpPr>
        <p:spPr bwMode="auto">
          <a:xfrm>
            <a:off x="2374900" y="3467100"/>
            <a:ext cx="43402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(b) Endergonic reaction: energy required, nonspontaneous</a:t>
            </a:r>
          </a:p>
        </p:txBody>
      </p:sp>
      <p:sp>
        <p:nvSpPr>
          <p:cNvPr id="236550" name="Text Box 9"/>
          <p:cNvSpPr txBox="1">
            <a:spLocks noChangeArrowheads="1"/>
          </p:cNvSpPr>
          <p:nvPr/>
        </p:nvSpPr>
        <p:spPr bwMode="auto">
          <a:xfrm>
            <a:off x="2744788" y="704850"/>
            <a:ext cx="7826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Reactants</a:t>
            </a:r>
          </a:p>
        </p:txBody>
      </p:sp>
      <p:sp>
        <p:nvSpPr>
          <p:cNvPr id="236551" name="Text Box 10"/>
          <p:cNvSpPr txBox="1">
            <a:spLocks noChangeArrowheads="1"/>
          </p:cNvSpPr>
          <p:nvPr/>
        </p:nvSpPr>
        <p:spPr bwMode="auto">
          <a:xfrm>
            <a:off x="4157663" y="1895475"/>
            <a:ext cx="5842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Energy</a:t>
            </a:r>
          </a:p>
        </p:txBody>
      </p:sp>
      <p:sp>
        <p:nvSpPr>
          <p:cNvPr id="236552" name="Text Box 11"/>
          <p:cNvSpPr txBox="1">
            <a:spLocks noChangeArrowheads="1"/>
          </p:cNvSpPr>
          <p:nvPr/>
        </p:nvSpPr>
        <p:spPr bwMode="auto">
          <a:xfrm>
            <a:off x="4913313" y="2092325"/>
            <a:ext cx="6905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Products</a:t>
            </a:r>
          </a:p>
        </p:txBody>
      </p:sp>
      <p:sp>
        <p:nvSpPr>
          <p:cNvPr id="236553" name="Text Box 12"/>
          <p:cNvSpPr txBox="1">
            <a:spLocks noChangeArrowheads="1"/>
          </p:cNvSpPr>
          <p:nvPr/>
        </p:nvSpPr>
        <p:spPr bwMode="auto">
          <a:xfrm>
            <a:off x="2930525" y="2952750"/>
            <a:ext cx="18018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Progress of the reaction</a:t>
            </a:r>
          </a:p>
        </p:txBody>
      </p:sp>
      <p:sp>
        <p:nvSpPr>
          <p:cNvPr id="236554" name="Text Box 13"/>
          <p:cNvSpPr txBox="1">
            <a:spLocks noChangeArrowheads="1"/>
          </p:cNvSpPr>
          <p:nvPr/>
        </p:nvSpPr>
        <p:spPr bwMode="auto">
          <a:xfrm>
            <a:off x="5984875" y="1193800"/>
            <a:ext cx="8350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Amount of </a:t>
            </a:r>
            <a:br>
              <a:rPr lang="en-US" sz="1200" b="1"/>
            </a:br>
            <a:r>
              <a:rPr lang="en-US" sz="1200" b="1"/>
              <a:t>energy</a:t>
            </a:r>
            <a:br>
              <a:rPr lang="en-US" sz="1200" b="1"/>
            </a:br>
            <a:r>
              <a:rPr lang="en-US" sz="1200" b="1"/>
              <a:t>released</a:t>
            </a:r>
            <a:br>
              <a:rPr lang="en-US" sz="1200" b="1"/>
            </a:br>
            <a:r>
              <a:rPr lang="en-US" sz="1200" b="1"/>
              <a:t>(</a:t>
            </a:r>
            <a:r>
              <a:rPr lang="en-US" sz="1200" b="1">
                <a:sym typeface="Symbol" pitchFamily="84" charset="2"/>
              </a:rPr>
              <a:t></a:t>
            </a:r>
            <a:r>
              <a:rPr lang="en-US" sz="1200" b="1" i="1"/>
              <a:t>G</a:t>
            </a:r>
            <a:r>
              <a:rPr lang="en-US" sz="1200" b="1"/>
              <a:t> </a:t>
            </a:r>
            <a:r>
              <a:rPr lang="en-US" sz="1200" b="1">
                <a:sym typeface="Symbol" pitchFamily="84" charset="2"/>
              </a:rPr>
              <a:t></a:t>
            </a:r>
            <a:r>
              <a:rPr lang="en-US" sz="1200" b="1"/>
              <a:t> 0)</a:t>
            </a:r>
          </a:p>
        </p:txBody>
      </p:sp>
      <p:sp>
        <p:nvSpPr>
          <p:cNvPr id="236555" name="Text Box 14"/>
          <p:cNvSpPr txBox="1">
            <a:spLocks noChangeArrowheads="1"/>
          </p:cNvSpPr>
          <p:nvPr/>
        </p:nvSpPr>
        <p:spPr bwMode="auto">
          <a:xfrm>
            <a:off x="2751138" y="5394325"/>
            <a:ext cx="7826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Reactants</a:t>
            </a:r>
          </a:p>
        </p:txBody>
      </p:sp>
      <p:sp>
        <p:nvSpPr>
          <p:cNvPr id="236556" name="Text Box 15"/>
          <p:cNvSpPr txBox="1">
            <a:spLocks noChangeArrowheads="1"/>
          </p:cNvSpPr>
          <p:nvPr/>
        </p:nvSpPr>
        <p:spPr bwMode="auto">
          <a:xfrm>
            <a:off x="3859213" y="5210175"/>
            <a:ext cx="5842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Energy</a:t>
            </a:r>
          </a:p>
        </p:txBody>
      </p:sp>
      <p:sp>
        <p:nvSpPr>
          <p:cNvPr id="236557" name="Text Box 16"/>
          <p:cNvSpPr txBox="1">
            <a:spLocks noChangeArrowheads="1"/>
          </p:cNvSpPr>
          <p:nvPr/>
        </p:nvSpPr>
        <p:spPr bwMode="auto">
          <a:xfrm>
            <a:off x="4932363" y="4003675"/>
            <a:ext cx="6905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Products</a:t>
            </a:r>
          </a:p>
        </p:txBody>
      </p:sp>
      <p:sp>
        <p:nvSpPr>
          <p:cNvPr id="236558" name="Text Box 17"/>
          <p:cNvSpPr txBox="1">
            <a:spLocks noChangeArrowheads="1"/>
          </p:cNvSpPr>
          <p:nvPr/>
        </p:nvSpPr>
        <p:spPr bwMode="auto">
          <a:xfrm>
            <a:off x="5978525" y="4559300"/>
            <a:ext cx="8350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Amount of </a:t>
            </a:r>
            <a:br>
              <a:rPr lang="en-US" sz="1200" b="1"/>
            </a:br>
            <a:r>
              <a:rPr lang="en-US" sz="1200" b="1"/>
              <a:t>energy</a:t>
            </a:r>
            <a:br>
              <a:rPr lang="en-US" sz="1200" b="1"/>
            </a:br>
            <a:r>
              <a:rPr lang="en-US" sz="1200" b="1"/>
              <a:t>required</a:t>
            </a:r>
            <a:br>
              <a:rPr lang="en-US" sz="1200" b="1"/>
            </a:br>
            <a:r>
              <a:rPr lang="en-US" sz="1200" b="1"/>
              <a:t>(</a:t>
            </a:r>
            <a:r>
              <a:rPr lang="en-US" sz="1200" b="1">
                <a:sym typeface="Symbol" pitchFamily="84" charset="2"/>
              </a:rPr>
              <a:t></a:t>
            </a:r>
            <a:r>
              <a:rPr lang="en-US" sz="1200" b="1" i="1"/>
              <a:t>G</a:t>
            </a:r>
            <a:r>
              <a:rPr lang="en-US" sz="1200" b="1"/>
              <a:t> </a:t>
            </a:r>
            <a:r>
              <a:rPr lang="en-US" sz="1200" b="1">
                <a:sym typeface="Symbol" pitchFamily="84" charset="2"/>
              </a:rPr>
              <a:t></a:t>
            </a:r>
            <a:r>
              <a:rPr lang="en-US" sz="1200" b="1"/>
              <a:t> 0)</a:t>
            </a:r>
          </a:p>
        </p:txBody>
      </p:sp>
      <p:sp>
        <p:nvSpPr>
          <p:cNvPr id="236559" name="Text Box 18"/>
          <p:cNvSpPr txBox="1">
            <a:spLocks noChangeArrowheads="1"/>
          </p:cNvSpPr>
          <p:nvPr/>
        </p:nvSpPr>
        <p:spPr bwMode="auto">
          <a:xfrm>
            <a:off x="2936875" y="6254750"/>
            <a:ext cx="18018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Progress of the reaction</a:t>
            </a:r>
          </a:p>
        </p:txBody>
      </p:sp>
      <p:sp>
        <p:nvSpPr>
          <p:cNvPr id="236560" name="Text Box 19"/>
          <p:cNvSpPr txBox="1">
            <a:spLocks noChangeArrowheads="1"/>
          </p:cNvSpPr>
          <p:nvPr/>
        </p:nvSpPr>
        <p:spPr bwMode="auto">
          <a:xfrm rot="-5400000">
            <a:off x="1985963" y="1941513"/>
            <a:ext cx="9159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Free energy</a:t>
            </a:r>
          </a:p>
        </p:txBody>
      </p:sp>
      <p:sp>
        <p:nvSpPr>
          <p:cNvPr id="236561" name="Text Box 20"/>
          <p:cNvSpPr txBox="1">
            <a:spLocks noChangeArrowheads="1"/>
          </p:cNvSpPr>
          <p:nvPr/>
        </p:nvSpPr>
        <p:spPr bwMode="auto">
          <a:xfrm rot="-5400000">
            <a:off x="2005013" y="5243513"/>
            <a:ext cx="9159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Free energy</a:t>
            </a:r>
          </a:p>
        </p:txBody>
      </p:sp>
    </p:spTree>
    <p:extLst>
      <p:ext uri="{BB962C8B-B14F-4D97-AF65-F5344CB8AC3E}">
        <p14:creationId xmlns:p14="http://schemas.microsoft.com/office/powerpoint/2010/main" val="28958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42938"/>
            <a:ext cx="8839200" cy="1325562"/>
          </a:xfrm>
        </p:spPr>
        <p:txBody>
          <a:bodyPr/>
          <a:lstStyle/>
          <a:p>
            <a:pPr marL="57150" indent="6350" eaLnBrk="1" hangingPunct="1"/>
            <a:r>
              <a:rPr lang="en-US" dirty="0" smtClean="0"/>
              <a:t>Concept 3: ATP powers cellular work by coupling exergonic reactions to endergonic reactions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382000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A cell does three main kinds of work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smtClean="0"/>
              <a:t>Chemical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smtClean="0"/>
              <a:t>Transport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smtClean="0"/>
              <a:t>Mechanical</a:t>
            </a:r>
            <a:endParaRPr lang="en-US" smtClean="0"/>
          </a:p>
          <a:p>
            <a:pPr eaLnBrk="1" hangingPunct="1"/>
            <a:r>
              <a:rPr lang="en-US" sz="2800" smtClean="0"/>
              <a:t>To do work, cells manage energy resources by </a:t>
            </a:r>
            <a:r>
              <a:rPr lang="en-US" sz="2800" b="1" smtClean="0"/>
              <a:t>energy coupling</a:t>
            </a:r>
            <a:r>
              <a:rPr lang="en-US" sz="2800" smtClean="0"/>
              <a:t>, the use of an exergonic process to drive an endergonic one</a:t>
            </a:r>
          </a:p>
          <a:p>
            <a:pPr eaLnBrk="1" hangingPunct="1"/>
            <a:r>
              <a:rPr lang="en-US" sz="2800" smtClean="0"/>
              <a:t>Most energy coupling in cells is mediated by ATP</a:t>
            </a:r>
          </a:p>
        </p:txBody>
      </p: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2163"/>
            <a:ext cx="8686800" cy="503237"/>
          </a:xfrm>
        </p:spPr>
        <p:txBody>
          <a:bodyPr/>
          <a:lstStyle/>
          <a:p>
            <a:r>
              <a:rPr lang="en-US"/>
              <a:t>Comparing Prokaryotic and Eukaryotic Cells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3460750"/>
          </a:xfrm>
        </p:spPr>
        <p:txBody>
          <a:bodyPr/>
          <a:lstStyle/>
          <a:p>
            <a:r>
              <a:rPr lang="en-US" sz="2800"/>
              <a:t>Basic features of all cells</a:t>
            </a:r>
            <a:r>
              <a:rPr lang="en-US"/>
              <a:t> </a:t>
            </a:r>
          </a:p>
          <a:p>
            <a:pPr marL="971550" lvl="1"/>
            <a:r>
              <a:rPr lang="en-US" sz="2600"/>
              <a:t>Plasma membrane</a:t>
            </a:r>
          </a:p>
          <a:p>
            <a:pPr marL="971550" lvl="1"/>
            <a:r>
              <a:rPr lang="en-US" sz="2600"/>
              <a:t>Semifluid substance called </a:t>
            </a:r>
            <a:r>
              <a:rPr lang="en-US" sz="2600" b="1"/>
              <a:t>cytosol</a:t>
            </a:r>
          </a:p>
          <a:p>
            <a:pPr marL="971550" lvl="1"/>
            <a:r>
              <a:rPr lang="en-US" sz="2600"/>
              <a:t>Chromosomes (carry genes)</a:t>
            </a:r>
          </a:p>
          <a:p>
            <a:pPr marL="971550" lvl="1"/>
            <a:r>
              <a:rPr lang="en-US" sz="2600"/>
              <a:t>Ribosomes (make proteins)</a:t>
            </a:r>
          </a:p>
        </p:txBody>
      </p:sp>
      <p:grpSp>
        <p:nvGrpSpPr>
          <p:cNvPr id="358407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0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14" descr="08_08bATPStructHydroly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36525"/>
            <a:ext cx="83708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8.8b</a:t>
            </a:r>
          </a:p>
        </p:txBody>
      </p:sp>
      <p:sp>
        <p:nvSpPr>
          <p:cNvPr id="254980" name="Text Box 8"/>
          <p:cNvSpPr txBox="1">
            <a:spLocks noChangeArrowheads="1"/>
          </p:cNvSpPr>
          <p:nvPr/>
        </p:nvSpPr>
        <p:spPr bwMode="auto">
          <a:xfrm>
            <a:off x="2235200" y="1997075"/>
            <a:ext cx="4248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Adenosine triphosphate (ATP)</a:t>
            </a:r>
          </a:p>
        </p:txBody>
      </p:sp>
      <p:sp>
        <p:nvSpPr>
          <p:cNvPr id="254981" name="Text Box 9"/>
          <p:cNvSpPr txBox="1">
            <a:spLocks noChangeArrowheads="1"/>
          </p:cNvSpPr>
          <p:nvPr/>
        </p:nvSpPr>
        <p:spPr bwMode="auto">
          <a:xfrm>
            <a:off x="7394575" y="4297363"/>
            <a:ext cx="10334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Energy</a:t>
            </a:r>
          </a:p>
        </p:txBody>
      </p:sp>
      <p:sp>
        <p:nvSpPr>
          <p:cNvPr id="254982" name="Text Box 10"/>
          <p:cNvSpPr txBox="1">
            <a:spLocks noChangeArrowheads="1"/>
          </p:cNvSpPr>
          <p:nvPr/>
        </p:nvSpPr>
        <p:spPr bwMode="auto">
          <a:xfrm>
            <a:off x="493713" y="5251450"/>
            <a:ext cx="15255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300" b="1"/>
              <a:t>Inorganic</a:t>
            </a:r>
            <a:br>
              <a:rPr lang="en-US" sz="2300" b="1"/>
            </a:br>
            <a:r>
              <a:rPr lang="en-US" sz="2300" b="1"/>
              <a:t>phosphate</a:t>
            </a:r>
          </a:p>
        </p:txBody>
      </p:sp>
      <p:sp>
        <p:nvSpPr>
          <p:cNvPr id="254983" name="Text Box 11"/>
          <p:cNvSpPr txBox="1">
            <a:spLocks noChangeArrowheads="1"/>
          </p:cNvSpPr>
          <p:nvPr/>
        </p:nvSpPr>
        <p:spPr bwMode="auto">
          <a:xfrm>
            <a:off x="2671763" y="5395913"/>
            <a:ext cx="43243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Adenosine diphosphate (ADP)</a:t>
            </a:r>
          </a:p>
        </p:txBody>
      </p:sp>
      <p:sp>
        <p:nvSpPr>
          <p:cNvPr id="254984" name="Text Box 12"/>
          <p:cNvSpPr txBox="1">
            <a:spLocks noChangeArrowheads="1"/>
          </p:cNvSpPr>
          <p:nvPr/>
        </p:nvSpPr>
        <p:spPr bwMode="auto">
          <a:xfrm>
            <a:off x="396875" y="6227763"/>
            <a:ext cx="34909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(b) The hydrolysis of ATP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52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7543800" cy="5048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bonds between the phosphate groups of ATP’s tail can be broken by hydrolysis</a:t>
            </a:r>
          </a:p>
          <a:p>
            <a:pPr eaLnBrk="1" hangingPunct="1"/>
            <a:r>
              <a:rPr lang="en-US" sz="2800" dirty="0" smtClean="0"/>
              <a:t>Energy is released from ATP when the terminal phosphate bond is hydrolyzed</a:t>
            </a:r>
          </a:p>
          <a:p>
            <a:pPr lvl="1" eaLnBrk="1" hangingPunct="1"/>
            <a:r>
              <a:rPr lang="en-US" sz="2400" dirty="0" smtClean="0"/>
              <a:t>In other words, it requires energy to break bonds but when the phosphate group forms bonds with something else energy is released!</a:t>
            </a:r>
          </a:p>
          <a:p>
            <a:pPr eaLnBrk="1" hangingPunct="1"/>
            <a:r>
              <a:rPr lang="en-US" sz="2800" dirty="0" smtClean="0"/>
              <a:t>This release of energy comes from the chemical change to a state of lower free energy, not from the phosphate bonds themselves</a:t>
            </a:r>
          </a:p>
        </p:txBody>
      </p:sp>
      <p:grpSp>
        <p:nvGrpSpPr>
          <p:cNvPr id="4915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15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27686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	In the cell, the energy from the </a:t>
            </a:r>
            <a:r>
              <a:rPr lang="en-US" sz="2800" dirty="0" err="1" smtClean="0"/>
              <a:t>exergonic</a:t>
            </a:r>
            <a:r>
              <a:rPr lang="en-US" sz="2800" dirty="0" smtClean="0"/>
              <a:t> reaction of ATP hydrolysis can be used to drive an </a:t>
            </a:r>
            <a:r>
              <a:rPr lang="en-US" sz="2800" dirty="0" err="1" smtClean="0"/>
              <a:t>endergonic</a:t>
            </a:r>
            <a:r>
              <a:rPr lang="en-US" sz="2800" dirty="0" smtClean="0"/>
              <a:t> reaction</a:t>
            </a:r>
          </a:p>
          <a:p>
            <a:pPr eaLnBrk="1" hangingPunct="1"/>
            <a:r>
              <a:rPr lang="en-US" sz="2800" dirty="0" smtClean="0"/>
              <a:t>Overall, the energy coupled reactions are </a:t>
            </a:r>
            <a:r>
              <a:rPr lang="en-US" sz="2800" dirty="0" err="1" smtClean="0"/>
              <a:t>exergonic</a:t>
            </a:r>
            <a:r>
              <a:rPr lang="en-US" sz="2800" dirty="0" smtClean="0"/>
              <a:t> </a:t>
            </a:r>
          </a:p>
          <a:p>
            <a:pPr eaLnBrk="1" hangingPunct="1">
              <a:buNone/>
            </a:pPr>
            <a:r>
              <a:rPr lang="en-US" sz="2800" dirty="0" smtClean="0"/>
              <a:t>	ATP drives </a:t>
            </a:r>
            <a:r>
              <a:rPr lang="en-US" sz="2800" dirty="0" err="1" smtClean="0"/>
              <a:t>endergonic</a:t>
            </a:r>
            <a:r>
              <a:rPr lang="en-US" sz="2800" dirty="0" smtClean="0"/>
              <a:t> reactions by </a:t>
            </a:r>
            <a:r>
              <a:rPr lang="en-US" sz="2800" dirty="0" err="1" smtClean="0"/>
              <a:t>phosphorylation</a:t>
            </a:r>
            <a:r>
              <a:rPr lang="en-US" sz="2800" dirty="0" smtClean="0"/>
              <a:t>, transferring a phosphate group to some other molecule, such as a reactant</a:t>
            </a:r>
          </a:p>
          <a:p>
            <a:pPr eaLnBrk="1" hangingPunct="1"/>
            <a:r>
              <a:rPr lang="en-US" sz="2800" dirty="0" smtClean="0"/>
              <a:t>The recipient molecule is now called a </a:t>
            </a:r>
            <a:r>
              <a:rPr lang="en-US" sz="2800" b="1" dirty="0" smtClean="0"/>
              <a:t>phosphorylated intermediate</a:t>
            </a:r>
          </a:p>
        </p:txBody>
      </p:sp>
      <p:grpSp>
        <p:nvGrpSpPr>
          <p:cNvPr id="5222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22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22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80" descr="08_10ATPTransMechWork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36525"/>
            <a:ext cx="66040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8.10</a:t>
            </a:r>
          </a:p>
        </p:txBody>
      </p:sp>
      <p:sp>
        <p:nvSpPr>
          <p:cNvPr id="259076" name="Text Box 54"/>
          <p:cNvSpPr txBox="1">
            <a:spLocks noChangeArrowheads="1"/>
          </p:cNvSpPr>
          <p:nvPr/>
        </p:nvSpPr>
        <p:spPr bwMode="auto">
          <a:xfrm>
            <a:off x="2116138" y="146050"/>
            <a:ext cx="2011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Transport protein</a:t>
            </a:r>
          </a:p>
        </p:txBody>
      </p:sp>
      <p:sp>
        <p:nvSpPr>
          <p:cNvPr id="259077" name="Text Box 55"/>
          <p:cNvSpPr txBox="1">
            <a:spLocks noChangeArrowheads="1"/>
          </p:cNvSpPr>
          <p:nvPr/>
        </p:nvSpPr>
        <p:spPr bwMode="auto">
          <a:xfrm>
            <a:off x="5483225" y="153988"/>
            <a:ext cx="715963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Solute</a:t>
            </a:r>
          </a:p>
        </p:txBody>
      </p:sp>
      <p:sp>
        <p:nvSpPr>
          <p:cNvPr id="259078" name="Text Box 56"/>
          <p:cNvSpPr txBox="1">
            <a:spLocks noChangeArrowheads="1"/>
          </p:cNvSpPr>
          <p:nvPr/>
        </p:nvSpPr>
        <p:spPr bwMode="auto">
          <a:xfrm>
            <a:off x="1568450" y="1184275"/>
            <a:ext cx="476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ATP</a:t>
            </a:r>
          </a:p>
        </p:txBody>
      </p:sp>
      <p:sp>
        <p:nvSpPr>
          <p:cNvPr id="259079" name="Text Box 57"/>
          <p:cNvSpPr txBox="1">
            <a:spLocks noChangeArrowheads="1"/>
          </p:cNvSpPr>
          <p:nvPr/>
        </p:nvSpPr>
        <p:spPr bwMode="auto">
          <a:xfrm>
            <a:off x="3757613" y="1746250"/>
            <a:ext cx="1841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</a:t>
            </a:r>
          </a:p>
        </p:txBody>
      </p:sp>
      <p:sp>
        <p:nvSpPr>
          <p:cNvPr id="259080" name="Text Box 58"/>
          <p:cNvSpPr txBox="1">
            <a:spLocks noChangeArrowheads="1"/>
          </p:cNvSpPr>
          <p:nvPr/>
        </p:nvSpPr>
        <p:spPr bwMode="auto">
          <a:xfrm>
            <a:off x="6091238" y="1752600"/>
            <a:ext cx="2905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 </a:t>
            </a:r>
            <a:r>
              <a:rPr lang="en-US" sz="1800" b="1" baseline="-25000"/>
              <a:t>i</a:t>
            </a:r>
            <a:endParaRPr lang="en-US" sz="1800" b="1"/>
          </a:p>
        </p:txBody>
      </p:sp>
      <p:sp>
        <p:nvSpPr>
          <p:cNvPr id="259081" name="Text Box 59"/>
          <p:cNvSpPr txBox="1">
            <a:spLocks noChangeArrowheads="1"/>
          </p:cNvSpPr>
          <p:nvPr/>
        </p:nvSpPr>
        <p:spPr bwMode="auto">
          <a:xfrm>
            <a:off x="7618413" y="1204913"/>
            <a:ext cx="2905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 </a:t>
            </a:r>
            <a:r>
              <a:rPr lang="en-US" sz="1800" b="1" baseline="-25000"/>
              <a:t>i</a:t>
            </a:r>
            <a:endParaRPr lang="en-US" sz="1800" b="1"/>
          </a:p>
        </p:txBody>
      </p:sp>
      <p:sp>
        <p:nvSpPr>
          <p:cNvPr id="259082" name="Text Box 60"/>
          <p:cNvSpPr txBox="1">
            <a:spLocks noChangeArrowheads="1"/>
          </p:cNvSpPr>
          <p:nvPr/>
        </p:nvSpPr>
        <p:spPr bwMode="auto">
          <a:xfrm>
            <a:off x="6853238" y="1203325"/>
            <a:ext cx="476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ADP</a:t>
            </a:r>
          </a:p>
        </p:txBody>
      </p:sp>
      <p:sp>
        <p:nvSpPr>
          <p:cNvPr id="259083" name="Text Box 62"/>
          <p:cNvSpPr txBox="1">
            <a:spLocks noChangeArrowheads="1"/>
          </p:cNvSpPr>
          <p:nvPr/>
        </p:nvSpPr>
        <p:spPr bwMode="auto">
          <a:xfrm>
            <a:off x="7612063" y="4332288"/>
            <a:ext cx="2905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 </a:t>
            </a:r>
            <a:r>
              <a:rPr lang="en-US" sz="1800" b="1" baseline="-25000"/>
              <a:t>i</a:t>
            </a:r>
            <a:endParaRPr lang="en-US" sz="1800" b="1"/>
          </a:p>
        </p:txBody>
      </p:sp>
      <p:sp>
        <p:nvSpPr>
          <p:cNvPr id="259084" name="Text Box 63"/>
          <p:cNvSpPr txBox="1">
            <a:spLocks noChangeArrowheads="1"/>
          </p:cNvSpPr>
          <p:nvPr/>
        </p:nvSpPr>
        <p:spPr bwMode="auto">
          <a:xfrm>
            <a:off x="6846888" y="4330700"/>
            <a:ext cx="476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ADP</a:t>
            </a:r>
          </a:p>
        </p:txBody>
      </p:sp>
      <p:sp>
        <p:nvSpPr>
          <p:cNvPr id="259085" name="Text Box 64"/>
          <p:cNvSpPr txBox="1">
            <a:spLocks noChangeArrowheads="1"/>
          </p:cNvSpPr>
          <p:nvPr/>
        </p:nvSpPr>
        <p:spPr bwMode="auto">
          <a:xfrm>
            <a:off x="1574800" y="4287838"/>
            <a:ext cx="4762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ATP</a:t>
            </a:r>
          </a:p>
        </p:txBody>
      </p:sp>
      <p:sp>
        <p:nvSpPr>
          <p:cNvPr id="259086" name="Text Box 65"/>
          <p:cNvSpPr txBox="1">
            <a:spLocks noChangeArrowheads="1"/>
          </p:cNvSpPr>
          <p:nvPr/>
        </p:nvSpPr>
        <p:spPr bwMode="auto">
          <a:xfrm>
            <a:off x="3479800" y="4471988"/>
            <a:ext cx="3968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ATP</a:t>
            </a:r>
          </a:p>
        </p:txBody>
      </p:sp>
      <p:sp>
        <p:nvSpPr>
          <p:cNvPr id="259087" name="Text Box 66"/>
          <p:cNvSpPr txBox="1">
            <a:spLocks noChangeArrowheads="1"/>
          </p:cNvSpPr>
          <p:nvPr/>
        </p:nvSpPr>
        <p:spPr bwMode="auto">
          <a:xfrm>
            <a:off x="4543425" y="2243138"/>
            <a:ext cx="2011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Solute transported</a:t>
            </a:r>
          </a:p>
        </p:txBody>
      </p:sp>
      <p:sp>
        <p:nvSpPr>
          <p:cNvPr id="259088" name="Text Box 67"/>
          <p:cNvSpPr txBox="1">
            <a:spLocks noChangeArrowheads="1"/>
          </p:cNvSpPr>
          <p:nvPr/>
        </p:nvSpPr>
        <p:spPr bwMode="auto">
          <a:xfrm>
            <a:off x="2187575" y="3155950"/>
            <a:ext cx="83343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Vesicle</a:t>
            </a:r>
          </a:p>
        </p:txBody>
      </p:sp>
      <p:sp>
        <p:nvSpPr>
          <p:cNvPr id="259089" name="Text Box 68"/>
          <p:cNvSpPr txBox="1">
            <a:spLocks noChangeArrowheads="1"/>
          </p:cNvSpPr>
          <p:nvPr/>
        </p:nvSpPr>
        <p:spPr bwMode="auto">
          <a:xfrm>
            <a:off x="4729163" y="3143250"/>
            <a:ext cx="2011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Cytoskeletal track</a:t>
            </a:r>
          </a:p>
        </p:txBody>
      </p:sp>
      <p:sp>
        <p:nvSpPr>
          <p:cNvPr id="259090" name="Text Box 69"/>
          <p:cNvSpPr txBox="1">
            <a:spLocks noChangeArrowheads="1"/>
          </p:cNvSpPr>
          <p:nvPr/>
        </p:nvSpPr>
        <p:spPr bwMode="auto">
          <a:xfrm>
            <a:off x="2835275" y="5365750"/>
            <a:ext cx="15208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Motor protein</a:t>
            </a:r>
          </a:p>
        </p:txBody>
      </p:sp>
      <p:sp>
        <p:nvSpPr>
          <p:cNvPr id="259091" name="Text Box 70"/>
          <p:cNvSpPr txBox="1">
            <a:spLocks noChangeArrowheads="1"/>
          </p:cNvSpPr>
          <p:nvPr/>
        </p:nvSpPr>
        <p:spPr bwMode="auto">
          <a:xfrm>
            <a:off x="4743450" y="5365750"/>
            <a:ext cx="16414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Protein and</a:t>
            </a:r>
            <a:br>
              <a:rPr lang="en-US" sz="1800" b="1"/>
            </a:br>
            <a:r>
              <a:rPr lang="en-US" sz="1800" b="1"/>
              <a:t>vesicle moved</a:t>
            </a:r>
          </a:p>
        </p:txBody>
      </p:sp>
      <p:sp>
        <p:nvSpPr>
          <p:cNvPr id="259092" name="Text Box 71"/>
          <p:cNvSpPr txBox="1">
            <a:spLocks noChangeArrowheads="1"/>
          </p:cNvSpPr>
          <p:nvPr/>
        </p:nvSpPr>
        <p:spPr bwMode="auto">
          <a:xfrm>
            <a:off x="1290638" y="6015038"/>
            <a:ext cx="61388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(b) Mechanical work: ATP binds noncovalently to motor</a:t>
            </a:r>
            <a:br>
              <a:rPr lang="en-US" sz="1800" b="1"/>
            </a:br>
            <a:r>
              <a:rPr lang="en-US" sz="1800" b="1"/>
              <a:t>      proteins and then is hydrolyzed.</a:t>
            </a:r>
          </a:p>
        </p:txBody>
      </p:sp>
      <p:sp>
        <p:nvSpPr>
          <p:cNvPr id="259093" name="Line 72"/>
          <p:cNvSpPr>
            <a:spLocks noChangeShapeType="1"/>
          </p:cNvSpPr>
          <p:nvPr/>
        </p:nvSpPr>
        <p:spPr bwMode="auto">
          <a:xfrm>
            <a:off x="2473325" y="396875"/>
            <a:ext cx="649288" cy="846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4" name="Line 73"/>
          <p:cNvSpPr>
            <a:spLocks noChangeShapeType="1"/>
          </p:cNvSpPr>
          <p:nvPr/>
        </p:nvSpPr>
        <p:spPr bwMode="auto">
          <a:xfrm flipH="1">
            <a:off x="5383213" y="384175"/>
            <a:ext cx="13335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5" name="Line 74"/>
          <p:cNvSpPr>
            <a:spLocks noChangeShapeType="1"/>
          </p:cNvSpPr>
          <p:nvPr/>
        </p:nvSpPr>
        <p:spPr bwMode="auto">
          <a:xfrm>
            <a:off x="2500313" y="3386138"/>
            <a:ext cx="647700" cy="808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6" name="Line 75"/>
          <p:cNvSpPr>
            <a:spLocks noChangeShapeType="1"/>
          </p:cNvSpPr>
          <p:nvPr/>
        </p:nvSpPr>
        <p:spPr bwMode="auto">
          <a:xfrm>
            <a:off x="3201988" y="4551363"/>
            <a:ext cx="34290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7" name="Line 76"/>
          <p:cNvSpPr>
            <a:spLocks noChangeShapeType="1"/>
          </p:cNvSpPr>
          <p:nvPr/>
        </p:nvSpPr>
        <p:spPr bwMode="auto">
          <a:xfrm>
            <a:off x="5092700" y="3386138"/>
            <a:ext cx="2508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8" name="Text Box 79"/>
          <p:cNvSpPr txBox="1">
            <a:spLocks noChangeArrowheads="1"/>
          </p:cNvSpPr>
          <p:nvPr/>
        </p:nvSpPr>
        <p:spPr bwMode="auto">
          <a:xfrm>
            <a:off x="1296988" y="2633663"/>
            <a:ext cx="65357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(a) Transport work: ATP phosphorylates transport proteins.</a:t>
            </a:r>
          </a:p>
        </p:txBody>
      </p:sp>
    </p:spTree>
    <p:extLst>
      <p:ext uri="{BB962C8B-B14F-4D97-AF65-F5344CB8AC3E}">
        <p14:creationId xmlns:p14="http://schemas.microsoft.com/office/powerpoint/2010/main" val="3377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33" descr="08_11ATPCycl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644650"/>
            <a:ext cx="8548687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8.11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28613" y="3784600"/>
            <a:ext cx="3003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Energy from</a:t>
            </a:r>
            <a:br>
              <a:rPr lang="en-US" sz="2100" b="1"/>
            </a:br>
            <a:r>
              <a:rPr lang="en-US" sz="2100" b="1"/>
              <a:t>catabolism (exergonic,</a:t>
            </a:r>
            <a:br>
              <a:rPr lang="en-US" sz="2100" b="1"/>
            </a:br>
            <a:r>
              <a:rPr lang="en-US" sz="2100" b="1"/>
              <a:t>energy-releasing</a:t>
            </a:r>
            <a:br>
              <a:rPr lang="en-US" sz="2100" b="1"/>
            </a:br>
            <a:r>
              <a:rPr lang="en-US" sz="2100" b="1"/>
              <a:t>processes)</a:t>
            </a:r>
          </a:p>
        </p:txBody>
      </p:sp>
      <p:sp>
        <p:nvSpPr>
          <p:cNvPr id="261125" name="Text Box 27"/>
          <p:cNvSpPr txBox="1">
            <a:spLocks noChangeArrowheads="1"/>
          </p:cNvSpPr>
          <p:nvPr/>
        </p:nvSpPr>
        <p:spPr bwMode="auto">
          <a:xfrm>
            <a:off x="6353175" y="3779838"/>
            <a:ext cx="243363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Energy for cellular</a:t>
            </a:r>
            <a:br>
              <a:rPr lang="en-US" sz="2100" b="1"/>
            </a:br>
            <a:r>
              <a:rPr lang="en-US" sz="2100" b="1"/>
              <a:t>work (endergonic,</a:t>
            </a:r>
            <a:br>
              <a:rPr lang="en-US" sz="2100" b="1"/>
            </a:br>
            <a:r>
              <a:rPr lang="en-US" sz="2100" b="1"/>
              <a:t>energy-consuming</a:t>
            </a:r>
            <a:br>
              <a:rPr lang="en-US" sz="2100" b="1"/>
            </a:br>
            <a:r>
              <a:rPr lang="en-US" sz="2100" b="1"/>
              <a:t>processes)</a:t>
            </a:r>
          </a:p>
        </p:txBody>
      </p:sp>
      <p:sp>
        <p:nvSpPr>
          <p:cNvPr id="261126" name="Text Box 28"/>
          <p:cNvSpPr txBox="1">
            <a:spLocks noChangeArrowheads="1"/>
          </p:cNvSpPr>
          <p:nvPr/>
        </p:nvSpPr>
        <p:spPr bwMode="auto">
          <a:xfrm>
            <a:off x="3959225" y="1966913"/>
            <a:ext cx="58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ATP</a:t>
            </a:r>
          </a:p>
        </p:txBody>
      </p:sp>
      <p:sp>
        <p:nvSpPr>
          <p:cNvPr id="261127" name="Text Box 30"/>
          <p:cNvSpPr txBox="1">
            <a:spLocks noChangeArrowheads="1"/>
          </p:cNvSpPr>
          <p:nvPr/>
        </p:nvSpPr>
        <p:spPr bwMode="auto">
          <a:xfrm>
            <a:off x="4044950" y="4408488"/>
            <a:ext cx="58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ADP</a:t>
            </a:r>
          </a:p>
        </p:txBody>
      </p:sp>
      <p:sp>
        <p:nvSpPr>
          <p:cNvPr id="261128" name="Text Box 31"/>
          <p:cNvSpPr txBox="1">
            <a:spLocks noChangeArrowheads="1"/>
          </p:cNvSpPr>
          <p:nvPr/>
        </p:nvSpPr>
        <p:spPr bwMode="auto">
          <a:xfrm>
            <a:off x="4945063" y="4408488"/>
            <a:ext cx="3444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P </a:t>
            </a:r>
            <a:r>
              <a:rPr lang="en-US" sz="2100" b="1" baseline="-25000"/>
              <a:t>i</a:t>
            </a:r>
            <a:endParaRPr lang="en-US" sz="2100" b="1"/>
          </a:p>
        </p:txBody>
      </p:sp>
      <p:sp>
        <p:nvSpPr>
          <p:cNvPr id="261129" name="Text Box 32"/>
          <p:cNvSpPr txBox="1">
            <a:spLocks noChangeArrowheads="1"/>
          </p:cNvSpPr>
          <p:nvPr/>
        </p:nvSpPr>
        <p:spPr bwMode="auto">
          <a:xfrm>
            <a:off x="5143500" y="2000250"/>
            <a:ext cx="5429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>
                <a:solidFill>
                  <a:schemeClr val="bg1"/>
                </a:solidFill>
              </a:rPr>
              <a:t>H</a:t>
            </a:r>
            <a:r>
              <a:rPr lang="en-US" sz="2100" b="1" baseline="-25000">
                <a:solidFill>
                  <a:schemeClr val="bg1"/>
                </a:solidFill>
              </a:rPr>
              <a:t>2</a:t>
            </a:r>
            <a:r>
              <a:rPr lang="en-US" sz="2100" b="1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5545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584200"/>
            <a:ext cx="8534400" cy="914400"/>
          </a:xfrm>
        </p:spPr>
        <p:txBody>
          <a:bodyPr/>
          <a:lstStyle/>
          <a:p>
            <a:pPr indent="6350" eaLnBrk="1" hangingPunct="1"/>
            <a:r>
              <a:rPr lang="en-US" dirty="0" smtClean="0"/>
              <a:t>Concept 4: Enzymes speed up metabolic reactions by lowering energy barriers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924800" cy="3524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smtClean="0"/>
              <a:t>catalyst </a:t>
            </a:r>
            <a:r>
              <a:rPr lang="en-US" sz="2800" dirty="0" smtClean="0"/>
              <a:t>is a chemical agent that speeds up a reaction without being consumed by the reaction</a:t>
            </a:r>
          </a:p>
          <a:p>
            <a:pPr eaLnBrk="1" hangingPunct="1"/>
            <a:r>
              <a:rPr lang="en-US" sz="2800" dirty="0" smtClean="0"/>
              <a:t>An </a:t>
            </a:r>
            <a:r>
              <a:rPr lang="en-US" sz="2800" b="1" dirty="0" smtClean="0"/>
              <a:t>enzyme </a:t>
            </a:r>
            <a:r>
              <a:rPr lang="en-US" sz="2800" dirty="0" smtClean="0"/>
              <a:t>is a catalytic protein</a:t>
            </a:r>
          </a:p>
          <a:p>
            <a:pPr eaLnBrk="1" hangingPunct="1"/>
            <a:r>
              <a:rPr lang="en-US" sz="2800" dirty="0" smtClean="0"/>
              <a:t>Hydrolysis of sucrose by the enzyme </a:t>
            </a:r>
            <a:r>
              <a:rPr lang="en-US" sz="2800" dirty="0" err="1" smtClean="0"/>
              <a:t>sucrase</a:t>
            </a:r>
            <a:r>
              <a:rPr lang="en-US" sz="2800" dirty="0" smtClean="0"/>
              <a:t> is an example of an enzyme-catalyzed reaction (17)</a:t>
            </a:r>
          </a:p>
        </p:txBody>
      </p:sp>
      <p:grpSp>
        <p:nvGrpSpPr>
          <p:cNvPr id="5632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632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632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The Activation Energy Barrier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39814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Every chemical reaction between molecules involves bond breaking and bond forming</a:t>
            </a:r>
          </a:p>
          <a:p>
            <a:pPr eaLnBrk="1" hangingPunct="1"/>
            <a:r>
              <a:rPr lang="en-US" sz="2800" dirty="0" smtClean="0"/>
              <a:t>The initial energy needed to start a chemical reaction is called the free energy of</a:t>
            </a:r>
            <a:r>
              <a:rPr lang="en-US" sz="2800" b="1" dirty="0" smtClean="0"/>
              <a:t> </a:t>
            </a:r>
            <a:r>
              <a:rPr lang="en-US" sz="2800" dirty="0" smtClean="0"/>
              <a:t>activation, or </a:t>
            </a:r>
            <a:r>
              <a:rPr lang="en-US" sz="2800" b="1" dirty="0" smtClean="0"/>
              <a:t>activation energy (E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)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Activation energy is often supplied in the form of thermal energy that the reactant molecules absorb from their surroundings (18)</a:t>
            </a:r>
          </a:p>
        </p:txBody>
      </p:sp>
      <p:grpSp>
        <p:nvGrpSpPr>
          <p:cNvPr id="5837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37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How Enzymes Lower the E</a:t>
            </a:r>
            <a:r>
              <a:rPr lang="en-US" baseline="-25000" smtClean="0"/>
              <a:t>A</a:t>
            </a:r>
            <a:r>
              <a:rPr lang="en-US" smtClean="0"/>
              <a:t> Barrier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2768600"/>
          </a:xfrm>
        </p:spPr>
        <p:txBody>
          <a:bodyPr/>
          <a:lstStyle/>
          <a:p>
            <a:pPr eaLnBrk="1" hangingPunct="1"/>
            <a:r>
              <a:rPr lang="en-US" sz="2800" smtClean="0"/>
              <a:t>Enzymes catalyze reactions by lowering the E</a:t>
            </a:r>
            <a:r>
              <a:rPr lang="en-US" sz="2800" baseline="-25000" smtClean="0"/>
              <a:t>A</a:t>
            </a:r>
            <a:r>
              <a:rPr lang="en-US" sz="2800" smtClean="0"/>
              <a:t> barrier</a:t>
            </a:r>
          </a:p>
          <a:p>
            <a:pPr eaLnBrk="1" hangingPunct="1"/>
            <a:r>
              <a:rPr lang="en-US" sz="2800" smtClean="0"/>
              <a:t>Enzymes do not affect the change in free energy (∆</a:t>
            </a:r>
            <a:r>
              <a:rPr lang="en-US" sz="2800" i="1" smtClean="0"/>
              <a:t>G</a:t>
            </a:r>
            <a:r>
              <a:rPr lang="en-US" sz="2800" smtClean="0"/>
              <a:t>); instead, they hasten reactions that would occur eventually</a:t>
            </a:r>
          </a:p>
        </p:txBody>
      </p:sp>
      <p:grpSp>
        <p:nvGrpSpPr>
          <p:cNvPr id="60420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0424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0421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2" name="Picture 13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727700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14"/>
          <p:cNvSpPr txBox="1">
            <a:spLocks noChangeArrowheads="1"/>
          </p:cNvSpPr>
          <p:nvPr/>
        </p:nvSpPr>
        <p:spPr bwMode="auto">
          <a:xfrm>
            <a:off x="3289300" y="5864225"/>
            <a:ext cx="414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How Enzymes Work</a:t>
            </a:r>
          </a:p>
        </p:txBody>
      </p:sp>
    </p:spTree>
    <p:extLst>
      <p:ext uri="{BB962C8B-B14F-4D97-AF65-F5344CB8AC3E}">
        <p14:creationId xmlns:p14="http://schemas.microsoft.com/office/powerpoint/2010/main" val="7651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34" descr="08_13EnzymeActiv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55613"/>
            <a:ext cx="8548687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8.13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239838" y="663575"/>
            <a:ext cx="1363662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Course of</a:t>
            </a:r>
            <a:br>
              <a:rPr lang="en-US" sz="2200" b="1"/>
            </a:br>
            <a:r>
              <a:rPr lang="en-US" sz="2200" b="1"/>
              <a:t>reaction</a:t>
            </a:r>
            <a:br>
              <a:rPr lang="en-US" sz="2200" b="1"/>
            </a:br>
            <a:r>
              <a:rPr lang="en-US" sz="2200" b="1"/>
              <a:t>without</a:t>
            </a:r>
            <a:br>
              <a:rPr lang="en-US" sz="2200" b="1"/>
            </a:br>
            <a:r>
              <a:rPr lang="en-US" sz="2200" b="1"/>
              <a:t>enzyme</a:t>
            </a:r>
          </a:p>
        </p:txBody>
      </p:sp>
      <p:sp>
        <p:nvSpPr>
          <p:cNvPr id="267269" name="Text Box 24"/>
          <p:cNvSpPr txBox="1">
            <a:spLocks noChangeArrowheads="1"/>
          </p:cNvSpPr>
          <p:nvPr/>
        </p:nvSpPr>
        <p:spPr bwMode="auto">
          <a:xfrm>
            <a:off x="4710113" y="976313"/>
            <a:ext cx="1085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E</a:t>
            </a:r>
            <a:r>
              <a:rPr lang="en-US" sz="2200" b="1" baseline="-25000"/>
              <a:t>A</a:t>
            </a:r>
            <a:r>
              <a:rPr lang="en-US" sz="2200" b="1"/>
              <a:t/>
            </a:r>
            <a:br>
              <a:rPr lang="en-US" sz="2200" b="1"/>
            </a:br>
            <a:r>
              <a:rPr lang="en-US" sz="2200" b="1"/>
              <a:t>without</a:t>
            </a:r>
            <a:br>
              <a:rPr lang="en-US" sz="2200" b="1"/>
            </a:br>
            <a:r>
              <a:rPr lang="en-US" sz="2200" b="1"/>
              <a:t>enzyme</a:t>
            </a:r>
          </a:p>
        </p:txBody>
      </p:sp>
      <p:sp>
        <p:nvSpPr>
          <p:cNvPr id="267270" name="Text Box 25"/>
          <p:cNvSpPr txBox="1">
            <a:spLocks noChangeArrowheads="1"/>
          </p:cNvSpPr>
          <p:nvPr/>
        </p:nvSpPr>
        <p:spPr bwMode="auto">
          <a:xfrm>
            <a:off x="6369050" y="1552575"/>
            <a:ext cx="10858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EF1A23"/>
                </a:solidFill>
              </a:rPr>
              <a:t>E</a:t>
            </a:r>
            <a:r>
              <a:rPr lang="en-US" sz="2200" b="1" baseline="-25000">
                <a:solidFill>
                  <a:srgbClr val="EF1A23"/>
                </a:solidFill>
              </a:rPr>
              <a:t>A</a:t>
            </a:r>
            <a:r>
              <a:rPr lang="en-US" sz="2200" b="1">
                <a:solidFill>
                  <a:srgbClr val="EF1A23"/>
                </a:solidFill>
              </a:rPr>
              <a:t> with</a:t>
            </a:r>
            <a:br>
              <a:rPr lang="en-US" sz="2200" b="1">
                <a:solidFill>
                  <a:srgbClr val="EF1A23"/>
                </a:solidFill>
              </a:rPr>
            </a:br>
            <a:r>
              <a:rPr lang="en-US" sz="2200" b="1">
                <a:solidFill>
                  <a:srgbClr val="EF1A23"/>
                </a:solidFill>
              </a:rPr>
              <a:t>enzyme</a:t>
            </a:r>
            <a:br>
              <a:rPr lang="en-US" sz="2200" b="1">
                <a:solidFill>
                  <a:srgbClr val="EF1A23"/>
                </a:solidFill>
              </a:rPr>
            </a:br>
            <a:r>
              <a:rPr lang="en-US" sz="2200" b="1">
                <a:solidFill>
                  <a:srgbClr val="EF1A23"/>
                </a:solidFill>
              </a:rPr>
              <a:t>is lower</a:t>
            </a:r>
          </a:p>
        </p:txBody>
      </p:sp>
      <p:sp>
        <p:nvSpPr>
          <p:cNvPr id="267271" name="Text Box 26"/>
          <p:cNvSpPr txBox="1">
            <a:spLocks noChangeArrowheads="1"/>
          </p:cNvSpPr>
          <p:nvPr/>
        </p:nvSpPr>
        <p:spPr bwMode="auto">
          <a:xfrm>
            <a:off x="2049463" y="3317875"/>
            <a:ext cx="16954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EF1A23"/>
                </a:solidFill>
              </a:rPr>
              <a:t>Course of</a:t>
            </a:r>
            <a:br>
              <a:rPr lang="en-US" sz="2200" b="1">
                <a:solidFill>
                  <a:srgbClr val="EF1A23"/>
                </a:solidFill>
              </a:rPr>
            </a:br>
            <a:r>
              <a:rPr lang="en-US" sz="2200" b="1">
                <a:solidFill>
                  <a:srgbClr val="EF1A23"/>
                </a:solidFill>
              </a:rPr>
              <a:t>reaction</a:t>
            </a:r>
            <a:br>
              <a:rPr lang="en-US" sz="2200" b="1">
                <a:solidFill>
                  <a:srgbClr val="EF1A23"/>
                </a:solidFill>
              </a:rPr>
            </a:br>
            <a:r>
              <a:rPr lang="en-US" sz="2200" b="1">
                <a:solidFill>
                  <a:srgbClr val="EF1A23"/>
                </a:solidFill>
              </a:rPr>
              <a:t>with enzyme</a:t>
            </a:r>
          </a:p>
        </p:txBody>
      </p:sp>
      <p:sp>
        <p:nvSpPr>
          <p:cNvPr id="267272" name="Text Box 27"/>
          <p:cNvSpPr txBox="1">
            <a:spLocks noChangeArrowheads="1"/>
          </p:cNvSpPr>
          <p:nvPr/>
        </p:nvSpPr>
        <p:spPr bwMode="auto">
          <a:xfrm>
            <a:off x="1392238" y="2655888"/>
            <a:ext cx="13382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Reactants</a:t>
            </a:r>
          </a:p>
        </p:txBody>
      </p:sp>
      <p:sp>
        <p:nvSpPr>
          <p:cNvPr id="267273" name="Text Box 28"/>
          <p:cNvSpPr txBox="1">
            <a:spLocks noChangeArrowheads="1"/>
          </p:cNvSpPr>
          <p:nvPr/>
        </p:nvSpPr>
        <p:spPr bwMode="auto">
          <a:xfrm>
            <a:off x="5664200" y="4981575"/>
            <a:ext cx="1244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Products</a:t>
            </a:r>
          </a:p>
        </p:txBody>
      </p:sp>
      <p:sp>
        <p:nvSpPr>
          <p:cNvPr id="267274" name="Text Box 29"/>
          <p:cNvSpPr txBox="1">
            <a:spLocks noChangeArrowheads="1"/>
          </p:cNvSpPr>
          <p:nvPr/>
        </p:nvSpPr>
        <p:spPr bwMode="auto">
          <a:xfrm>
            <a:off x="6470650" y="3328988"/>
            <a:ext cx="224948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ym typeface="Symbol" pitchFamily="84" charset="2"/>
              </a:rPr>
              <a:t></a:t>
            </a:r>
            <a:r>
              <a:rPr lang="en-US" sz="2200" b="1" i="1"/>
              <a:t>G</a:t>
            </a:r>
            <a:r>
              <a:rPr lang="en-US" sz="2200" b="1"/>
              <a:t> is unaffected</a:t>
            </a:r>
            <a:br>
              <a:rPr lang="en-US" sz="2200" b="1"/>
            </a:br>
            <a:r>
              <a:rPr lang="en-US" sz="2200" b="1"/>
              <a:t>by enzyme</a:t>
            </a:r>
          </a:p>
        </p:txBody>
      </p:sp>
      <p:sp>
        <p:nvSpPr>
          <p:cNvPr id="267275" name="Text Box 30"/>
          <p:cNvSpPr txBox="1">
            <a:spLocks noChangeArrowheads="1"/>
          </p:cNvSpPr>
          <p:nvPr/>
        </p:nvSpPr>
        <p:spPr bwMode="auto">
          <a:xfrm>
            <a:off x="2754313" y="5684838"/>
            <a:ext cx="32813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Progress of the reaction</a:t>
            </a:r>
          </a:p>
        </p:txBody>
      </p:sp>
      <p:sp>
        <p:nvSpPr>
          <p:cNvPr id="267276" name="Text Box 31"/>
          <p:cNvSpPr txBox="1">
            <a:spLocks noChangeArrowheads="1"/>
          </p:cNvSpPr>
          <p:nvPr/>
        </p:nvSpPr>
        <p:spPr bwMode="auto">
          <a:xfrm rot="-5400000">
            <a:off x="-89694" y="3199607"/>
            <a:ext cx="16414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Free energy</a:t>
            </a:r>
          </a:p>
        </p:txBody>
      </p:sp>
      <p:sp>
        <p:nvSpPr>
          <p:cNvPr id="267277" name="Line 32"/>
          <p:cNvSpPr>
            <a:spLocks noChangeShapeType="1"/>
          </p:cNvSpPr>
          <p:nvPr/>
        </p:nvSpPr>
        <p:spPr bwMode="auto">
          <a:xfrm>
            <a:off x="2606675" y="833438"/>
            <a:ext cx="436563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78" name="Line 33"/>
          <p:cNvSpPr>
            <a:spLocks noChangeShapeType="1"/>
          </p:cNvSpPr>
          <p:nvPr/>
        </p:nvSpPr>
        <p:spPr bwMode="auto">
          <a:xfrm flipV="1">
            <a:off x="2646363" y="2103438"/>
            <a:ext cx="488950" cy="1217612"/>
          </a:xfrm>
          <a:prstGeom prst="line">
            <a:avLst/>
          </a:prstGeom>
          <a:noFill/>
          <a:ln w="12700">
            <a:solidFill>
              <a:srgbClr val="EF1A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5867400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smtClean="0"/>
              <a:t>Substrate Specificity of Enzymes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1482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reactant that an enzyme acts on is called the enzyme’s </a:t>
            </a:r>
            <a:r>
              <a:rPr lang="en-US" sz="2800" b="1" dirty="0" smtClean="0"/>
              <a:t>substrate </a:t>
            </a:r>
          </a:p>
          <a:p>
            <a:pPr eaLnBrk="1" hangingPunct="1"/>
            <a:r>
              <a:rPr lang="en-US" sz="2800" dirty="0" smtClean="0"/>
              <a:t>The enzyme binds to its substrate, forming an </a:t>
            </a:r>
            <a:r>
              <a:rPr lang="en-US" sz="2800" b="1" dirty="0" smtClean="0"/>
              <a:t>enzyme-substrate complex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active site </a:t>
            </a:r>
            <a:r>
              <a:rPr lang="en-US" sz="2800" dirty="0" smtClean="0"/>
              <a:t>is the region on the enzyme where the substrate binds</a:t>
            </a:r>
          </a:p>
          <a:p>
            <a:pPr eaLnBrk="1" hangingPunct="1">
              <a:spcBef>
                <a:spcPct val="35000"/>
              </a:spcBef>
            </a:pPr>
            <a:r>
              <a:rPr lang="en-US" sz="2800" b="1" dirty="0" smtClean="0"/>
              <a:t>Induced fit </a:t>
            </a:r>
            <a:r>
              <a:rPr lang="en-US" sz="2800" dirty="0" smtClean="0"/>
              <a:t>of a substrate brings chemical groups of the active site into positions that enhance their ability to catalyze the reaction</a:t>
            </a: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247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24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077200" cy="4340225"/>
          </a:xfrm>
        </p:spPr>
        <p:txBody>
          <a:bodyPr/>
          <a:lstStyle/>
          <a:p>
            <a:r>
              <a:rPr lang="en-US" sz="2800" b="1"/>
              <a:t>Eukaryotic cells </a:t>
            </a:r>
            <a:r>
              <a:rPr lang="en-US" sz="2800"/>
              <a:t>are characterized by having</a:t>
            </a:r>
          </a:p>
          <a:p>
            <a:pPr marL="971550" lvl="1"/>
            <a:r>
              <a:rPr lang="en-US" sz="2600"/>
              <a:t>DNA in a nucleus that is bounded by a membranous nuclear envelope</a:t>
            </a:r>
          </a:p>
          <a:p>
            <a:pPr marL="971550" lvl="1"/>
            <a:r>
              <a:rPr lang="en-US" sz="2600"/>
              <a:t>Membrane-bound organelles</a:t>
            </a:r>
          </a:p>
          <a:p>
            <a:pPr marL="971550" lvl="1"/>
            <a:r>
              <a:rPr lang="en-US" sz="2600"/>
              <a:t>Cytoplasm in the region between the plasma membrane and nucleus</a:t>
            </a:r>
          </a:p>
          <a:p>
            <a:r>
              <a:rPr lang="en-US" sz="2800"/>
              <a:t>Eukaryotic cells are generally much larger than prokaryotic cells</a:t>
            </a:r>
          </a:p>
        </p:txBody>
      </p:sp>
      <p:grpSp>
        <p:nvGrpSpPr>
          <p:cNvPr id="36250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250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4" descr="08_14InducedFi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96963"/>
            <a:ext cx="85486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8.14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458788" y="1244600"/>
            <a:ext cx="11255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Substrate</a:t>
            </a:r>
          </a:p>
        </p:txBody>
      </p:sp>
      <p:sp>
        <p:nvSpPr>
          <p:cNvPr id="269317" name="Text Box 16"/>
          <p:cNvSpPr txBox="1">
            <a:spLocks noChangeArrowheads="1"/>
          </p:cNvSpPr>
          <p:nvPr/>
        </p:nvSpPr>
        <p:spPr bwMode="auto">
          <a:xfrm>
            <a:off x="400050" y="2628900"/>
            <a:ext cx="11255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Active site</a:t>
            </a:r>
          </a:p>
        </p:txBody>
      </p:sp>
      <p:sp>
        <p:nvSpPr>
          <p:cNvPr id="269318" name="Text Box 17"/>
          <p:cNvSpPr txBox="1">
            <a:spLocks noChangeArrowheads="1"/>
          </p:cNvSpPr>
          <p:nvPr/>
        </p:nvSpPr>
        <p:spPr bwMode="auto">
          <a:xfrm>
            <a:off x="2278063" y="4797425"/>
            <a:ext cx="847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Enzyme</a:t>
            </a:r>
          </a:p>
        </p:txBody>
      </p:sp>
      <p:sp>
        <p:nvSpPr>
          <p:cNvPr id="269319" name="Text Box 18"/>
          <p:cNvSpPr txBox="1">
            <a:spLocks noChangeArrowheads="1"/>
          </p:cNvSpPr>
          <p:nvPr/>
        </p:nvSpPr>
        <p:spPr bwMode="auto">
          <a:xfrm>
            <a:off x="6351588" y="4810125"/>
            <a:ext cx="1879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Enzyme-substrate</a:t>
            </a:r>
            <a:br>
              <a:rPr lang="en-US" sz="1700" b="1"/>
            </a:br>
            <a:r>
              <a:rPr lang="en-US" sz="1700" b="1"/>
              <a:t>complex</a:t>
            </a:r>
          </a:p>
        </p:txBody>
      </p:sp>
      <p:sp>
        <p:nvSpPr>
          <p:cNvPr id="269320" name="Text Box 19"/>
          <p:cNvSpPr txBox="1">
            <a:spLocks noChangeArrowheads="1"/>
          </p:cNvSpPr>
          <p:nvPr/>
        </p:nvSpPr>
        <p:spPr bwMode="auto">
          <a:xfrm>
            <a:off x="358775" y="5326063"/>
            <a:ext cx="2778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(a)</a:t>
            </a:r>
          </a:p>
        </p:txBody>
      </p:sp>
      <p:sp>
        <p:nvSpPr>
          <p:cNvPr id="269321" name="Text Box 21"/>
          <p:cNvSpPr txBox="1">
            <a:spLocks noChangeArrowheads="1"/>
          </p:cNvSpPr>
          <p:nvPr/>
        </p:nvSpPr>
        <p:spPr bwMode="auto">
          <a:xfrm>
            <a:off x="4705350" y="5345113"/>
            <a:ext cx="27781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(b)</a:t>
            </a:r>
          </a:p>
        </p:txBody>
      </p:sp>
      <p:sp>
        <p:nvSpPr>
          <p:cNvPr id="269322" name="Line 22"/>
          <p:cNvSpPr>
            <a:spLocks noChangeShapeType="1"/>
          </p:cNvSpPr>
          <p:nvPr/>
        </p:nvSpPr>
        <p:spPr bwMode="auto">
          <a:xfrm>
            <a:off x="1535113" y="2765425"/>
            <a:ext cx="83343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Line 23"/>
          <p:cNvSpPr>
            <a:spLocks noChangeShapeType="1"/>
          </p:cNvSpPr>
          <p:nvPr/>
        </p:nvSpPr>
        <p:spPr bwMode="auto">
          <a:xfrm>
            <a:off x="952500" y="1495425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762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smtClean="0"/>
              <a:t>Catalysis in the Enzyme’s Active Site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2100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an enzymatic reaction, the substrate binds to the active site of the enzyme</a:t>
            </a:r>
          </a:p>
          <a:p>
            <a:pPr eaLnBrk="1" hangingPunct="1"/>
            <a:r>
              <a:rPr lang="en-US" sz="2800" dirty="0" smtClean="0"/>
              <a:t>The active site can lower an E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 barrier by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Orienting substrates correctly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Straining substrate bonds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Providing a favorable microenvironment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Covalently bonding to the substrate</a:t>
            </a:r>
          </a:p>
          <a:p>
            <a:pPr marL="990600" lvl="1" indent="-317500" eaLnBrk="1" hangingPunct="1">
              <a:spcBef>
                <a:spcPct val="18000"/>
              </a:spcBef>
            </a:pPr>
            <a:endParaRPr lang="en-US" dirty="0" smtClean="0"/>
          </a:p>
        </p:txBody>
      </p: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45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45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79463"/>
            <a:ext cx="8991600" cy="503237"/>
          </a:xfrm>
        </p:spPr>
        <p:txBody>
          <a:bodyPr/>
          <a:lstStyle/>
          <a:p>
            <a:pPr eaLnBrk="1" hangingPunct="1"/>
            <a:r>
              <a:rPr lang="en-US" smtClean="0"/>
              <a:t>Effects of Local Conditions on Enzyme Activity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53400" cy="3429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 enzyme’s activity can be affected by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General environmental factors, such as temperature, salt concentrations and pH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Chemicals that specifically influence the enzyme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Substrate availability:  Enzymes need to have substrate to work, their concentrations in solution affect enzyme activity.</a:t>
            </a:r>
          </a:p>
          <a:p>
            <a:pPr marL="673100" lvl="1" indent="0" eaLnBrk="1" hangingPunct="1">
              <a:spcBef>
                <a:spcPct val="18000"/>
              </a:spcBef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grpSp>
        <p:nvGrpSpPr>
          <p:cNvPr id="6861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861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Effects of Temperature and pH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Each enzyme has an optimal temperature in which it can function</a:t>
            </a:r>
          </a:p>
          <a:p>
            <a:pPr eaLnBrk="1" hangingPunct="1"/>
            <a:r>
              <a:rPr lang="en-US" sz="2800" dirty="0" smtClean="0"/>
              <a:t>Each enzyme has an optimal pH in which it can function</a:t>
            </a:r>
          </a:p>
          <a:p>
            <a:pPr eaLnBrk="1" hangingPunct="1"/>
            <a:r>
              <a:rPr lang="en-US" sz="2800" dirty="0" smtClean="0"/>
              <a:t>Optimal conditions favor the most active shape for the enzyme molecule</a:t>
            </a:r>
          </a:p>
          <a:p>
            <a:pPr eaLnBrk="1" hangingPunct="1"/>
            <a:r>
              <a:rPr lang="en-US" sz="2800" dirty="0" smtClean="0"/>
              <a:t>Remember:  Change in Structure = Change in Function </a:t>
            </a:r>
          </a:p>
        </p:txBody>
      </p:sp>
      <p:grpSp>
        <p:nvGrpSpPr>
          <p:cNvPr id="6963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6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963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72" descr="08_16_EnzymeEnviroFacto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136525"/>
            <a:ext cx="5803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8.16</a:t>
            </a:r>
          </a:p>
        </p:txBody>
      </p:sp>
      <p:sp>
        <p:nvSpPr>
          <p:cNvPr id="277508" name="Text Box 13"/>
          <p:cNvSpPr txBox="1">
            <a:spLocks noChangeArrowheads="1"/>
          </p:cNvSpPr>
          <p:nvPr/>
        </p:nvSpPr>
        <p:spPr bwMode="auto">
          <a:xfrm>
            <a:off x="2463800" y="330200"/>
            <a:ext cx="2593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Optimal temperature for</a:t>
            </a:r>
            <a:br>
              <a:rPr lang="en-US" sz="1500" b="1"/>
            </a:br>
            <a:r>
              <a:rPr lang="en-US" sz="1500" b="1"/>
              <a:t>typical human enzyme (37°C)</a:t>
            </a:r>
          </a:p>
        </p:txBody>
      </p:sp>
      <p:sp>
        <p:nvSpPr>
          <p:cNvPr id="277509" name="Text Box 39"/>
          <p:cNvSpPr txBox="1">
            <a:spLocks noChangeArrowheads="1"/>
          </p:cNvSpPr>
          <p:nvPr/>
        </p:nvSpPr>
        <p:spPr bwMode="auto">
          <a:xfrm>
            <a:off x="5145088" y="284163"/>
            <a:ext cx="221138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500" b="1"/>
              <a:t>Optimal temperature for</a:t>
            </a:r>
            <a:br>
              <a:rPr lang="en-US" sz="1500" b="1"/>
            </a:br>
            <a:r>
              <a:rPr lang="en-US" sz="1500" b="1"/>
              <a:t>enzyme of thermophilic</a:t>
            </a:r>
            <a:br>
              <a:rPr lang="en-US" sz="1500" b="1"/>
            </a:br>
            <a:r>
              <a:rPr lang="en-US" sz="1500" b="1"/>
              <a:t>(heat-tolerant)</a:t>
            </a:r>
            <a:br>
              <a:rPr lang="en-US" sz="1500" b="1"/>
            </a:br>
            <a:r>
              <a:rPr lang="en-US" sz="1500" b="1"/>
              <a:t>bacteria (77°C)</a:t>
            </a:r>
          </a:p>
        </p:txBody>
      </p:sp>
      <p:sp>
        <p:nvSpPr>
          <p:cNvPr id="277510" name="Text Box 40"/>
          <p:cNvSpPr txBox="1">
            <a:spLocks noChangeArrowheads="1"/>
          </p:cNvSpPr>
          <p:nvPr/>
        </p:nvSpPr>
        <p:spPr bwMode="auto">
          <a:xfrm>
            <a:off x="4084638" y="2716213"/>
            <a:ext cx="150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Temperature (°C)</a:t>
            </a:r>
          </a:p>
        </p:txBody>
      </p:sp>
      <p:sp>
        <p:nvSpPr>
          <p:cNvPr id="277511" name="Text Box 41"/>
          <p:cNvSpPr txBox="1">
            <a:spLocks noChangeArrowheads="1"/>
          </p:cNvSpPr>
          <p:nvPr/>
        </p:nvSpPr>
        <p:spPr bwMode="auto">
          <a:xfrm>
            <a:off x="1927225" y="2970213"/>
            <a:ext cx="3770313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(a) Optimal temperature for two enzymes</a:t>
            </a:r>
          </a:p>
        </p:txBody>
      </p:sp>
      <p:sp>
        <p:nvSpPr>
          <p:cNvPr id="277512" name="Text Box 42"/>
          <p:cNvSpPr txBox="1">
            <a:spLocks noChangeArrowheads="1"/>
          </p:cNvSpPr>
          <p:nvPr/>
        </p:nvSpPr>
        <p:spPr bwMode="auto">
          <a:xfrm rot="-5400000">
            <a:off x="1326357" y="1496219"/>
            <a:ext cx="14684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Rate of reaction</a:t>
            </a:r>
          </a:p>
        </p:txBody>
      </p:sp>
      <p:sp>
        <p:nvSpPr>
          <p:cNvPr id="277513" name="Text Box 43"/>
          <p:cNvSpPr txBox="1">
            <a:spLocks noChangeArrowheads="1"/>
          </p:cNvSpPr>
          <p:nvPr/>
        </p:nvSpPr>
        <p:spPr bwMode="auto">
          <a:xfrm rot="-5400000">
            <a:off x="1343819" y="4783931"/>
            <a:ext cx="14684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Rate of reaction</a:t>
            </a:r>
          </a:p>
        </p:txBody>
      </p:sp>
      <p:sp>
        <p:nvSpPr>
          <p:cNvPr id="277514" name="Text Box 44"/>
          <p:cNvSpPr txBox="1">
            <a:spLocks noChangeArrowheads="1"/>
          </p:cNvSpPr>
          <p:nvPr/>
        </p:nvSpPr>
        <p:spPr bwMode="auto">
          <a:xfrm>
            <a:off x="6923088" y="2497138"/>
            <a:ext cx="3571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120</a:t>
            </a:r>
          </a:p>
        </p:txBody>
      </p:sp>
      <p:sp>
        <p:nvSpPr>
          <p:cNvPr id="277515" name="Text Box 45"/>
          <p:cNvSpPr txBox="1">
            <a:spLocks noChangeArrowheads="1"/>
          </p:cNvSpPr>
          <p:nvPr/>
        </p:nvSpPr>
        <p:spPr bwMode="auto">
          <a:xfrm>
            <a:off x="6121400" y="2503488"/>
            <a:ext cx="357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100</a:t>
            </a:r>
          </a:p>
        </p:txBody>
      </p:sp>
      <p:sp>
        <p:nvSpPr>
          <p:cNvPr id="277516" name="Text Box 46"/>
          <p:cNvSpPr txBox="1">
            <a:spLocks noChangeArrowheads="1"/>
          </p:cNvSpPr>
          <p:nvPr/>
        </p:nvSpPr>
        <p:spPr bwMode="auto">
          <a:xfrm>
            <a:off x="5381625" y="2505075"/>
            <a:ext cx="2254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80</a:t>
            </a:r>
          </a:p>
        </p:txBody>
      </p:sp>
      <p:sp>
        <p:nvSpPr>
          <p:cNvPr id="277517" name="Text Box 47"/>
          <p:cNvSpPr txBox="1">
            <a:spLocks noChangeArrowheads="1"/>
          </p:cNvSpPr>
          <p:nvPr/>
        </p:nvSpPr>
        <p:spPr bwMode="auto">
          <a:xfrm>
            <a:off x="4586288" y="2501900"/>
            <a:ext cx="357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60</a:t>
            </a:r>
          </a:p>
        </p:txBody>
      </p:sp>
      <p:sp>
        <p:nvSpPr>
          <p:cNvPr id="277518" name="Text Box 48"/>
          <p:cNvSpPr txBox="1">
            <a:spLocks noChangeArrowheads="1"/>
          </p:cNvSpPr>
          <p:nvPr/>
        </p:nvSpPr>
        <p:spPr bwMode="auto">
          <a:xfrm>
            <a:off x="3792538" y="2503488"/>
            <a:ext cx="23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40</a:t>
            </a:r>
          </a:p>
        </p:txBody>
      </p:sp>
      <p:sp>
        <p:nvSpPr>
          <p:cNvPr id="277519" name="Text Box 49"/>
          <p:cNvSpPr txBox="1">
            <a:spLocks noChangeArrowheads="1"/>
          </p:cNvSpPr>
          <p:nvPr/>
        </p:nvSpPr>
        <p:spPr bwMode="auto">
          <a:xfrm>
            <a:off x="3000375" y="2503488"/>
            <a:ext cx="2508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20</a:t>
            </a:r>
          </a:p>
        </p:txBody>
      </p:sp>
      <p:sp>
        <p:nvSpPr>
          <p:cNvPr id="277520" name="Text Box 50"/>
          <p:cNvSpPr txBox="1">
            <a:spLocks noChangeArrowheads="1"/>
          </p:cNvSpPr>
          <p:nvPr/>
        </p:nvSpPr>
        <p:spPr bwMode="auto">
          <a:xfrm>
            <a:off x="2247900" y="2503488"/>
            <a:ext cx="1190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0</a:t>
            </a:r>
          </a:p>
        </p:txBody>
      </p:sp>
      <p:sp>
        <p:nvSpPr>
          <p:cNvPr id="277521" name="Text Box 51"/>
          <p:cNvSpPr txBox="1">
            <a:spLocks noChangeArrowheads="1"/>
          </p:cNvSpPr>
          <p:nvPr/>
        </p:nvSpPr>
        <p:spPr bwMode="auto">
          <a:xfrm>
            <a:off x="2254250" y="5778500"/>
            <a:ext cx="1190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0</a:t>
            </a:r>
          </a:p>
        </p:txBody>
      </p:sp>
      <p:sp>
        <p:nvSpPr>
          <p:cNvPr id="277522" name="Text Box 52"/>
          <p:cNvSpPr txBox="1">
            <a:spLocks noChangeArrowheads="1"/>
          </p:cNvSpPr>
          <p:nvPr/>
        </p:nvSpPr>
        <p:spPr bwMode="auto">
          <a:xfrm>
            <a:off x="2728913" y="5780088"/>
            <a:ext cx="1190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1</a:t>
            </a:r>
          </a:p>
        </p:txBody>
      </p:sp>
      <p:sp>
        <p:nvSpPr>
          <p:cNvPr id="277523" name="Text Box 53"/>
          <p:cNvSpPr txBox="1">
            <a:spLocks noChangeArrowheads="1"/>
          </p:cNvSpPr>
          <p:nvPr/>
        </p:nvSpPr>
        <p:spPr bwMode="auto">
          <a:xfrm>
            <a:off x="3206750" y="5780088"/>
            <a:ext cx="1190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2</a:t>
            </a:r>
          </a:p>
        </p:txBody>
      </p:sp>
      <p:sp>
        <p:nvSpPr>
          <p:cNvPr id="277524" name="Text Box 54"/>
          <p:cNvSpPr txBox="1">
            <a:spLocks noChangeArrowheads="1"/>
          </p:cNvSpPr>
          <p:nvPr/>
        </p:nvSpPr>
        <p:spPr bwMode="auto">
          <a:xfrm>
            <a:off x="3670300" y="5778500"/>
            <a:ext cx="1190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3</a:t>
            </a:r>
          </a:p>
        </p:txBody>
      </p:sp>
      <p:sp>
        <p:nvSpPr>
          <p:cNvPr id="277525" name="Text Box 55"/>
          <p:cNvSpPr txBox="1">
            <a:spLocks noChangeArrowheads="1"/>
          </p:cNvSpPr>
          <p:nvPr/>
        </p:nvSpPr>
        <p:spPr bwMode="auto">
          <a:xfrm>
            <a:off x="4146550" y="5780088"/>
            <a:ext cx="1190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4</a:t>
            </a:r>
          </a:p>
        </p:txBody>
      </p:sp>
      <p:sp>
        <p:nvSpPr>
          <p:cNvPr id="277526" name="Text Box 56"/>
          <p:cNvSpPr txBox="1">
            <a:spLocks noChangeArrowheads="1"/>
          </p:cNvSpPr>
          <p:nvPr/>
        </p:nvSpPr>
        <p:spPr bwMode="auto">
          <a:xfrm>
            <a:off x="4622800" y="5778500"/>
            <a:ext cx="1190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5</a:t>
            </a:r>
          </a:p>
        </p:txBody>
      </p:sp>
      <p:sp>
        <p:nvSpPr>
          <p:cNvPr id="277527" name="Text Box 57"/>
          <p:cNvSpPr txBox="1">
            <a:spLocks noChangeArrowheads="1"/>
          </p:cNvSpPr>
          <p:nvPr/>
        </p:nvSpPr>
        <p:spPr bwMode="auto">
          <a:xfrm>
            <a:off x="5097463" y="5780088"/>
            <a:ext cx="1190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6</a:t>
            </a:r>
          </a:p>
        </p:txBody>
      </p:sp>
      <p:sp>
        <p:nvSpPr>
          <p:cNvPr id="277528" name="Text Box 58"/>
          <p:cNvSpPr txBox="1">
            <a:spLocks noChangeArrowheads="1"/>
          </p:cNvSpPr>
          <p:nvPr/>
        </p:nvSpPr>
        <p:spPr bwMode="auto">
          <a:xfrm>
            <a:off x="5575300" y="5778500"/>
            <a:ext cx="1190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7</a:t>
            </a:r>
          </a:p>
        </p:txBody>
      </p:sp>
      <p:sp>
        <p:nvSpPr>
          <p:cNvPr id="277529" name="Text Box 59"/>
          <p:cNvSpPr txBox="1">
            <a:spLocks noChangeArrowheads="1"/>
          </p:cNvSpPr>
          <p:nvPr/>
        </p:nvSpPr>
        <p:spPr bwMode="auto">
          <a:xfrm>
            <a:off x="6049963" y="5778500"/>
            <a:ext cx="1190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8</a:t>
            </a:r>
          </a:p>
        </p:txBody>
      </p:sp>
      <p:sp>
        <p:nvSpPr>
          <p:cNvPr id="277530" name="Text Box 60"/>
          <p:cNvSpPr txBox="1">
            <a:spLocks noChangeArrowheads="1"/>
          </p:cNvSpPr>
          <p:nvPr/>
        </p:nvSpPr>
        <p:spPr bwMode="auto">
          <a:xfrm>
            <a:off x="6526213" y="5778500"/>
            <a:ext cx="1190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9</a:t>
            </a:r>
          </a:p>
        </p:txBody>
      </p:sp>
      <p:sp>
        <p:nvSpPr>
          <p:cNvPr id="277531" name="Text Box 61"/>
          <p:cNvSpPr txBox="1">
            <a:spLocks noChangeArrowheads="1"/>
          </p:cNvSpPr>
          <p:nvPr/>
        </p:nvSpPr>
        <p:spPr bwMode="auto">
          <a:xfrm>
            <a:off x="6950075" y="5778500"/>
            <a:ext cx="2381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10</a:t>
            </a:r>
          </a:p>
        </p:txBody>
      </p:sp>
      <p:sp>
        <p:nvSpPr>
          <p:cNvPr id="277532" name="Text Box 62"/>
          <p:cNvSpPr txBox="1">
            <a:spLocks noChangeArrowheads="1"/>
          </p:cNvSpPr>
          <p:nvPr/>
        </p:nvSpPr>
        <p:spPr bwMode="auto">
          <a:xfrm>
            <a:off x="4541838" y="5991225"/>
            <a:ext cx="30321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pH</a:t>
            </a:r>
          </a:p>
        </p:txBody>
      </p:sp>
      <p:sp>
        <p:nvSpPr>
          <p:cNvPr id="277533" name="Text Box 63"/>
          <p:cNvSpPr txBox="1">
            <a:spLocks noChangeArrowheads="1"/>
          </p:cNvSpPr>
          <p:nvPr/>
        </p:nvSpPr>
        <p:spPr bwMode="auto">
          <a:xfrm>
            <a:off x="1933575" y="6232525"/>
            <a:ext cx="2924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500" b="1"/>
              <a:t>(b) Optimal pH for two enzymes</a:t>
            </a:r>
          </a:p>
        </p:txBody>
      </p:sp>
      <p:sp>
        <p:nvSpPr>
          <p:cNvPr id="277534" name="Text Box 64"/>
          <p:cNvSpPr txBox="1">
            <a:spLocks noChangeArrowheads="1"/>
          </p:cNvSpPr>
          <p:nvPr/>
        </p:nvSpPr>
        <p:spPr bwMode="auto">
          <a:xfrm>
            <a:off x="2312988" y="3668713"/>
            <a:ext cx="20383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500" b="1"/>
              <a:t>Optimal pH for pepsin</a:t>
            </a:r>
            <a:br>
              <a:rPr lang="en-US" sz="1500" b="1"/>
            </a:br>
            <a:r>
              <a:rPr lang="en-US" sz="1500" b="1"/>
              <a:t>(stomach</a:t>
            </a:r>
            <a:br>
              <a:rPr lang="en-US" sz="1500" b="1"/>
            </a:br>
            <a:r>
              <a:rPr lang="en-US" sz="1500" b="1"/>
              <a:t>enzyme)</a:t>
            </a:r>
          </a:p>
        </p:txBody>
      </p:sp>
      <p:sp>
        <p:nvSpPr>
          <p:cNvPr id="277535" name="Text Box 65"/>
          <p:cNvSpPr txBox="1">
            <a:spLocks noChangeArrowheads="1"/>
          </p:cNvSpPr>
          <p:nvPr/>
        </p:nvSpPr>
        <p:spPr bwMode="auto">
          <a:xfrm>
            <a:off x="5230813" y="3671888"/>
            <a:ext cx="20383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500" b="1"/>
              <a:t>Optimal pH for trypsin</a:t>
            </a:r>
            <a:br>
              <a:rPr lang="en-US" sz="1500" b="1"/>
            </a:br>
            <a:r>
              <a:rPr lang="en-US" sz="1500" b="1"/>
              <a:t>(intestinal</a:t>
            </a:r>
            <a:br>
              <a:rPr lang="en-US" sz="1500" b="1"/>
            </a:br>
            <a:r>
              <a:rPr lang="en-US" sz="1500" b="1"/>
              <a:t>enzyme)</a:t>
            </a:r>
          </a:p>
        </p:txBody>
      </p:sp>
      <p:sp>
        <p:nvSpPr>
          <p:cNvPr id="277536" name="Line 68"/>
          <p:cNvSpPr>
            <a:spLocks noChangeShapeType="1"/>
          </p:cNvSpPr>
          <p:nvPr/>
        </p:nvSpPr>
        <p:spPr bwMode="auto">
          <a:xfrm>
            <a:off x="3730625" y="701675"/>
            <a:ext cx="0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37" name="Line 69"/>
          <p:cNvSpPr>
            <a:spLocks noChangeShapeType="1"/>
          </p:cNvSpPr>
          <p:nvPr/>
        </p:nvSpPr>
        <p:spPr bwMode="auto">
          <a:xfrm>
            <a:off x="5330825" y="7143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38" name="Line 70"/>
          <p:cNvSpPr>
            <a:spLocks noChangeShapeType="1"/>
          </p:cNvSpPr>
          <p:nvPr/>
        </p:nvSpPr>
        <p:spPr bwMode="auto">
          <a:xfrm>
            <a:off x="3201988" y="3902075"/>
            <a:ext cx="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539" name="Line 71"/>
          <p:cNvSpPr>
            <a:spLocks noChangeShapeType="1"/>
          </p:cNvSpPr>
          <p:nvPr/>
        </p:nvSpPr>
        <p:spPr bwMode="auto">
          <a:xfrm>
            <a:off x="6097588" y="3902075"/>
            <a:ext cx="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2438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Cofactors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3655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Cofactors </a:t>
            </a:r>
            <a:r>
              <a:rPr lang="en-US" sz="2800" dirty="0" smtClean="0"/>
              <a:t>are </a:t>
            </a:r>
            <a:r>
              <a:rPr lang="en-US" sz="2800" dirty="0" err="1" smtClean="0"/>
              <a:t>nonprotein</a:t>
            </a:r>
            <a:r>
              <a:rPr lang="en-US" sz="2800" dirty="0" smtClean="0"/>
              <a:t> enzyme helpers</a:t>
            </a:r>
          </a:p>
          <a:p>
            <a:pPr eaLnBrk="1" hangingPunct="1"/>
            <a:r>
              <a:rPr lang="en-US" sz="2800" dirty="0" smtClean="0"/>
              <a:t>Cofactors may be inorganic (such as a metal in ionic form) or organic</a:t>
            </a:r>
          </a:p>
          <a:p>
            <a:pPr eaLnBrk="1" hangingPunct="1"/>
            <a:r>
              <a:rPr lang="en-US" sz="2800" dirty="0" smtClean="0"/>
              <a:t>An organic cofactor is called a </a:t>
            </a:r>
            <a:r>
              <a:rPr lang="en-US" sz="2800" b="1" dirty="0" smtClean="0"/>
              <a:t>coenzyme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Coenzymes include vitamins (27)</a:t>
            </a:r>
            <a:endParaRPr lang="en-US" sz="2800" b="1" dirty="0" smtClean="0"/>
          </a:p>
        </p:txBody>
      </p:sp>
      <p:grpSp>
        <p:nvGrpSpPr>
          <p:cNvPr id="7373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373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smtClean="0"/>
              <a:t>Enzyme Inhibitors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43865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Competitive inhibitors </a:t>
            </a:r>
            <a:r>
              <a:rPr lang="en-US" sz="2800" dirty="0" smtClean="0"/>
              <a:t>bind to the active site of an enzyme, competing with the substrate</a:t>
            </a:r>
          </a:p>
          <a:p>
            <a:pPr eaLnBrk="1" hangingPunct="1"/>
            <a:r>
              <a:rPr lang="en-US" sz="2800" b="1" dirty="0" smtClean="0"/>
              <a:t>Noncompetitive inhibitors </a:t>
            </a:r>
            <a:r>
              <a:rPr lang="en-US" sz="2800" dirty="0" smtClean="0"/>
              <a:t>bind to another part of an enzyme, causing the enzyme to change shape and making the active site less effective</a:t>
            </a:r>
          </a:p>
          <a:p>
            <a:pPr eaLnBrk="1" hangingPunct="1"/>
            <a:r>
              <a:rPr lang="en-US" sz="2800" dirty="0" smtClean="0"/>
              <a:t>Examples of inhibitors include toxins, poisons, pesticides, and antibiotics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7475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475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475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36" descr="08_17EnzymeInhibi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12863"/>
            <a:ext cx="8548687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8.17</a:t>
            </a:r>
          </a:p>
        </p:txBody>
      </p:sp>
      <p:sp>
        <p:nvSpPr>
          <p:cNvPr id="283652" name="Text Box 17"/>
          <p:cNvSpPr txBox="1">
            <a:spLocks noChangeArrowheads="1"/>
          </p:cNvSpPr>
          <p:nvPr/>
        </p:nvSpPr>
        <p:spPr bwMode="auto">
          <a:xfrm>
            <a:off x="331788" y="1376363"/>
            <a:ext cx="20780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(a) Normal binding</a:t>
            </a:r>
          </a:p>
        </p:txBody>
      </p:sp>
      <p:sp>
        <p:nvSpPr>
          <p:cNvPr id="283653" name="Text Box 21"/>
          <p:cNvSpPr txBox="1">
            <a:spLocks noChangeArrowheads="1"/>
          </p:cNvSpPr>
          <p:nvPr/>
        </p:nvSpPr>
        <p:spPr bwMode="auto">
          <a:xfrm>
            <a:off x="3406775" y="1376363"/>
            <a:ext cx="280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(b) Competitive inhibition</a:t>
            </a:r>
          </a:p>
        </p:txBody>
      </p:sp>
      <p:sp>
        <p:nvSpPr>
          <p:cNvPr id="283654" name="Text Box 22"/>
          <p:cNvSpPr txBox="1">
            <a:spLocks noChangeArrowheads="1"/>
          </p:cNvSpPr>
          <p:nvPr/>
        </p:nvSpPr>
        <p:spPr bwMode="auto">
          <a:xfrm>
            <a:off x="6792913" y="1377950"/>
            <a:ext cx="20780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(c) Noncompetitive</a:t>
            </a:r>
            <a:br>
              <a:rPr lang="en-US" sz="1800" b="1"/>
            </a:br>
            <a:r>
              <a:rPr lang="en-US" sz="1800" b="1"/>
              <a:t>      inhibition</a:t>
            </a:r>
          </a:p>
        </p:txBody>
      </p:sp>
      <p:sp>
        <p:nvSpPr>
          <p:cNvPr id="283655" name="Text Box 23"/>
          <p:cNvSpPr txBox="1">
            <a:spLocks noChangeArrowheads="1"/>
          </p:cNvSpPr>
          <p:nvPr/>
        </p:nvSpPr>
        <p:spPr bwMode="auto">
          <a:xfrm>
            <a:off x="2070100" y="1833563"/>
            <a:ext cx="1139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Substrate</a:t>
            </a:r>
          </a:p>
        </p:txBody>
      </p:sp>
      <p:sp>
        <p:nvSpPr>
          <p:cNvPr id="283656" name="Text Box 24"/>
          <p:cNvSpPr txBox="1">
            <a:spLocks noChangeArrowheads="1"/>
          </p:cNvSpPr>
          <p:nvPr/>
        </p:nvSpPr>
        <p:spPr bwMode="auto">
          <a:xfrm>
            <a:off x="2071688" y="2443163"/>
            <a:ext cx="7556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Active</a:t>
            </a:r>
            <a:br>
              <a:rPr lang="en-US" sz="1800" b="1"/>
            </a:br>
            <a:r>
              <a:rPr lang="en-US" sz="1800" b="1"/>
              <a:t>site</a:t>
            </a:r>
          </a:p>
        </p:txBody>
      </p:sp>
      <p:sp>
        <p:nvSpPr>
          <p:cNvPr id="283657" name="Text Box 25"/>
          <p:cNvSpPr txBox="1">
            <a:spLocks noChangeArrowheads="1"/>
          </p:cNvSpPr>
          <p:nvPr/>
        </p:nvSpPr>
        <p:spPr bwMode="auto">
          <a:xfrm>
            <a:off x="2057400" y="3671888"/>
            <a:ext cx="927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Enzyme</a:t>
            </a:r>
          </a:p>
        </p:txBody>
      </p:sp>
      <p:sp>
        <p:nvSpPr>
          <p:cNvPr id="283658" name="Text Box 26"/>
          <p:cNvSpPr txBox="1">
            <a:spLocks noChangeArrowheads="1"/>
          </p:cNvSpPr>
          <p:nvPr/>
        </p:nvSpPr>
        <p:spPr bwMode="auto">
          <a:xfrm>
            <a:off x="5230813" y="2813050"/>
            <a:ext cx="1416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Competitive</a:t>
            </a:r>
            <a:br>
              <a:rPr lang="en-US" sz="1800" b="1"/>
            </a:br>
            <a:r>
              <a:rPr lang="en-US" sz="1800" b="1"/>
              <a:t>inhibitor</a:t>
            </a:r>
          </a:p>
        </p:txBody>
      </p:sp>
      <p:sp>
        <p:nvSpPr>
          <p:cNvPr id="283659" name="Text Box 27"/>
          <p:cNvSpPr txBox="1">
            <a:spLocks noChangeArrowheads="1"/>
          </p:cNvSpPr>
          <p:nvPr/>
        </p:nvSpPr>
        <p:spPr bwMode="auto">
          <a:xfrm>
            <a:off x="6958013" y="4910138"/>
            <a:ext cx="18002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Noncompetitive</a:t>
            </a:r>
            <a:br>
              <a:rPr lang="en-US" sz="1800" b="1"/>
            </a:br>
            <a:r>
              <a:rPr lang="en-US" sz="1800" b="1"/>
              <a:t>inhibitor</a:t>
            </a:r>
          </a:p>
        </p:txBody>
      </p:sp>
      <p:sp>
        <p:nvSpPr>
          <p:cNvPr id="283660" name="Line 28"/>
          <p:cNvSpPr>
            <a:spLocks noChangeShapeType="1"/>
          </p:cNvSpPr>
          <p:nvPr/>
        </p:nvSpPr>
        <p:spPr bwMode="auto">
          <a:xfrm flipH="1">
            <a:off x="1666875" y="1944688"/>
            <a:ext cx="369888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1" name="Line 29"/>
          <p:cNvSpPr>
            <a:spLocks noChangeShapeType="1"/>
          </p:cNvSpPr>
          <p:nvPr/>
        </p:nvSpPr>
        <p:spPr bwMode="auto">
          <a:xfrm flipH="1">
            <a:off x="1455738" y="2579688"/>
            <a:ext cx="568325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2" name="Line 30"/>
          <p:cNvSpPr>
            <a:spLocks noChangeShapeType="1"/>
          </p:cNvSpPr>
          <p:nvPr/>
        </p:nvSpPr>
        <p:spPr bwMode="auto">
          <a:xfrm>
            <a:off x="1481138" y="3783013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3" name="Line 31"/>
          <p:cNvSpPr>
            <a:spLocks noChangeShapeType="1"/>
          </p:cNvSpPr>
          <p:nvPr/>
        </p:nvSpPr>
        <p:spPr bwMode="auto">
          <a:xfrm>
            <a:off x="4470400" y="2924175"/>
            <a:ext cx="688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664" name="Line 35"/>
          <p:cNvSpPr>
            <a:spLocks noChangeShapeType="1"/>
          </p:cNvSpPr>
          <p:nvPr/>
        </p:nvSpPr>
        <p:spPr bwMode="auto">
          <a:xfrm>
            <a:off x="7208838" y="4643438"/>
            <a:ext cx="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763000" cy="914400"/>
          </a:xfrm>
        </p:spPr>
        <p:txBody>
          <a:bodyPr/>
          <a:lstStyle/>
          <a:p>
            <a:pPr indent="6350" eaLnBrk="1" hangingPunct="1"/>
            <a:r>
              <a:rPr lang="en-US" dirty="0" smtClean="0"/>
              <a:t>Concept 5: Regulation of enzyme activity helps control metabolism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848600" cy="2768600"/>
          </a:xfrm>
        </p:spPr>
        <p:txBody>
          <a:bodyPr/>
          <a:lstStyle/>
          <a:p>
            <a:pPr eaLnBrk="1" hangingPunct="1"/>
            <a:r>
              <a:rPr lang="en-US" sz="2800" smtClean="0"/>
              <a:t>Chemical chaos would result if a cell’s metabolic pathways were not tightly regulated</a:t>
            </a:r>
          </a:p>
          <a:p>
            <a:pPr eaLnBrk="1" hangingPunct="1"/>
            <a:r>
              <a:rPr lang="en-US" sz="2800" smtClean="0"/>
              <a:t>A cell does this by switching on or off the genes that encode specific enzymes or by regulating the activity of enzymes</a:t>
            </a:r>
          </a:p>
        </p:txBody>
      </p:sp>
      <p:grpSp>
        <p:nvGrpSpPr>
          <p:cNvPr id="7885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885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885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782762"/>
            <a:ext cx="8534400" cy="503238"/>
          </a:xfrm>
        </p:spPr>
        <p:txBody>
          <a:bodyPr/>
          <a:lstStyle/>
          <a:p>
            <a:pPr eaLnBrk="1" hangingPunct="1"/>
            <a:r>
              <a:rPr lang="en-US" dirty="0" err="1" smtClean="0"/>
              <a:t>Allosteric</a:t>
            </a:r>
            <a:r>
              <a:rPr lang="en-US" dirty="0" smtClean="0"/>
              <a:t> Regulation of Enzymes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89200"/>
            <a:ext cx="8229600" cy="2768600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Allosteric</a:t>
            </a:r>
            <a:r>
              <a:rPr lang="en-US" sz="2800" b="1" dirty="0" smtClean="0"/>
              <a:t> regulation </a:t>
            </a:r>
            <a:r>
              <a:rPr lang="en-US" sz="2800" dirty="0" smtClean="0"/>
              <a:t>may either inhibit or stimulate an enzyme’s activity</a:t>
            </a:r>
          </a:p>
          <a:p>
            <a:pPr eaLnBrk="1" hangingPunct="1"/>
            <a:r>
              <a:rPr lang="en-US" sz="2800" dirty="0" smtClean="0"/>
              <a:t>Allosteric regulation occurs when a regulatory molecule binds to a protein at one site and affects the protein’s function at another site</a:t>
            </a:r>
          </a:p>
        </p:txBody>
      </p:sp>
      <p:grpSp>
        <p:nvGrpSpPr>
          <p:cNvPr id="7987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987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987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2400" y="5842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 5: Regulation of enzyme activity helps control metabolism</a:t>
            </a:r>
          </a:p>
        </p:txBody>
      </p:sp>
    </p:spTree>
    <p:extLst>
      <p:ext uri="{BB962C8B-B14F-4D97-AF65-F5344CB8AC3E}">
        <p14:creationId xmlns:p14="http://schemas.microsoft.com/office/powerpoint/2010/main" val="34739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3003550"/>
          </a:xfrm>
        </p:spPr>
        <p:txBody>
          <a:bodyPr/>
          <a:lstStyle/>
          <a:p>
            <a:r>
              <a:rPr lang="en-US" sz="2800" b="1" dirty="0"/>
              <a:t>Prokaryotic cells </a:t>
            </a:r>
            <a:r>
              <a:rPr lang="en-US" sz="2800" dirty="0"/>
              <a:t>are characterized by having</a:t>
            </a:r>
            <a:endParaRPr lang="en-US" dirty="0"/>
          </a:p>
          <a:p>
            <a:pPr marL="968375" lvl="1"/>
            <a:r>
              <a:rPr lang="en-US" sz="2600" dirty="0"/>
              <a:t>No nucleus</a:t>
            </a:r>
          </a:p>
          <a:p>
            <a:pPr marL="968375" lvl="1"/>
            <a:r>
              <a:rPr lang="en-US" sz="2600" dirty="0"/>
              <a:t>DNA in an unbound region called the </a:t>
            </a:r>
            <a:r>
              <a:rPr lang="en-US" sz="2600" b="1" dirty="0" err="1" smtClean="0"/>
              <a:t>nucleoid</a:t>
            </a:r>
            <a:r>
              <a:rPr lang="en-US" sz="2600" b="1" dirty="0" smtClean="0"/>
              <a:t> (unlike eukaryotes; in nucleus) (6)</a:t>
            </a:r>
            <a:endParaRPr lang="en-US" sz="2600" b="1" dirty="0"/>
          </a:p>
          <a:p>
            <a:pPr marL="968375" lvl="1"/>
            <a:r>
              <a:rPr lang="en-US" sz="2600" dirty="0"/>
              <a:t>No membrane-bound organelles</a:t>
            </a:r>
          </a:p>
          <a:p>
            <a:pPr marL="968375" lvl="1"/>
            <a:r>
              <a:rPr lang="en-US" sz="2600" b="1" dirty="0"/>
              <a:t>Cytoplasm </a:t>
            </a:r>
            <a:r>
              <a:rPr lang="en-US" sz="2600" dirty="0"/>
              <a:t>bound by the plasma membrane</a:t>
            </a:r>
            <a:endParaRPr lang="en-US" dirty="0"/>
          </a:p>
        </p:txBody>
      </p:sp>
      <p:grpSp>
        <p:nvGrpSpPr>
          <p:cNvPr id="35943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943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i="1" smtClean="0"/>
              <a:t>Allosteric Activation and Inhibition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2799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Most </a:t>
            </a:r>
            <a:r>
              <a:rPr lang="en-US" sz="2800" dirty="0" err="1" smtClean="0"/>
              <a:t>allosterically</a:t>
            </a:r>
            <a:r>
              <a:rPr lang="en-US" sz="2800" dirty="0" smtClean="0"/>
              <a:t> regulated enzymes are made from polypeptide subunits</a:t>
            </a:r>
          </a:p>
          <a:p>
            <a:pPr eaLnBrk="1" hangingPunct="1"/>
            <a:r>
              <a:rPr lang="en-US" sz="2800" dirty="0" smtClean="0"/>
              <a:t>Each enzyme has active and inactive forms</a:t>
            </a:r>
          </a:p>
          <a:p>
            <a:pPr eaLnBrk="1" hangingPunct="1"/>
            <a:r>
              <a:rPr lang="en-US" sz="2800" dirty="0" smtClean="0"/>
              <a:t>The binding of an activator stabilizes the active form of the enzyme</a:t>
            </a:r>
          </a:p>
          <a:p>
            <a:pPr eaLnBrk="1" hangingPunct="1"/>
            <a:r>
              <a:rPr lang="en-US" sz="2800" dirty="0" smtClean="0"/>
              <a:t>The binding of an inhibitor stabilizes the inactive form of the enzyme 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8090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090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090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31" descr="08_19aAllostericRe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136525"/>
            <a:ext cx="65420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8.19a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1333500" y="2462213"/>
            <a:ext cx="15605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Regulatory site </a:t>
            </a:r>
            <a:br>
              <a:rPr lang="en-US" sz="1600" b="1"/>
            </a:br>
            <a:r>
              <a:rPr lang="en-US" sz="1600" b="1"/>
              <a:t>(one of four)</a:t>
            </a: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1341438" y="158750"/>
            <a:ext cx="37052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(a) Allosteric activators and inhibitors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1590675" y="669925"/>
            <a:ext cx="18081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Allosteric enzyme</a:t>
            </a:r>
            <a:br>
              <a:rPr lang="en-US" sz="1600" b="1"/>
            </a:br>
            <a:r>
              <a:rPr lang="en-US" sz="1600" b="1"/>
              <a:t>with four subunits</a:t>
            </a:r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3938588" y="647700"/>
            <a:ext cx="12636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Active site</a:t>
            </a:r>
            <a:br>
              <a:rPr lang="en-US" sz="1600" b="1"/>
            </a:br>
            <a:r>
              <a:rPr lang="en-US" sz="1600" b="1"/>
              <a:t>(one of four)</a:t>
            </a: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3151188" y="3103563"/>
            <a:ext cx="10953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Active form</a:t>
            </a: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4427538" y="2792413"/>
            <a:ext cx="9001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Activator</a:t>
            </a:r>
          </a:p>
        </p:txBody>
      </p:sp>
      <p:sp>
        <p:nvSpPr>
          <p:cNvPr id="289802" name="Text Box 10"/>
          <p:cNvSpPr txBox="1">
            <a:spLocks noChangeArrowheads="1"/>
          </p:cNvSpPr>
          <p:nvPr/>
        </p:nvSpPr>
        <p:spPr bwMode="auto">
          <a:xfrm>
            <a:off x="5286375" y="3097213"/>
            <a:ext cx="2195513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Stabilized active form</a:t>
            </a:r>
          </a:p>
        </p:txBody>
      </p:sp>
      <p:sp>
        <p:nvSpPr>
          <p:cNvPr id="289803" name="Text Box 11"/>
          <p:cNvSpPr txBox="1">
            <a:spLocks noChangeArrowheads="1"/>
          </p:cNvSpPr>
          <p:nvPr/>
        </p:nvSpPr>
        <p:spPr bwMode="auto">
          <a:xfrm>
            <a:off x="2441575" y="3852863"/>
            <a:ext cx="109537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Oscillation</a:t>
            </a:r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1393825" y="5956300"/>
            <a:ext cx="14716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Nonfunctional</a:t>
            </a:r>
            <a:br>
              <a:rPr lang="en-US" sz="1600" b="1"/>
            </a:br>
            <a:r>
              <a:rPr lang="en-US" sz="1600" b="1"/>
              <a:t>active site</a:t>
            </a:r>
          </a:p>
        </p:txBody>
      </p:sp>
      <p:sp>
        <p:nvSpPr>
          <p:cNvPr id="289805" name="Text Box 13"/>
          <p:cNvSpPr txBox="1">
            <a:spLocks noChangeArrowheads="1"/>
          </p:cNvSpPr>
          <p:nvPr/>
        </p:nvSpPr>
        <p:spPr bwMode="auto">
          <a:xfrm>
            <a:off x="3049588" y="6353175"/>
            <a:ext cx="13509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Inactive form</a:t>
            </a:r>
          </a:p>
        </p:txBody>
      </p:sp>
      <p:sp>
        <p:nvSpPr>
          <p:cNvPr id="289806" name="Text Box 14"/>
          <p:cNvSpPr txBox="1">
            <a:spLocks noChangeArrowheads="1"/>
          </p:cNvSpPr>
          <p:nvPr/>
        </p:nvSpPr>
        <p:spPr bwMode="auto">
          <a:xfrm>
            <a:off x="4479925" y="6167438"/>
            <a:ext cx="82073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Inhibitor</a:t>
            </a:r>
          </a:p>
        </p:txBody>
      </p:sp>
      <p:sp>
        <p:nvSpPr>
          <p:cNvPr id="289807" name="Text Box 15"/>
          <p:cNvSpPr txBox="1">
            <a:spLocks noChangeArrowheads="1"/>
          </p:cNvSpPr>
          <p:nvPr/>
        </p:nvSpPr>
        <p:spPr bwMode="auto">
          <a:xfrm>
            <a:off x="5524500" y="6353175"/>
            <a:ext cx="23701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Stabilized inactive form</a:t>
            </a:r>
          </a:p>
        </p:txBody>
      </p:sp>
      <p:sp>
        <p:nvSpPr>
          <p:cNvPr id="289808" name="Line 27"/>
          <p:cNvSpPr>
            <a:spLocks noChangeShapeType="1"/>
          </p:cNvSpPr>
          <p:nvPr/>
        </p:nvSpPr>
        <p:spPr bwMode="auto">
          <a:xfrm>
            <a:off x="2619375" y="1111250"/>
            <a:ext cx="661988" cy="70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9809" name="Line 28"/>
          <p:cNvSpPr>
            <a:spLocks noChangeShapeType="1"/>
          </p:cNvSpPr>
          <p:nvPr/>
        </p:nvSpPr>
        <p:spPr bwMode="auto">
          <a:xfrm flipV="1">
            <a:off x="2289175" y="2011363"/>
            <a:ext cx="727075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9810" name="Line 29"/>
          <p:cNvSpPr>
            <a:spLocks noChangeShapeType="1"/>
          </p:cNvSpPr>
          <p:nvPr/>
        </p:nvSpPr>
        <p:spPr bwMode="auto">
          <a:xfrm flipH="1">
            <a:off x="4167188" y="1123950"/>
            <a:ext cx="422275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9811" name="Line 30"/>
          <p:cNvSpPr>
            <a:spLocks noChangeShapeType="1"/>
          </p:cNvSpPr>
          <p:nvPr/>
        </p:nvSpPr>
        <p:spPr bwMode="auto">
          <a:xfrm flipV="1">
            <a:off x="2805113" y="6007100"/>
            <a:ext cx="369887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i="1" dirty="0" smtClean="0"/>
              <a:t>Relevant FYIs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27686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Allosteric</a:t>
            </a:r>
            <a:r>
              <a:rPr lang="en-US" sz="2800" dirty="0" smtClean="0"/>
              <a:t> regulators are attractive drug candidates for enzyme regulation because of their specificity</a:t>
            </a:r>
          </a:p>
          <a:p>
            <a:pPr eaLnBrk="1" hangingPunct="1"/>
            <a:r>
              <a:rPr lang="en-US" sz="2800" dirty="0" smtClean="0"/>
              <a:t>In eukaryotic cells, some enzymes reside in specific organelles; for example, enzymes for cellular respiration are located in mitochondria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8602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602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37" descr="08_21FeedbackInhibi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136525"/>
            <a:ext cx="62976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8.21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3875088" y="655638"/>
            <a:ext cx="9271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Active site</a:t>
            </a:r>
            <a:br>
              <a:rPr lang="en-US" sz="1400" b="1"/>
            </a:br>
            <a:r>
              <a:rPr lang="en-US" sz="1400" b="1"/>
              <a:t>available</a:t>
            </a:r>
          </a:p>
        </p:txBody>
      </p:sp>
      <p:sp>
        <p:nvSpPr>
          <p:cNvPr id="300037" name="Line 10"/>
          <p:cNvSpPr>
            <a:spLocks noChangeShapeType="1"/>
          </p:cNvSpPr>
          <p:nvPr/>
        </p:nvSpPr>
        <p:spPr bwMode="auto">
          <a:xfrm>
            <a:off x="2197100" y="2117725"/>
            <a:ext cx="190500" cy="4619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38" name="Text Box 16"/>
          <p:cNvSpPr txBox="1">
            <a:spLocks noChangeArrowheads="1"/>
          </p:cNvSpPr>
          <p:nvPr/>
        </p:nvSpPr>
        <p:spPr bwMode="auto">
          <a:xfrm>
            <a:off x="2559050" y="1852613"/>
            <a:ext cx="96678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Isoleucine</a:t>
            </a:r>
            <a:br>
              <a:rPr lang="en-US" sz="1400" b="1"/>
            </a:br>
            <a:r>
              <a:rPr lang="en-US" sz="1400" b="1"/>
              <a:t>used up by</a:t>
            </a:r>
            <a:br>
              <a:rPr lang="en-US" sz="1400" b="1"/>
            </a:br>
            <a:r>
              <a:rPr lang="en-US" sz="1400" b="1"/>
              <a:t>cell</a:t>
            </a:r>
          </a:p>
        </p:txBody>
      </p:sp>
      <p:sp>
        <p:nvSpPr>
          <p:cNvPr id="300039" name="Text Box 17"/>
          <p:cNvSpPr txBox="1">
            <a:spLocks noChangeArrowheads="1"/>
          </p:cNvSpPr>
          <p:nvPr/>
        </p:nvSpPr>
        <p:spPr bwMode="auto">
          <a:xfrm>
            <a:off x="3298825" y="2700338"/>
            <a:ext cx="9271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Feedback</a:t>
            </a:r>
            <a:br>
              <a:rPr lang="en-US" sz="1400" b="1"/>
            </a:br>
            <a:r>
              <a:rPr lang="en-US" sz="1400" b="1"/>
              <a:t>inhibition</a:t>
            </a:r>
          </a:p>
        </p:txBody>
      </p:sp>
      <p:sp>
        <p:nvSpPr>
          <p:cNvPr id="300040" name="Text Box 18"/>
          <p:cNvSpPr txBox="1">
            <a:spLocks noChangeArrowheads="1"/>
          </p:cNvSpPr>
          <p:nvPr/>
        </p:nvSpPr>
        <p:spPr bwMode="auto">
          <a:xfrm>
            <a:off x="1474788" y="2619375"/>
            <a:ext cx="13096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Active site of</a:t>
            </a:r>
            <a:br>
              <a:rPr lang="en-US" sz="1400" b="1"/>
            </a:br>
            <a:r>
              <a:rPr lang="en-US" sz="1400" b="1"/>
              <a:t>enzyme 1 is</a:t>
            </a:r>
            <a:br>
              <a:rPr lang="en-US" sz="1400" b="1"/>
            </a:br>
            <a:r>
              <a:rPr lang="en-US" sz="1400" b="1"/>
              <a:t>no longer able</a:t>
            </a:r>
            <a:br>
              <a:rPr lang="en-US" sz="1400" b="1"/>
            </a:br>
            <a:r>
              <a:rPr lang="en-US" sz="1400" b="1"/>
              <a:t>to catalyze the</a:t>
            </a:r>
            <a:br>
              <a:rPr lang="en-US" sz="1400" b="1"/>
            </a:br>
            <a:r>
              <a:rPr lang="en-US" sz="1400" b="1"/>
              <a:t>conversion</a:t>
            </a:r>
            <a:br>
              <a:rPr lang="en-US" sz="1400" b="1"/>
            </a:br>
            <a:r>
              <a:rPr lang="en-US" sz="1400" b="1"/>
              <a:t>of threonine to</a:t>
            </a:r>
            <a:br>
              <a:rPr lang="en-US" sz="1400" b="1"/>
            </a:br>
            <a:r>
              <a:rPr lang="en-US" sz="1400" b="1"/>
              <a:t>intermediate A;</a:t>
            </a:r>
            <a:br>
              <a:rPr lang="en-US" sz="1400" b="1"/>
            </a:br>
            <a:r>
              <a:rPr lang="en-US" sz="1400" b="1"/>
              <a:t>pathway is</a:t>
            </a:r>
            <a:br>
              <a:rPr lang="en-US" sz="1400" b="1"/>
            </a:br>
            <a:r>
              <a:rPr lang="en-US" sz="1400" b="1"/>
              <a:t>switched off.</a:t>
            </a:r>
          </a:p>
        </p:txBody>
      </p:sp>
      <p:sp>
        <p:nvSpPr>
          <p:cNvPr id="300041" name="Text Box 19"/>
          <p:cNvSpPr txBox="1">
            <a:spLocks noChangeArrowheads="1"/>
          </p:cNvSpPr>
          <p:nvPr/>
        </p:nvSpPr>
        <p:spPr bwMode="auto">
          <a:xfrm>
            <a:off x="2757488" y="4408488"/>
            <a:ext cx="927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Isoleucine</a:t>
            </a:r>
            <a:br>
              <a:rPr lang="en-US" sz="1400" b="1"/>
            </a:br>
            <a:r>
              <a:rPr lang="en-US" sz="1400" b="1"/>
              <a:t>binds to</a:t>
            </a:r>
            <a:br>
              <a:rPr lang="en-US" sz="1400" b="1"/>
            </a:br>
            <a:r>
              <a:rPr lang="en-US" sz="1400" b="1"/>
              <a:t>allosteric</a:t>
            </a:r>
            <a:br>
              <a:rPr lang="en-US" sz="1400" b="1"/>
            </a:br>
            <a:r>
              <a:rPr lang="en-US" sz="1400" b="1"/>
              <a:t>site.</a:t>
            </a:r>
          </a:p>
        </p:txBody>
      </p:sp>
      <p:sp>
        <p:nvSpPr>
          <p:cNvPr id="300042" name="Text Box 20"/>
          <p:cNvSpPr txBox="1">
            <a:spLocks noChangeArrowheads="1"/>
          </p:cNvSpPr>
          <p:nvPr/>
        </p:nvSpPr>
        <p:spPr bwMode="auto">
          <a:xfrm>
            <a:off x="6540500" y="147638"/>
            <a:ext cx="9937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Initial </a:t>
            </a:r>
            <a:br>
              <a:rPr lang="en-US" sz="1400" b="1"/>
            </a:br>
            <a:r>
              <a:rPr lang="en-US" sz="1400" b="1"/>
              <a:t>substrate</a:t>
            </a:r>
            <a:br>
              <a:rPr lang="en-US" sz="1400" b="1"/>
            </a:br>
            <a:r>
              <a:rPr lang="en-US" sz="1400" b="1"/>
              <a:t>(threonine)</a:t>
            </a:r>
          </a:p>
        </p:txBody>
      </p:sp>
      <p:sp>
        <p:nvSpPr>
          <p:cNvPr id="300043" name="Text Box 21"/>
          <p:cNvSpPr txBox="1">
            <a:spLocks noChangeArrowheads="1"/>
          </p:cNvSpPr>
          <p:nvPr/>
        </p:nvSpPr>
        <p:spPr bwMode="auto">
          <a:xfrm>
            <a:off x="6540500" y="901700"/>
            <a:ext cx="11382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Threonine</a:t>
            </a:r>
            <a:br>
              <a:rPr lang="en-US" sz="1400" b="1"/>
            </a:br>
            <a:r>
              <a:rPr lang="en-US" sz="1400" b="1"/>
              <a:t>in active site</a:t>
            </a:r>
          </a:p>
        </p:txBody>
      </p:sp>
      <p:sp>
        <p:nvSpPr>
          <p:cNvPr id="300044" name="Text Box 22"/>
          <p:cNvSpPr txBox="1">
            <a:spLocks noChangeArrowheads="1"/>
          </p:cNvSpPr>
          <p:nvPr/>
        </p:nvSpPr>
        <p:spPr bwMode="auto">
          <a:xfrm>
            <a:off x="6646863" y="1549400"/>
            <a:ext cx="9921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Enzyme 1</a:t>
            </a:r>
            <a:br>
              <a:rPr lang="en-US" sz="1400" b="1"/>
            </a:br>
            <a:r>
              <a:rPr lang="en-US" sz="1400" b="1"/>
              <a:t>(threonine</a:t>
            </a:r>
            <a:br>
              <a:rPr lang="en-US" sz="1400" b="1"/>
            </a:br>
            <a:r>
              <a:rPr lang="en-US" sz="1400" b="1"/>
              <a:t>deaminase)</a:t>
            </a:r>
          </a:p>
        </p:txBody>
      </p:sp>
      <p:sp>
        <p:nvSpPr>
          <p:cNvPr id="300045" name="Text Box 23"/>
          <p:cNvSpPr txBox="1">
            <a:spLocks noChangeArrowheads="1"/>
          </p:cNvSpPr>
          <p:nvPr/>
        </p:nvSpPr>
        <p:spPr bwMode="auto">
          <a:xfrm>
            <a:off x="5441950" y="2514600"/>
            <a:ext cx="12573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Intermediate A</a:t>
            </a:r>
          </a:p>
        </p:txBody>
      </p:sp>
      <p:sp>
        <p:nvSpPr>
          <p:cNvPr id="300046" name="Text Box 24"/>
          <p:cNvSpPr txBox="1">
            <a:spLocks noChangeArrowheads="1"/>
          </p:cNvSpPr>
          <p:nvPr/>
        </p:nvSpPr>
        <p:spPr bwMode="auto">
          <a:xfrm>
            <a:off x="5461000" y="3354388"/>
            <a:ext cx="12573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Intermediate B</a:t>
            </a:r>
          </a:p>
        </p:txBody>
      </p:sp>
      <p:sp>
        <p:nvSpPr>
          <p:cNvPr id="300047" name="Text Box 25"/>
          <p:cNvSpPr txBox="1">
            <a:spLocks noChangeArrowheads="1"/>
          </p:cNvSpPr>
          <p:nvPr/>
        </p:nvSpPr>
        <p:spPr bwMode="auto">
          <a:xfrm>
            <a:off x="5448300" y="4189413"/>
            <a:ext cx="12573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Intermediate C</a:t>
            </a:r>
          </a:p>
        </p:txBody>
      </p:sp>
      <p:sp>
        <p:nvSpPr>
          <p:cNvPr id="300048" name="Text Box 26"/>
          <p:cNvSpPr txBox="1">
            <a:spLocks noChangeArrowheads="1"/>
          </p:cNvSpPr>
          <p:nvPr/>
        </p:nvSpPr>
        <p:spPr bwMode="auto">
          <a:xfrm>
            <a:off x="5448300" y="5022850"/>
            <a:ext cx="12573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Intermediate D</a:t>
            </a:r>
          </a:p>
        </p:txBody>
      </p:sp>
      <p:sp>
        <p:nvSpPr>
          <p:cNvPr id="300049" name="Text Box 27"/>
          <p:cNvSpPr txBox="1">
            <a:spLocks noChangeArrowheads="1"/>
          </p:cNvSpPr>
          <p:nvPr/>
        </p:nvSpPr>
        <p:spPr bwMode="auto">
          <a:xfrm>
            <a:off x="6229350" y="2933700"/>
            <a:ext cx="8461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Enzyme 2</a:t>
            </a:r>
          </a:p>
        </p:txBody>
      </p:sp>
      <p:sp>
        <p:nvSpPr>
          <p:cNvPr id="300050" name="Text Box 28"/>
          <p:cNvSpPr txBox="1">
            <a:spLocks noChangeArrowheads="1"/>
          </p:cNvSpPr>
          <p:nvPr/>
        </p:nvSpPr>
        <p:spPr bwMode="auto">
          <a:xfrm>
            <a:off x="6223000" y="3760788"/>
            <a:ext cx="8461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Enzyme 3</a:t>
            </a:r>
          </a:p>
        </p:txBody>
      </p:sp>
      <p:sp>
        <p:nvSpPr>
          <p:cNvPr id="300051" name="Text Box 29"/>
          <p:cNvSpPr txBox="1">
            <a:spLocks noChangeArrowheads="1"/>
          </p:cNvSpPr>
          <p:nvPr/>
        </p:nvSpPr>
        <p:spPr bwMode="auto">
          <a:xfrm>
            <a:off x="6235700" y="4595813"/>
            <a:ext cx="8461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Enzyme 4</a:t>
            </a:r>
          </a:p>
        </p:txBody>
      </p:sp>
      <p:sp>
        <p:nvSpPr>
          <p:cNvPr id="300052" name="Text Box 30"/>
          <p:cNvSpPr txBox="1">
            <a:spLocks noChangeArrowheads="1"/>
          </p:cNvSpPr>
          <p:nvPr/>
        </p:nvSpPr>
        <p:spPr bwMode="auto">
          <a:xfrm>
            <a:off x="6235700" y="5441950"/>
            <a:ext cx="8461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Enzyme 5</a:t>
            </a:r>
          </a:p>
        </p:txBody>
      </p:sp>
      <p:sp>
        <p:nvSpPr>
          <p:cNvPr id="300053" name="Text Box 31"/>
          <p:cNvSpPr txBox="1">
            <a:spLocks noChangeArrowheads="1"/>
          </p:cNvSpPr>
          <p:nvPr/>
        </p:nvSpPr>
        <p:spPr bwMode="auto">
          <a:xfrm>
            <a:off x="6511925" y="6037263"/>
            <a:ext cx="11763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End product</a:t>
            </a:r>
            <a:br>
              <a:rPr lang="en-US" sz="1400" b="1"/>
            </a:br>
            <a:r>
              <a:rPr lang="en-US" sz="1400" b="1"/>
              <a:t>(isoleucine)</a:t>
            </a:r>
          </a:p>
        </p:txBody>
      </p:sp>
      <p:sp>
        <p:nvSpPr>
          <p:cNvPr id="300054" name="Line 32"/>
          <p:cNvSpPr>
            <a:spLocks noChangeShapeType="1"/>
          </p:cNvSpPr>
          <p:nvPr/>
        </p:nvSpPr>
        <p:spPr bwMode="auto">
          <a:xfrm>
            <a:off x="4351338" y="1084263"/>
            <a:ext cx="93662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55" name="Line 33"/>
          <p:cNvSpPr>
            <a:spLocks noChangeShapeType="1"/>
          </p:cNvSpPr>
          <p:nvPr/>
        </p:nvSpPr>
        <p:spPr bwMode="auto">
          <a:xfrm>
            <a:off x="2765425" y="3162300"/>
            <a:ext cx="990600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56" name="Line 34"/>
          <p:cNvSpPr>
            <a:spLocks noChangeShapeType="1"/>
          </p:cNvSpPr>
          <p:nvPr/>
        </p:nvSpPr>
        <p:spPr bwMode="auto">
          <a:xfrm flipH="1">
            <a:off x="3267075" y="4087813"/>
            <a:ext cx="2127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57" name="Line 35"/>
          <p:cNvSpPr>
            <a:spLocks noChangeShapeType="1"/>
          </p:cNvSpPr>
          <p:nvPr/>
        </p:nvSpPr>
        <p:spPr bwMode="auto">
          <a:xfrm flipH="1">
            <a:off x="6191250" y="1044575"/>
            <a:ext cx="33020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0058" name="Line 36"/>
          <p:cNvSpPr>
            <a:spLocks noChangeShapeType="1"/>
          </p:cNvSpPr>
          <p:nvPr/>
        </p:nvSpPr>
        <p:spPr bwMode="auto">
          <a:xfrm flipH="1">
            <a:off x="6191250" y="1654175"/>
            <a:ext cx="409575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7" name="Picture 42" descr="06_05_Prokaryotic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42900"/>
            <a:ext cx="8548687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8868" name="Text Box 3"/>
          <p:cNvSpPr txBox="1">
            <a:spLocks noChangeArrowheads="1"/>
          </p:cNvSpPr>
          <p:nvPr/>
        </p:nvSpPr>
        <p:spPr bwMode="auto">
          <a:xfrm>
            <a:off x="3260725" y="490538"/>
            <a:ext cx="1038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Fimbriae</a:t>
            </a:r>
          </a:p>
        </p:txBody>
      </p:sp>
      <p:sp>
        <p:nvSpPr>
          <p:cNvPr id="548869" name="Line 6"/>
          <p:cNvSpPr>
            <a:spLocks noChangeShapeType="1"/>
          </p:cNvSpPr>
          <p:nvPr/>
        </p:nvSpPr>
        <p:spPr bwMode="auto">
          <a:xfrm>
            <a:off x="2273300" y="584200"/>
            <a:ext cx="919163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Line 7"/>
          <p:cNvSpPr>
            <a:spLocks noChangeShapeType="1"/>
          </p:cNvSpPr>
          <p:nvPr/>
        </p:nvSpPr>
        <p:spPr bwMode="auto">
          <a:xfrm flipV="1">
            <a:off x="2451100" y="655638"/>
            <a:ext cx="74930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8"/>
          <p:cNvSpPr>
            <a:spLocks noChangeShapeType="1"/>
          </p:cNvSpPr>
          <p:nvPr/>
        </p:nvSpPr>
        <p:spPr bwMode="auto">
          <a:xfrm flipV="1">
            <a:off x="2976563" y="1147763"/>
            <a:ext cx="1295400" cy="130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2" name="Line 9"/>
          <p:cNvSpPr>
            <a:spLocks noChangeShapeType="1"/>
          </p:cNvSpPr>
          <p:nvPr/>
        </p:nvSpPr>
        <p:spPr bwMode="auto">
          <a:xfrm flipV="1">
            <a:off x="3090863" y="1795463"/>
            <a:ext cx="1285875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3" name="Line 10"/>
          <p:cNvSpPr>
            <a:spLocks noChangeShapeType="1"/>
          </p:cNvSpPr>
          <p:nvPr/>
        </p:nvSpPr>
        <p:spPr bwMode="auto">
          <a:xfrm flipV="1">
            <a:off x="3225800" y="2552700"/>
            <a:ext cx="13462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4" name="Line 11"/>
          <p:cNvSpPr>
            <a:spLocks noChangeShapeType="1"/>
          </p:cNvSpPr>
          <p:nvPr/>
        </p:nvSpPr>
        <p:spPr bwMode="auto">
          <a:xfrm>
            <a:off x="3429000" y="2997200"/>
            <a:ext cx="1481138" cy="5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5" name="Line 12"/>
          <p:cNvSpPr>
            <a:spLocks noChangeShapeType="1"/>
          </p:cNvSpPr>
          <p:nvPr/>
        </p:nvSpPr>
        <p:spPr bwMode="auto">
          <a:xfrm>
            <a:off x="3556000" y="3289300"/>
            <a:ext cx="1511300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6" name="Line 13"/>
          <p:cNvSpPr>
            <a:spLocks noChangeShapeType="1"/>
          </p:cNvSpPr>
          <p:nvPr/>
        </p:nvSpPr>
        <p:spPr bwMode="auto">
          <a:xfrm flipV="1">
            <a:off x="1328738" y="2489200"/>
            <a:ext cx="1304925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77" name="AutoShape 14"/>
          <p:cNvSpPr>
            <a:spLocks/>
          </p:cNvSpPr>
          <p:nvPr/>
        </p:nvSpPr>
        <p:spPr bwMode="auto">
          <a:xfrm rot="-1836678">
            <a:off x="2852738" y="1577975"/>
            <a:ext cx="131762" cy="1793875"/>
          </a:xfrm>
          <a:prstGeom prst="rightBrace">
            <a:avLst>
              <a:gd name="adj1" fmla="val 11345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8878" name="Text Box 15"/>
          <p:cNvSpPr txBox="1">
            <a:spLocks noChangeArrowheads="1"/>
          </p:cNvSpPr>
          <p:nvPr/>
        </p:nvSpPr>
        <p:spPr bwMode="auto">
          <a:xfrm>
            <a:off x="330200" y="2738438"/>
            <a:ext cx="1431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Bacterial</a:t>
            </a:r>
            <a:br>
              <a:rPr lang="en-US" sz="1800" b="1"/>
            </a:br>
            <a:r>
              <a:rPr lang="en-US" sz="1800" b="1"/>
              <a:t>chromosome</a:t>
            </a:r>
          </a:p>
        </p:txBody>
      </p:sp>
      <p:sp>
        <p:nvSpPr>
          <p:cNvPr id="548879" name="Text Box 16"/>
          <p:cNvSpPr txBox="1">
            <a:spLocks noChangeArrowheads="1"/>
          </p:cNvSpPr>
          <p:nvPr/>
        </p:nvSpPr>
        <p:spPr bwMode="auto">
          <a:xfrm>
            <a:off x="660400" y="4271963"/>
            <a:ext cx="1292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A typical</a:t>
            </a:r>
            <a:br>
              <a:rPr lang="en-US" sz="1800" b="1"/>
            </a:br>
            <a:r>
              <a:rPr lang="en-US" sz="1800" b="1"/>
              <a:t>rod-shaped</a:t>
            </a:r>
            <a:br>
              <a:rPr lang="en-US" sz="1800" b="1"/>
            </a:br>
            <a:r>
              <a:rPr lang="en-US" sz="1800" b="1"/>
              <a:t>bacterium</a:t>
            </a:r>
          </a:p>
        </p:txBody>
      </p:sp>
      <p:sp>
        <p:nvSpPr>
          <p:cNvPr id="548880" name="Text Box 17"/>
          <p:cNvSpPr txBox="1">
            <a:spLocks noChangeArrowheads="1"/>
          </p:cNvSpPr>
          <p:nvPr/>
        </p:nvSpPr>
        <p:spPr bwMode="auto">
          <a:xfrm>
            <a:off x="330200" y="4260850"/>
            <a:ext cx="3016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(a)</a:t>
            </a:r>
          </a:p>
        </p:txBody>
      </p:sp>
      <p:sp>
        <p:nvSpPr>
          <p:cNvPr id="548881" name="Text Box 18"/>
          <p:cNvSpPr txBox="1">
            <a:spLocks noChangeArrowheads="1"/>
          </p:cNvSpPr>
          <p:nvPr/>
        </p:nvSpPr>
        <p:spPr bwMode="auto">
          <a:xfrm>
            <a:off x="4314825" y="998538"/>
            <a:ext cx="1038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Nucleoid</a:t>
            </a:r>
          </a:p>
        </p:txBody>
      </p:sp>
      <p:sp>
        <p:nvSpPr>
          <p:cNvPr id="548882" name="Text Box 19"/>
          <p:cNvSpPr txBox="1">
            <a:spLocks noChangeArrowheads="1"/>
          </p:cNvSpPr>
          <p:nvPr/>
        </p:nvSpPr>
        <p:spPr bwMode="auto">
          <a:xfrm>
            <a:off x="4445000" y="1633538"/>
            <a:ext cx="1038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Ribosomes</a:t>
            </a:r>
          </a:p>
        </p:txBody>
      </p:sp>
      <p:sp>
        <p:nvSpPr>
          <p:cNvPr id="548883" name="Text Box 20"/>
          <p:cNvSpPr txBox="1">
            <a:spLocks noChangeArrowheads="1"/>
          </p:cNvSpPr>
          <p:nvPr/>
        </p:nvSpPr>
        <p:spPr bwMode="auto">
          <a:xfrm>
            <a:off x="4635500" y="2119313"/>
            <a:ext cx="11652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Plasma</a:t>
            </a:r>
            <a:br>
              <a:rPr lang="en-US" sz="1800" b="1"/>
            </a:br>
            <a:r>
              <a:rPr lang="en-US" sz="1800" b="1"/>
              <a:t>membrane</a:t>
            </a:r>
          </a:p>
        </p:txBody>
      </p:sp>
      <p:sp>
        <p:nvSpPr>
          <p:cNvPr id="548884" name="Text Box 21"/>
          <p:cNvSpPr txBox="1">
            <a:spLocks noChangeArrowheads="1"/>
          </p:cNvSpPr>
          <p:nvPr/>
        </p:nvSpPr>
        <p:spPr bwMode="auto">
          <a:xfrm>
            <a:off x="4940300" y="2916238"/>
            <a:ext cx="9747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Cell wall</a:t>
            </a:r>
          </a:p>
        </p:txBody>
      </p:sp>
      <p:sp>
        <p:nvSpPr>
          <p:cNvPr id="548885" name="Text Box 22"/>
          <p:cNvSpPr txBox="1">
            <a:spLocks noChangeArrowheads="1"/>
          </p:cNvSpPr>
          <p:nvPr/>
        </p:nvSpPr>
        <p:spPr bwMode="auto">
          <a:xfrm>
            <a:off x="5054600" y="3417888"/>
            <a:ext cx="9747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Capsule</a:t>
            </a:r>
          </a:p>
        </p:txBody>
      </p:sp>
      <p:sp>
        <p:nvSpPr>
          <p:cNvPr id="548886" name="Text Box 23"/>
          <p:cNvSpPr txBox="1">
            <a:spLocks noChangeArrowheads="1"/>
          </p:cNvSpPr>
          <p:nvPr/>
        </p:nvSpPr>
        <p:spPr bwMode="auto">
          <a:xfrm>
            <a:off x="5080000" y="4173538"/>
            <a:ext cx="9747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800" b="1"/>
              <a:t>Flagella</a:t>
            </a:r>
          </a:p>
        </p:txBody>
      </p:sp>
      <p:sp>
        <p:nvSpPr>
          <p:cNvPr id="548887" name="Line 24"/>
          <p:cNvSpPr>
            <a:spLocks noChangeShapeType="1"/>
          </p:cNvSpPr>
          <p:nvPr/>
        </p:nvSpPr>
        <p:spPr bwMode="auto">
          <a:xfrm flipH="1" flipV="1">
            <a:off x="5327650" y="1123950"/>
            <a:ext cx="153035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88" name="Line 25"/>
          <p:cNvSpPr>
            <a:spLocks noChangeShapeType="1"/>
          </p:cNvSpPr>
          <p:nvPr/>
        </p:nvSpPr>
        <p:spPr bwMode="auto">
          <a:xfrm flipH="1" flipV="1">
            <a:off x="5721350" y="1771650"/>
            <a:ext cx="13716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89" name="Line 26"/>
          <p:cNvSpPr>
            <a:spLocks noChangeShapeType="1"/>
          </p:cNvSpPr>
          <p:nvPr/>
        </p:nvSpPr>
        <p:spPr bwMode="auto">
          <a:xfrm flipH="1">
            <a:off x="5842000" y="2133600"/>
            <a:ext cx="98425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0" name="Line 27"/>
          <p:cNvSpPr>
            <a:spLocks noChangeShapeType="1"/>
          </p:cNvSpPr>
          <p:nvPr/>
        </p:nvSpPr>
        <p:spPr bwMode="auto">
          <a:xfrm flipV="1">
            <a:off x="5924550" y="2628900"/>
            <a:ext cx="113665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1" name="Line 28"/>
          <p:cNvSpPr>
            <a:spLocks noChangeShapeType="1"/>
          </p:cNvSpPr>
          <p:nvPr/>
        </p:nvSpPr>
        <p:spPr bwMode="auto">
          <a:xfrm flipH="1">
            <a:off x="6032500" y="3092450"/>
            <a:ext cx="12382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2" name="Line 31"/>
          <p:cNvSpPr>
            <a:spLocks noChangeShapeType="1"/>
          </p:cNvSpPr>
          <p:nvPr/>
        </p:nvSpPr>
        <p:spPr bwMode="auto">
          <a:xfrm flipV="1">
            <a:off x="4362450" y="4337050"/>
            <a:ext cx="692150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3" name="Line 32"/>
          <p:cNvSpPr>
            <a:spLocks noChangeShapeType="1"/>
          </p:cNvSpPr>
          <p:nvPr/>
        </p:nvSpPr>
        <p:spPr bwMode="auto">
          <a:xfrm flipV="1">
            <a:off x="4051300" y="4330700"/>
            <a:ext cx="100965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94" name="Text Box 34"/>
          <p:cNvSpPr txBox="1">
            <a:spLocks noChangeArrowheads="1"/>
          </p:cNvSpPr>
          <p:nvPr/>
        </p:nvSpPr>
        <p:spPr bwMode="auto">
          <a:xfrm>
            <a:off x="6864350" y="4268788"/>
            <a:ext cx="20288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 thin section</a:t>
            </a:r>
            <a:br>
              <a:rPr lang="en-US" sz="1800" b="1"/>
            </a:br>
            <a:r>
              <a:rPr lang="en-US" sz="1800" b="1"/>
              <a:t>through the</a:t>
            </a:r>
            <a:br>
              <a:rPr lang="en-US" sz="1800" b="1"/>
            </a:br>
            <a:r>
              <a:rPr lang="en-US" sz="1800" b="1"/>
              <a:t>bacterium </a:t>
            </a:r>
            <a:r>
              <a:rPr lang="en-US" sz="1800" b="1" i="1"/>
              <a:t>Bacillus</a:t>
            </a:r>
            <a:br>
              <a:rPr lang="en-US" sz="1800" b="1" i="1"/>
            </a:br>
            <a:r>
              <a:rPr lang="en-US" sz="1800" b="1" i="1"/>
              <a:t>coagulans</a:t>
            </a:r>
            <a:r>
              <a:rPr lang="en-US" sz="1800" b="1"/>
              <a:t> (TEM)</a:t>
            </a:r>
            <a:br>
              <a:rPr lang="en-US" sz="1800" b="1"/>
            </a:br>
            <a:endParaRPr lang="en-US" sz="1800" b="1"/>
          </a:p>
        </p:txBody>
      </p:sp>
      <p:sp>
        <p:nvSpPr>
          <p:cNvPr id="548895" name="Text Box 35"/>
          <p:cNvSpPr txBox="1">
            <a:spLocks noChangeArrowheads="1"/>
          </p:cNvSpPr>
          <p:nvPr/>
        </p:nvSpPr>
        <p:spPr bwMode="auto">
          <a:xfrm>
            <a:off x="6496050" y="4244975"/>
            <a:ext cx="288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(b)</a:t>
            </a:r>
          </a:p>
        </p:txBody>
      </p:sp>
      <p:sp>
        <p:nvSpPr>
          <p:cNvPr id="548896" name="Text Box 36"/>
          <p:cNvSpPr txBox="1">
            <a:spLocks noChangeArrowheads="1"/>
          </p:cNvSpPr>
          <p:nvPr/>
        </p:nvSpPr>
        <p:spPr bwMode="auto">
          <a:xfrm>
            <a:off x="7874000" y="3879850"/>
            <a:ext cx="7143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0.5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548897" name="Group 41"/>
          <p:cNvGrpSpPr>
            <a:grpSpLocks/>
          </p:cNvGrpSpPr>
          <p:nvPr/>
        </p:nvGrpSpPr>
        <p:grpSpPr bwMode="auto">
          <a:xfrm>
            <a:off x="7743825" y="3803650"/>
            <a:ext cx="962025" cy="95250"/>
            <a:chOff x="4878" y="2396"/>
            <a:chExt cx="606" cy="60"/>
          </a:xfrm>
        </p:grpSpPr>
        <p:sp>
          <p:nvSpPr>
            <p:cNvPr id="548898" name="Line 38"/>
            <p:cNvSpPr>
              <a:spLocks noChangeShapeType="1"/>
            </p:cNvSpPr>
            <p:nvPr/>
          </p:nvSpPr>
          <p:spPr bwMode="auto">
            <a:xfrm>
              <a:off x="4878" y="2424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99" name="Line 39"/>
            <p:cNvSpPr>
              <a:spLocks noChangeShapeType="1"/>
            </p:cNvSpPr>
            <p:nvPr/>
          </p:nvSpPr>
          <p:spPr bwMode="auto">
            <a:xfrm>
              <a:off x="4882" y="2396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0" name="Line 40"/>
            <p:cNvSpPr>
              <a:spLocks noChangeShapeType="1"/>
            </p:cNvSpPr>
            <p:nvPr/>
          </p:nvSpPr>
          <p:spPr bwMode="auto">
            <a:xfrm>
              <a:off x="5478" y="2396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8200" y="381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077200" cy="4025900"/>
          </a:xfrm>
        </p:spPr>
        <p:txBody>
          <a:bodyPr/>
          <a:lstStyle/>
          <a:p>
            <a:r>
              <a:rPr lang="en-US" sz="2800" dirty="0"/>
              <a:t>Metabolic requirements set upper limits on the size of cells </a:t>
            </a:r>
          </a:p>
          <a:p>
            <a:r>
              <a:rPr lang="en-US" sz="2800" dirty="0"/>
              <a:t>The surface area to volume ratio of a cell is critical</a:t>
            </a:r>
          </a:p>
          <a:p>
            <a:r>
              <a:rPr lang="en-US" sz="2800" dirty="0"/>
              <a:t>As the surface area increases by a factor of </a:t>
            </a:r>
            <a:r>
              <a:rPr lang="en-US" sz="2800" i="1" dirty="0"/>
              <a:t>n</a:t>
            </a:r>
            <a:r>
              <a:rPr lang="en-US" sz="2800" baseline="30000" dirty="0"/>
              <a:t>2</a:t>
            </a:r>
            <a:r>
              <a:rPr lang="en-US" sz="2800" dirty="0"/>
              <a:t>, the volume increases by a factor of </a:t>
            </a:r>
            <a:r>
              <a:rPr lang="en-US" sz="2800" i="1" dirty="0"/>
              <a:t>n</a:t>
            </a:r>
            <a:r>
              <a:rPr lang="en-US" sz="2800" baseline="30000" dirty="0"/>
              <a:t>3</a:t>
            </a:r>
          </a:p>
          <a:p>
            <a:r>
              <a:rPr lang="en-US" sz="2800" dirty="0"/>
              <a:t>Small cells have a greater surface area relative to </a:t>
            </a:r>
            <a:r>
              <a:rPr lang="en-US" sz="2800" dirty="0" smtClean="0"/>
              <a:t>volume</a:t>
            </a:r>
          </a:p>
          <a:p>
            <a:r>
              <a:rPr lang="en-US" sz="2800" dirty="0" smtClean="0"/>
              <a:t>(8)</a:t>
            </a:r>
            <a:endParaRPr lang="en-US" sz="2800" dirty="0"/>
          </a:p>
        </p:txBody>
      </p:sp>
      <p:grpSp>
        <p:nvGrpSpPr>
          <p:cNvPr id="366598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659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6601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3" name="Picture 22" descr="06_07SurfaceVolum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136525"/>
            <a:ext cx="73596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64" name="Text Box 3"/>
          <p:cNvSpPr txBox="1">
            <a:spLocks noChangeArrowheads="1"/>
          </p:cNvSpPr>
          <p:nvPr/>
        </p:nvSpPr>
        <p:spPr bwMode="auto">
          <a:xfrm>
            <a:off x="4860925" y="120650"/>
            <a:ext cx="34067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900" b="1"/>
              <a:t>Surface area increases while</a:t>
            </a:r>
            <a:br>
              <a:rPr lang="en-US" sz="1900" b="1"/>
            </a:br>
            <a:r>
              <a:rPr lang="en-US" sz="1900" b="1"/>
              <a:t>total volume remains constant</a:t>
            </a:r>
          </a:p>
        </p:txBody>
      </p:sp>
      <p:sp>
        <p:nvSpPr>
          <p:cNvPr id="552965" name="Text Box 6"/>
          <p:cNvSpPr txBox="1">
            <a:spLocks noChangeArrowheads="1"/>
          </p:cNvSpPr>
          <p:nvPr/>
        </p:nvSpPr>
        <p:spPr bwMode="auto">
          <a:xfrm>
            <a:off x="1000125" y="3016250"/>
            <a:ext cx="26066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Total surface area</a:t>
            </a:r>
            <a:br>
              <a:rPr lang="en-US" sz="1600" b="1"/>
            </a:br>
            <a:r>
              <a:rPr lang="en-US" sz="1600" b="1"/>
              <a:t>[sum of the surface areas</a:t>
            </a:r>
            <a:br>
              <a:rPr lang="en-US" sz="1600" b="1"/>
            </a:br>
            <a:r>
              <a:rPr lang="en-US" sz="1600" b="1"/>
              <a:t>(height </a:t>
            </a:r>
            <a:r>
              <a:rPr lang="en-US" sz="1600" b="1">
                <a:sym typeface="Symbol" pitchFamily="84" charset="2"/>
              </a:rPr>
              <a:t> width) of all box</a:t>
            </a:r>
            <a:br>
              <a:rPr lang="en-US" sz="1600" b="1">
                <a:sym typeface="Symbol" pitchFamily="84" charset="2"/>
              </a:rPr>
            </a:br>
            <a:r>
              <a:rPr lang="en-US" sz="1600" b="1">
                <a:sym typeface="Symbol" pitchFamily="84" charset="2"/>
              </a:rPr>
              <a:t>sides  number of boxes]</a:t>
            </a:r>
          </a:p>
        </p:txBody>
      </p:sp>
      <p:sp>
        <p:nvSpPr>
          <p:cNvPr id="552966" name="Text Box 8"/>
          <p:cNvSpPr txBox="1">
            <a:spLocks noChangeArrowheads="1"/>
          </p:cNvSpPr>
          <p:nvPr/>
        </p:nvSpPr>
        <p:spPr bwMode="auto">
          <a:xfrm>
            <a:off x="987425" y="4311650"/>
            <a:ext cx="22764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Total volume</a:t>
            </a:r>
            <a:br>
              <a:rPr lang="en-US" sz="1600" b="1"/>
            </a:br>
            <a:r>
              <a:rPr lang="en-US" sz="1600" b="1"/>
              <a:t>[height </a:t>
            </a:r>
            <a:r>
              <a:rPr lang="en-US" sz="1600" b="1">
                <a:sym typeface="Symbol" pitchFamily="84" charset="2"/>
              </a:rPr>
              <a:t> width  length</a:t>
            </a:r>
            <a:br>
              <a:rPr lang="en-US" sz="1600" b="1">
                <a:sym typeface="Symbol" pitchFamily="84" charset="2"/>
              </a:rPr>
            </a:br>
            <a:r>
              <a:rPr lang="en-US" sz="1600" b="1">
                <a:sym typeface="Symbol" pitchFamily="84" charset="2"/>
              </a:rPr>
              <a:t> number of boxes]</a:t>
            </a:r>
          </a:p>
        </p:txBody>
      </p:sp>
      <p:sp>
        <p:nvSpPr>
          <p:cNvPr id="552967" name="Text Box 9"/>
          <p:cNvSpPr txBox="1">
            <a:spLocks noChangeArrowheads="1"/>
          </p:cNvSpPr>
          <p:nvPr/>
        </p:nvSpPr>
        <p:spPr bwMode="auto">
          <a:xfrm>
            <a:off x="987425" y="5492750"/>
            <a:ext cx="2327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Surface-to-volume</a:t>
            </a:r>
            <a:br>
              <a:rPr lang="en-US" sz="1600" b="1"/>
            </a:br>
            <a:r>
              <a:rPr lang="en-US" sz="1600" b="1"/>
              <a:t>(S-to-V) ratio</a:t>
            </a:r>
            <a:br>
              <a:rPr lang="en-US" sz="1600" b="1"/>
            </a:br>
            <a:r>
              <a:rPr lang="en-US" sz="1600" b="1"/>
              <a:t>[surface area </a:t>
            </a:r>
            <a:r>
              <a:rPr lang="en-US" sz="1600" b="1">
                <a:sym typeface="Symbol" pitchFamily="84" charset="2"/>
              </a:rPr>
              <a:t> volume]</a:t>
            </a:r>
          </a:p>
        </p:txBody>
      </p:sp>
      <p:sp>
        <p:nvSpPr>
          <p:cNvPr id="552968" name="Text Box 10"/>
          <p:cNvSpPr txBox="1">
            <a:spLocks noChangeArrowheads="1"/>
          </p:cNvSpPr>
          <p:nvPr/>
        </p:nvSpPr>
        <p:spPr bwMode="auto">
          <a:xfrm>
            <a:off x="4017963" y="2486025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69" name="Text Box 11"/>
          <p:cNvSpPr txBox="1">
            <a:spLocks noChangeArrowheads="1"/>
          </p:cNvSpPr>
          <p:nvPr/>
        </p:nvSpPr>
        <p:spPr bwMode="auto">
          <a:xfrm>
            <a:off x="4953000" y="1884363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0" name="Text Box 12"/>
          <p:cNvSpPr txBox="1">
            <a:spLocks noChangeArrowheads="1"/>
          </p:cNvSpPr>
          <p:nvPr/>
        </p:nvSpPr>
        <p:spPr bwMode="auto">
          <a:xfrm>
            <a:off x="4281488" y="3409950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1" name="Text Box 13"/>
          <p:cNvSpPr txBox="1">
            <a:spLocks noChangeArrowheads="1"/>
          </p:cNvSpPr>
          <p:nvPr/>
        </p:nvSpPr>
        <p:spPr bwMode="auto">
          <a:xfrm>
            <a:off x="5591175" y="3413125"/>
            <a:ext cx="35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150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2" name="Text Box 14"/>
          <p:cNvSpPr txBox="1">
            <a:spLocks noChangeArrowheads="1"/>
          </p:cNvSpPr>
          <p:nvPr/>
        </p:nvSpPr>
        <p:spPr bwMode="auto">
          <a:xfrm>
            <a:off x="7050088" y="3417888"/>
            <a:ext cx="354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750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3" name="Text Box 15"/>
          <p:cNvSpPr txBox="1">
            <a:spLocks noChangeArrowheads="1"/>
          </p:cNvSpPr>
          <p:nvPr/>
        </p:nvSpPr>
        <p:spPr bwMode="auto">
          <a:xfrm>
            <a:off x="6515100" y="2205038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4" name="Text Box 16"/>
          <p:cNvSpPr txBox="1">
            <a:spLocks noChangeArrowheads="1"/>
          </p:cNvSpPr>
          <p:nvPr/>
        </p:nvSpPr>
        <p:spPr bwMode="auto">
          <a:xfrm>
            <a:off x="7054850" y="4664075"/>
            <a:ext cx="35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125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5" name="Text Box 17"/>
          <p:cNvSpPr txBox="1">
            <a:spLocks noChangeArrowheads="1"/>
          </p:cNvSpPr>
          <p:nvPr/>
        </p:nvSpPr>
        <p:spPr bwMode="auto">
          <a:xfrm>
            <a:off x="5597525" y="4664075"/>
            <a:ext cx="35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125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6" name="Text Box 18"/>
          <p:cNvSpPr txBox="1">
            <a:spLocks noChangeArrowheads="1"/>
          </p:cNvSpPr>
          <p:nvPr/>
        </p:nvSpPr>
        <p:spPr bwMode="auto">
          <a:xfrm>
            <a:off x="4276725" y="4664075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7" name="Text Box 19"/>
          <p:cNvSpPr txBox="1">
            <a:spLocks noChangeArrowheads="1"/>
          </p:cNvSpPr>
          <p:nvPr/>
        </p:nvSpPr>
        <p:spPr bwMode="auto">
          <a:xfrm>
            <a:off x="5626100" y="5888038"/>
            <a:ext cx="354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1.2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8" name="Text Box 20"/>
          <p:cNvSpPr txBox="1">
            <a:spLocks noChangeArrowheads="1"/>
          </p:cNvSpPr>
          <p:nvPr/>
        </p:nvSpPr>
        <p:spPr bwMode="auto">
          <a:xfrm>
            <a:off x="4286250" y="5888038"/>
            <a:ext cx="2317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79" name="Text Box 21"/>
          <p:cNvSpPr txBox="1">
            <a:spLocks noChangeArrowheads="1"/>
          </p:cNvSpPr>
          <p:nvPr/>
        </p:nvSpPr>
        <p:spPr bwMode="auto">
          <a:xfrm>
            <a:off x="7177088" y="5889625"/>
            <a:ext cx="3540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  <a:endParaRPr lang="en-US" sz="1800" b="1">
              <a:sym typeface="Symbol" pitchFamily="84" charset="2"/>
            </a:endParaRPr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r>
              <a:rPr lang="en-US"/>
              <a:t>A Panoramic View of the Eukaryotic Cell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2311400"/>
          </a:xfrm>
        </p:spPr>
        <p:txBody>
          <a:bodyPr/>
          <a:lstStyle/>
          <a:p>
            <a:r>
              <a:rPr lang="en-US" sz="2800" dirty="0"/>
              <a:t>A eukaryotic cell has internal membranes that partition the cell into organelles</a:t>
            </a:r>
          </a:p>
          <a:p>
            <a:r>
              <a:rPr lang="en-US" sz="2800" dirty="0"/>
              <a:t>Plant and animal cells have most of the same </a:t>
            </a:r>
            <a:r>
              <a:rPr lang="en-US" sz="2800" dirty="0" smtClean="0"/>
              <a:t>organelles</a:t>
            </a:r>
          </a:p>
          <a:p>
            <a:r>
              <a:rPr lang="en-US" sz="2800" dirty="0" smtClean="0">
                <a:hlinkClick r:id="rId3"/>
              </a:rPr>
              <a:t>VCAC Animation</a:t>
            </a:r>
            <a:endParaRPr lang="en-US" sz="2800" dirty="0"/>
          </a:p>
        </p:txBody>
      </p:sp>
      <p:grpSp>
        <p:nvGrpSpPr>
          <p:cNvPr id="369675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9676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6.8a</a:t>
            </a:r>
          </a:p>
        </p:txBody>
      </p:sp>
      <p:pic>
        <p:nvPicPr>
          <p:cNvPr id="555011" name="Picture 54" descr="06_08aEukaryotic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07988"/>
            <a:ext cx="8548687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12" name="Text Box 3"/>
          <p:cNvSpPr txBox="1">
            <a:spLocks noChangeArrowheads="1"/>
          </p:cNvSpPr>
          <p:nvPr/>
        </p:nvSpPr>
        <p:spPr bwMode="auto">
          <a:xfrm>
            <a:off x="2513013" y="407988"/>
            <a:ext cx="3870325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ENDOPLASMIC RETICULUM (ER)</a:t>
            </a:r>
          </a:p>
        </p:txBody>
      </p:sp>
      <p:sp>
        <p:nvSpPr>
          <p:cNvPr id="555013" name="AutoShape 6"/>
          <p:cNvSpPr>
            <a:spLocks/>
          </p:cNvSpPr>
          <p:nvPr/>
        </p:nvSpPr>
        <p:spPr bwMode="auto">
          <a:xfrm rot="-5400000">
            <a:off x="4217194" y="-207168"/>
            <a:ext cx="134937" cy="1854200"/>
          </a:xfrm>
          <a:prstGeom prst="rightBrace">
            <a:avLst>
              <a:gd name="adj1" fmla="val 1145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5014" name="Text Box 7"/>
          <p:cNvSpPr txBox="1">
            <a:spLocks noChangeArrowheads="1"/>
          </p:cNvSpPr>
          <p:nvPr/>
        </p:nvSpPr>
        <p:spPr bwMode="auto">
          <a:xfrm>
            <a:off x="3400425" y="820738"/>
            <a:ext cx="7302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Rough</a:t>
            </a:r>
            <a:br>
              <a:rPr lang="en-US" sz="1800" b="1"/>
            </a:br>
            <a:r>
              <a:rPr lang="en-US" sz="1800" b="1"/>
              <a:t>ER</a:t>
            </a:r>
          </a:p>
        </p:txBody>
      </p:sp>
      <p:sp>
        <p:nvSpPr>
          <p:cNvPr id="555015" name="Text Box 8"/>
          <p:cNvSpPr txBox="1">
            <a:spLocks noChangeArrowheads="1"/>
          </p:cNvSpPr>
          <p:nvPr/>
        </p:nvSpPr>
        <p:spPr bwMode="auto">
          <a:xfrm>
            <a:off x="4376738" y="811213"/>
            <a:ext cx="7302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Smooth</a:t>
            </a:r>
            <a:br>
              <a:rPr lang="en-US" sz="1800" b="1"/>
            </a:br>
            <a:r>
              <a:rPr lang="en-US" sz="1800" b="1"/>
              <a:t>ER</a:t>
            </a:r>
          </a:p>
        </p:txBody>
      </p:sp>
      <p:sp>
        <p:nvSpPr>
          <p:cNvPr id="555016" name="AutoShape 9"/>
          <p:cNvSpPr>
            <a:spLocks/>
          </p:cNvSpPr>
          <p:nvPr/>
        </p:nvSpPr>
        <p:spPr bwMode="auto">
          <a:xfrm>
            <a:off x="7610475" y="666750"/>
            <a:ext cx="146050" cy="1155700"/>
          </a:xfrm>
          <a:prstGeom prst="rightBrace">
            <a:avLst>
              <a:gd name="adj1" fmla="val 659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5017" name="Text Box 10"/>
          <p:cNvSpPr txBox="1">
            <a:spLocks noChangeArrowheads="1"/>
          </p:cNvSpPr>
          <p:nvPr/>
        </p:nvSpPr>
        <p:spPr bwMode="auto">
          <a:xfrm>
            <a:off x="6503988" y="679450"/>
            <a:ext cx="996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Nuclear</a:t>
            </a:r>
            <a:br>
              <a:rPr lang="en-US" sz="1800" b="1"/>
            </a:br>
            <a:r>
              <a:rPr lang="en-US" sz="1800" b="1"/>
              <a:t>envelope</a:t>
            </a:r>
          </a:p>
        </p:txBody>
      </p:sp>
      <p:sp>
        <p:nvSpPr>
          <p:cNvPr id="555018" name="Text Box 11"/>
          <p:cNvSpPr txBox="1">
            <a:spLocks noChangeArrowheads="1"/>
          </p:cNvSpPr>
          <p:nvPr/>
        </p:nvSpPr>
        <p:spPr bwMode="auto">
          <a:xfrm>
            <a:off x="6516688" y="1238250"/>
            <a:ext cx="1092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Nucleolus</a:t>
            </a:r>
          </a:p>
        </p:txBody>
      </p:sp>
      <p:sp>
        <p:nvSpPr>
          <p:cNvPr id="555019" name="Text Box 13"/>
          <p:cNvSpPr txBox="1">
            <a:spLocks noChangeArrowheads="1"/>
          </p:cNvSpPr>
          <p:nvPr/>
        </p:nvSpPr>
        <p:spPr bwMode="auto">
          <a:xfrm>
            <a:off x="6516688" y="1581150"/>
            <a:ext cx="1092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Chromatin</a:t>
            </a:r>
          </a:p>
        </p:txBody>
      </p:sp>
      <p:sp>
        <p:nvSpPr>
          <p:cNvPr id="555020" name="Line 14"/>
          <p:cNvSpPr>
            <a:spLocks noChangeShapeType="1"/>
          </p:cNvSpPr>
          <p:nvPr/>
        </p:nvSpPr>
        <p:spPr bwMode="auto">
          <a:xfrm flipV="1">
            <a:off x="5791200" y="787400"/>
            <a:ext cx="679450" cy="825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1" name="Line 15"/>
          <p:cNvSpPr>
            <a:spLocks noChangeShapeType="1"/>
          </p:cNvSpPr>
          <p:nvPr/>
        </p:nvSpPr>
        <p:spPr bwMode="auto">
          <a:xfrm flipV="1">
            <a:off x="5562600" y="1358900"/>
            <a:ext cx="908050" cy="1098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2" name="Line 16"/>
          <p:cNvSpPr>
            <a:spLocks noChangeShapeType="1"/>
          </p:cNvSpPr>
          <p:nvPr/>
        </p:nvSpPr>
        <p:spPr bwMode="auto">
          <a:xfrm flipV="1">
            <a:off x="6038850" y="1695450"/>
            <a:ext cx="44450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3" name="Line 17"/>
          <p:cNvSpPr>
            <a:spLocks noChangeShapeType="1"/>
          </p:cNvSpPr>
          <p:nvPr/>
        </p:nvSpPr>
        <p:spPr bwMode="auto">
          <a:xfrm flipV="1">
            <a:off x="7278688" y="2279650"/>
            <a:ext cx="2587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4" name="Line 18"/>
          <p:cNvSpPr>
            <a:spLocks noChangeShapeType="1"/>
          </p:cNvSpPr>
          <p:nvPr/>
        </p:nvSpPr>
        <p:spPr bwMode="auto">
          <a:xfrm flipH="1">
            <a:off x="4387850" y="1308100"/>
            <a:ext cx="36195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5" name="Line 19"/>
          <p:cNvSpPr>
            <a:spLocks noChangeShapeType="1"/>
          </p:cNvSpPr>
          <p:nvPr/>
        </p:nvSpPr>
        <p:spPr bwMode="auto">
          <a:xfrm>
            <a:off x="3790950" y="1320800"/>
            <a:ext cx="355600" cy="172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6" name="Line 20"/>
          <p:cNvSpPr>
            <a:spLocks noChangeShapeType="1"/>
          </p:cNvSpPr>
          <p:nvPr/>
        </p:nvSpPr>
        <p:spPr bwMode="auto">
          <a:xfrm>
            <a:off x="6851650" y="3492500"/>
            <a:ext cx="48895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7" name="Line 21"/>
          <p:cNvSpPr>
            <a:spLocks noChangeShapeType="1"/>
          </p:cNvSpPr>
          <p:nvPr/>
        </p:nvSpPr>
        <p:spPr bwMode="auto">
          <a:xfrm>
            <a:off x="6680200" y="3968750"/>
            <a:ext cx="66040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28" name="Text Box 22"/>
          <p:cNvSpPr txBox="1">
            <a:spLocks noChangeArrowheads="1"/>
          </p:cNvSpPr>
          <p:nvPr/>
        </p:nvSpPr>
        <p:spPr bwMode="auto">
          <a:xfrm>
            <a:off x="7583488" y="2184400"/>
            <a:ext cx="1200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Plasma</a:t>
            </a:r>
            <a:br>
              <a:rPr lang="en-US" sz="1800" b="1"/>
            </a:br>
            <a:r>
              <a:rPr lang="en-US" sz="1800" b="1"/>
              <a:t>membrane</a:t>
            </a:r>
          </a:p>
        </p:txBody>
      </p:sp>
      <p:sp>
        <p:nvSpPr>
          <p:cNvPr id="555029" name="Text Box 23"/>
          <p:cNvSpPr txBox="1">
            <a:spLocks noChangeArrowheads="1"/>
          </p:cNvSpPr>
          <p:nvPr/>
        </p:nvSpPr>
        <p:spPr bwMode="auto">
          <a:xfrm>
            <a:off x="7392988" y="4089400"/>
            <a:ext cx="12319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Ribosomes</a:t>
            </a:r>
          </a:p>
        </p:txBody>
      </p:sp>
      <p:sp>
        <p:nvSpPr>
          <p:cNvPr id="555030" name="Line 24"/>
          <p:cNvSpPr>
            <a:spLocks noChangeShapeType="1"/>
          </p:cNvSpPr>
          <p:nvPr/>
        </p:nvSpPr>
        <p:spPr bwMode="auto">
          <a:xfrm>
            <a:off x="5962650" y="4013200"/>
            <a:ext cx="679450" cy="124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1" name="Text Box 25"/>
          <p:cNvSpPr txBox="1">
            <a:spLocks noChangeArrowheads="1"/>
          </p:cNvSpPr>
          <p:nvPr/>
        </p:nvSpPr>
        <p:spPr bwMode="auto">
          <a:xfrm>
            <a:off x="6675438" y="5178425"/>
            <a:ext cx="17653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Golgi apparatus</a:t>
            </a:r>
          </a:p>
        </p:txBody>
      </p:sp>
      <p:sp>
        <p:nvSpPr>
          <p:cNvPr id="555032" name="Text Box 27"/>
          <p:cNvSpPr txBox="1">
            <a:spLocks noChangeArrowheads="1"/>
          </p:cNvSpPr>
          <p:nvPr/>
        </p:nvSpPr>
        <p:spPr bwMode="auto">
          <a:xfrm>
            <a:off x="5183188" y="6029325"/>
            <a:ext cx="11303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Lysosome</a:t>
            </a:r>
          </a:p>
        </p:txBody>
      </p:sp>
      <p:sp>
        <p:nvSpPr>
          <p:cNvPr id="555033" name="Line 28"/>
          <p:cNvSpPr>
            <a:spLocks noChangeShapeType="1"/>
          </p:cNvSpPr>
          <p:nvPr/>
        </p:nvSpPr>
        <p:spPr bwMode="auto">
          <a:xfrm>
            <a:off x="4692650" y="5619750"/>
            <a:ext cx="4445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4" name="Line 29"/>
          <p:cNvSpPr>
            <a:spLocks noChangeShapeType="1"/>
          </p:cNvSpPr>
          <p:nvPr/>
        </p:nvSpPr>
        <p:spPr bwMode="auto">
          <a:xfrm flipH="1">
            <a:off x="3835400" y="4603750"/>
            <a:ext cx="679450" cy="156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5" name="Text Box 30"/>
          <p:cNvSpPr txBox="1">
            <a:spLocks noChangeArrowheads="1"/>
          </p:cNvSpPr>
          <p:nvPr/>
        </p:nvSpPr>
        <p:spPr bwMode="auto">
          <a:xfrm>
            <a:off x="2230438" y="6054725"/>
            <a:ext cx="17843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Mitochondrion</a:t>
            </a:r>
          </a:p>
        </p:txBody>
      </p:sp>
      <p:sp>
        <p:nvSpPr>
          <p:cNvPr id="555036" name="Line 31"/>
          <p:cNvSpPr>
            <a:spLocks noChangeShapeType="1"/>
          </p:cNvSpPr>
          <p:nvPr/>
        </p:nvSpPr>
        <p:spPr bwMode="auto">
          <a:xfrm flipH="1">
            <a:off x="2286000" y="4489450"/>
            <a:ext cx="1314450" cy="118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7" name="Line 32"/>
          <p:cNvSpPr>
            <a:spLocks noChangeShapeType="1"/>
          </p:cNvSpPr>
          <p:nvPr/>
        </p:nvSpPr>
        <p:spPr bwMode="auto">
          <a:xfrm flipH="1">
            <a:off x="2501900" y="4597400"/>
            <a:ext cx="330200" cy="24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8" name="Line 33"/>
          <p:cNvSpPr>
            <a:spLocks noChangeShapeType="1"/>
          </p:cNvSpPr>
          <p:nvPr/>
        </p:nvSpPr>
        <p:spPr bwMode="auto">
          <a:xfrm flipH="1" flipV="1">
            <a:off x="2501900" y="4851400"/>
            <a:ext cx="4318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39" name="Text Box 34"/>
          <p:cNvSpPr txBox="1">
            <a:spLocks noChangeArrowheads="1"/>
          </p:cNvSpPr>
          <p:nvPr/>
        </p:nvSpPr>
        <p:spPr bwMode="auto">
          <a:xfrm>
            <a:off x="960438" y="5534025"/>
            <a:ext cx="1282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Peroxisome</a:t>
            </a:r>
          </a:p>
        </p:txBody>
      </p:sp>
      <p:sp>
        <p:nvSpPr>
          <p:cNvPr id="555040" name="Text Box 35"/>
          <p:cNvSpPr txBox="1">
            <a:spLocks noChangeArrowheads="1"/>
          </p:cNvSpPr>
          <p:nvPr/>
        </p:nvSpPr>
        <p:spPr bwMode="auto">
          <a:xfrm>
            <a:off x="1468438" y="4727575"/>
            <a:ext cx="1282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Microvilli</a:t>
            </a:r>
          </a:p>
        </p:txBody>
      </p:sp>
      <p:sp>
        <p:nvSpPr>
          <p:cNvPr id="555041" name="Line 36"/>
          <p:cNvSpPr>
            <a:spLocks noChangeShapeType="1"/>
          </p:cNvSpPr>
          <p:nvPr/>
        </p:nvSpPr>
        <p:spPr bwMode="auto">
          <a:xfrm flipH="1" flipV="1">
            <a:off x="2711450" y="3924300"/>
            <a:ext cx="5397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2" name="Line 37"/>
          <p:cNvSpPr>
            <a:spLocks noChangeShapeType="1"/>
          </p:cNvSpPr>
          <p:nvPr/>
        </p:nvSpPr>
        <p:spPr bwMode="auto">
          <a:xfrm flipH="1" flipV="1">
            <a:off x="2711450" y="3587750"/>
            <a:ext cx="5588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3" name="Line 38"/>
          <p:cNvSpPr>
            <a:spLocks noChangeShapeType="1"/>
          </p:cNvSpPr>
          <p:nvPr/>
        </p:nvSpPr>
        <p:spPr bwMode="auto">
          <a:xfrm flipH="1" flipV="1">
            <a:off x="2724150" y="3270250"/>
            <a:ext cx="27305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4" name="Line 39"/>
          <p:cNvSpPr>
            <a:spLocks noChangeShapeType="1"/>
          </p:cNvSpPr>
          <p:nvPr/>
        </p:nvSpPr>
        <p:spPr bwMode="auto">
          <a:xfrm>
            <a:off x="2778125" y="2060575"/>
            <a:ext cx="1111250" cy="172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5" name="Line 40"/>
          <p:cNvSpPr>
            <a:spLocks noChangeShapeType="1"/>
          </p:cNvSpPr>
          <p:nvPr/>
        </p:nvSpPr>
        <p:spPr bwMode="auto">
          <a:xfrm>
            <a:off x="3905250" y="1866900"/>
            <a:ext cx="234950" cy="116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46" name="Text Box 41"/>
          <p:cNvSpPr txBox="1">
            <a:spLocks noChangeArrowheads="1"/>
          </p:cNvSpPr>
          <p:nvPr/>
        </p:nvSpPr>
        <p:spPr bwMode="auto">
          <a:xfrm>
            <a:off x="1265238" y="3781425"/>
            <a:ext cx="14287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Microtubules</a:t>
            </a:r>
          </a:p>
        </p:txBody>
      </p:sp>
      <p:sp>
        <p:nvSpPr>
          <p:cNvPr id="555047" name="Text Box 43"/>
          <p:cNvSpPr txBox="1">
            <a:spLocks noChangeArrowheads="1"/>
          </p:cNvSpPr>
          <p:nvPr/>
        </p:nvSpPr>
        <p:spPr bwMode="auto">
          <a:xfrm>
            <a:off x="261938" y="3482975"/>
            <a:ext cx="23558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Intermediate filaments</a:t>
            </a:r>
          </a:p>
        </p:txBody>
      </p:sp>
      <p:sp>
        <p:nvSpPr>
          <p:cNvPr id="555048" name="Text Box 44"/>
          <p:cNvSpPr txBox="1">
            <a:spLocks noChangeArrowheads="1"/>
          </p:cNvSpPr>
          <p:nvPr/>
        </p:nvSpPr>
        <p:spPr bwMode="auto">
          <a:xfrm>
            <a:off x="1074738" y="3159125"/>
            <a:ext cx="1644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Microfilaments</a:t>
            </a:r>
          </a:p>
        </p:txBody>
      </p:sp>
      <p:sp>
        <p:nvSpPr>
          <p:cNvPr id="555049" name="Text Box 45"/>
          <p:cNvSpPr txBox="1">
            <a:spLocks noChangeArrowheads="1"/>
          </p:cNvSpPr>
          <p:nvPr/>
        </p:nvSpPr>
        <p:spPr bwMode="auto">
          <a:xfrm>
            <a:off x="1404938" y="1920875"/>
            <a:ext cx="1320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Centrosome</a:t>
            </a:r>
          </a:p>
        </p:txBody>
      </p:sp>
      <p:sp>
        <p:nvSpPr>
          <p:cNvPr id="555050" name="Text Box 46"/>
          <p:cNvSpPr txBox="1">
            <a:spLocks noChangeArrowheads="1"/>
          </p:cNvSpPr>
          <p:nvPr/>
        </p:nvSpPr>
        <p:spPr bwMode="auto">
          <a:xfrm>
            <a:off x="725488" y="2822575"/>
            <a:ext cx="19304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CYTOSKELETON:</a:t>
            </a:r>
          </a:p>
        </p:txBody>
      </p:sp>
      <p:sp>
        <p:nvSpPr>
          <p:cNvPr id="555051" name="AutoShape 47"/>
          <p:cNvSpPr>
            <a:spLocks/>
          </p:cNvSpPr>
          <p:nvPr/>
        </p:nvSpPr>
        <p:spPr bwMode="auto">
          <a:xfrm rot="3249161">
            <a:off x="3858419" y="3637756"/>
            <a:ext cx="139700" cy="414338"/>
          </a:xfrm>
          <a:prstGeom prst="leftBrace">
            <a:avLst>
              <a:gd name="adj1" fmla="val 247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5052" name="Text Box 49"/>
          <p:cNvSpPr txBox="1">
            <a:spLocks noChangeArrowheads="1"/>
          </p:cNvSpPr>
          <p:nvPr/>
        </p:nvSpPr>
        <p:spPr bwMode="auto">
          <a:xfrm>
            <a:off x="1716088" y="1089025"/>
            <a:ext cx="13208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Flagellum</a:t>
            </a:r>
          </a:p>
        </p:txBody>
      </p:sp>
      <p:sp>
        <p:nvSpPr>
          <p:cNvPr id="555053" name="Line 50"/>
          <p:cNvSpPr>
            <a:spLocks noChangeShapeType="1"/>
          </p:cNvSpPr>
          <p:nvPr/>
        </p:nvSpPr>
        <p:spPr bwMode="auto">
          <a:xfrm flipH="1" flipV="1">
            <a:off x="2832100" y="1249363"/>
            <a:ext cx="512763" cy="757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054" name="Text Box 53"/>
          <p:cNvSpPr txBox="1">
            <a:spLocks noChangeArrowheads="1"/>
          </p:cNvSpPr>
          <p:nvPr/>
        </p:nvSpPr>
        <p:spPr bwMode="auto">
          <a:xfrm>
            <a:off x="7839075" y="1119188"/>
            <a:ext cx="10922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800" b="1"/>
              <a:t>NUCLEUS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1000" y="838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43" name="Picture 51" descr="06_08cEukaryotic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6375"/>
            <a:ext cx="8548687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44" name="Text Box 6"/>
          <p:cNvSpPr txBox="1">
            <a:spLocks noChangeArrowheads="1"/>
          </p:cNvSpPr>
          <p:nvPr/>
        </p:nvSpPr>
        <p:spPr bwMode="auto">
          <a:xfrm>
            <a:off x="363538" y="681038"/>
            <a:ext cx="949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NUCLEUS</a:t>
            </a:r>
          </a:p>
        </p:txBody>
      </p:sp>
      <p:sp>
        <p:nvSpPr>
          <p:cNvPr id="675845" name="Text Box 7"/>
          <p:cNvSpPr txBox="1">
            <a:spLocks noChangeArrowheads="1"/>
          </p:cNvSpPr>
          <p:nvPr/>
        </p:nvSpPr>
        <p:spPr bwMode="auto">
          <a:xfrm>
            <a:off x="1627188" y="284163"/>
            <a:ext cx="893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Nuclear</a:t>
            </a:r>
            <a:br>
              <a:rPr lang="en-US" sz="1600" b="1"/>
            </a:br>
            <a:r>
              <a:rPr lang="en-US" sz="1600" b="1"/>
              <a:t>envelope</a:t>
            </a:r>
          </a:p>
        </p:txBody>
      </p:sp>
      <p:sp>
        <p:nvSpPr>
          <p:cNvPr id="675846" name="Text Box 8"/>
          <p:cNvSpPr txBox="1">
            <a:spLocks noChangeArrowheads="1"/>
          </p:cNvSpPr>
          <p:nvPr/>
        </p:nvSpPr>
        <p:spPr bwMode="auto">
          <a:xfrm>
            <a:off x="1504950" y="812800"/>
            <a:ext cx="10207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Nucleolus</a:t>
            </a:r>
          </a:p>
        </p:txBody>
      </p:sp>
      <p:sp>
        <p:nvSpPr>
          <p:cNvPr id="675847" name="Text Box 9"/>
          <p:cNvSpPr txBox="1">
            <a:spLocks noChangeArrowheads="1"/>
          </p:cNvSpPr>
          <p:nvPr/>
        </p:nvSpPr>
        <p:spPr bwMode="auto">
          <a:xfrm>
            <a:off x="1495425" y="1139825"/>
            <a:ext cx="10207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Chromatin</a:t>
            </a:r>
          </a:p>
        </p:txBody>
      </p:sp>
      <p:sp>
        <p:nvSpPr>
          <p:cNvPr id="675848" name="Line 10"/>
          <p:cNvSpPr>
            <a:spLocks noChangeShapeType="1"/>
          </p:cNvSpPr>
          <p:nvPr/>
        </p:nvSpPr>
        <p:spPr bwMode="auto">
          <a:xfrm>
            <a:off x="2557463" y="427038"/>
            <a:ext cx="465137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49" name="Line 11"/>
          <p:cNvSpPr>
            <a:spLocks noChangeShapeType="1"/>
          </p:cNvSpPr>
          <p:nvPr/>
        </p:nvSpPr>
        <p:spPr bwMode="auto">
          <a:xfrm>
            <a:off x="2560638" y="935038"/>
            <a:ext cx="647700" cy="665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0" name="Line 12"/>
          <p:cNvSpPr>
            <a:spLocks noChangeShapeType="1"/>
          </p:cNvSpPr>
          <p:nvPr/>
        </p:nvSpPr>
        <p:spPr bwMode="auto">
          <a:xfrm>
            <a:off x="2552700" y="1244600"/>
            <a:ext cx="373063" cy="220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1" name="Text Box 13"/>
          <p:cNvSpPr txBox="1">
            <a:spLocks noChangeArrowheads="1"/>
          </p:cNvSpPr>
          <p:nvPr/>
        </p:nvSpPr>
        <p:spPr bwMode="auto">
          <a:xfrm>
            <a:off x="614363" y="2632075"/>
            <a:ext cx="1020762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Golgi</a:t>
            </a:r>
            <a:br>
              <a:rPr lang="en-US" sz="1600" b="1"/>
            </a:br>
            <a:r>
              <a:rPr lang="en-US" sz="1600" b="1"/>
              <a:t>apparatus</a:t>
            </a:r>
          </a:p>
        </p:txBody>
      </p:sp>
      <p:sp>
        <p:nvSpPr>
          <p:cNvPr id="675852" name="Line 14"/>
          <p:cNvSpPr>
            <a:spLocks noChangeShapeType="1"/>
          </p:cNvSpPr>
          <p:nvPr/>
        </p:nvSpPr>
        <p:spPr bwMode="auto">
          <a:xfrm flipV="1">
            <a:off x="1681163" y="2725738"/>
            <a:ext cx="74930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3" name="Text Box 15"/>
          <p:cNvSpPr txBox="1">
            <a:spLocks noChangeArrowheads="1"/>
          </p:cNvSpPr>
          <p:nvPr/>
        </p:nvSpPr>
        <p:spPr bwMode="auto">
          <a:xfrm>
            <a:off x="563563" y="4449763"/>
            <a:ext cx="14176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Mitochondrion</a:t>
            </a:r>
          </a:p>
        </p:txBody>
      </p:sp>
      <p:sp>
        <p:nvSpPr>
          <p:cNvPr id="675854" name="Text Box 16"/>
          <p:cNvSpPr txBox="1">
            <a:spLocks noChangeArrowheads="1"/>
          </p:cNvSpPr>
          <p:nvPr/>
        </p:nvSpPr>
        <p:spPr bwMode="auto">
          <a:xfrm>
            <a:off x="865188" y="4800600"/>
            <a:ext cx="1176337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Peroxisome</a:t>
            </a:r>
          </a:p>
        </p:txBody>
      </p:sp>
      <p:sp>
        <p:nvSpPr>
          <p:cNvPr id="675855" name="Text Box 17"/>
          <p:cNvSpPr txBox="1">
            <a:spLocks noChangeArrowheads="1"/>
          </p:cNvSpPr>
          <p:nvPr/>
        </p:nvSpPr>
        <p:spPr bwMode="auto">
          <a:xfrm>
            <a:off x="258763" y="5126038"/>
            <a:ext cx="1846262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Plasma membrane</a:t>
            </a:r>
          </a:p>
        </p:txBody>
      </p:sp>
      <p:sp>
        <p:nvSpPr>
          <p:cNvPr id="675856" name="Line 18"/>
          <p:cNvSpPr>
            <a:spLocks noChangeShapeType="1"/>
          </p:cNvSpPr>
          <p:nvPr/>
        </p:nvSpPr>
        <p:spPr bwMode="auto">
          <a:xfrm flipV="1">
            <a:off x="2032000" y="3741738"/>
            <a:ext cx="1350963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7" name="Line 19"/>
          <p:cNvSpPr>
            <a:spLocks noChangeShapeType="1"/>
          </p:cNvSpPr>
          <p:nvPr/>
        </p:nvSpPr>
        <p:spPr bwMode="auto">
          <a:xfrm flipV="1">
            <a:off x="2087563" y="4084638"/>
            <a:ext cx="1108075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8" name="Line 20"/>
          <p:cNvSpPr>
            <a:spLocks noChangeShapeType="1"/>
          </p:cNvSpPr>
          <p:nvPr/>
        </p:nvSpPr>
        <p:spPr bwMode="auto">
          <a:xfrm flipV="1">
            <a:off x="2146300" y="4541838"/>
            <a:ext cx="1389063" cy="690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59" name="Text Box 21"/>
          <p:cNvSpPr txBox="1">
            <a:spLocks noChangeArrowheads="1"/>
          </p:cNvSpPr>
          <p:nvPr/>
        </p:nvSpPr>
        <p:spPr bwMode="auto">
          <a:xfrm>
            <a:off x="2112963" y="5554663"/>
            <a:ext cx="8302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Cell wall</a:t>
            </a:r>
          </a:p>
        </p:txBody>
      </p:sp>
      <p:sp>
        <p:nvSpPr>
          <p:cNvPr id="675860" name="Line 22"/>
          <p:cNvSpPr>
            <a:spLocks noChangeShapeType="1"/>
          </p:cNvSpPr>
          <p:nvPr/>
        </p:nvSpPr>
        <p:spPr bwMode="auto">
          <a:xfrm flipV="1">
            <a:off x="2989263" y="4749800"/>
            <a:ext cx="566737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1" name="Line 23"/>
          <p:cNvSpPr>
            <a:spLocks noChangeShapeType="1"/>
          </p:cNvSpPr>
          <p:nvPr/>
        </p:nvSpPr>
        <p:spPr bwMode="auto">
          <a:xfrm flipV="1">
            <a:off x="2984500" y="5113338"/>
            <a:ext cx="647700" cy="969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2" name="Text Box 24"/>
          <p:cNvSpPr txBox="1">
            <a:spLocks noChangeArrowheads="1"/>
          </p:cNvSpPr>
          <p:nvPr/>
        </p:nvSpPr>
        <p:spPr bwMode="auto">
          <a:xfrm>
            <a:off x="992188" y="5973763"/>
            <a:ext cx="19605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Wall of adjacent cell</a:t>
            </a:r>
          </a:p>
        </p:txBody>
      </p:sp>
      <p:sp>
        <p:nvSpPr>
          <p:cNvPr id="675863" name="Text Box 25"/>
          <p:cNvSpPr txBox="1">
            <a:spLocks noChangeArrowheads="1"/>
          </p:cNvSpPr>
          <p:nvPr/>
        </p:nvSpPr>
        <p:spPr bwMode="auto">
          <a:xfrm>
            <a:off x="4802188" y="5588000"/>
            <a:ext cx="15668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600" b="1"/>
              <a:t>Plasmodesmata</a:t>
            </a:r>
          </a:p>
        </p:txBody>
      </p:sp>
      <p:sp>
        <p:nvSpPr>
          <p:cNvPr id="675864" name="Line 26"/>
          <p:cNvSpPr>
            <a:spLocks noChangeShapeType="1"/>
          </p:cNvSpPr>
          <p:nvPr/>
        </p:nvSpPr>
        <p:spPr bwMode="auto">
          <a:xfrm>
            <a:off x="4178300" y="5105400"/>
            <a:ext cx="601663" cy="554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5" name="Line 27"/>
          <p:cNvSpPr>
            <a:spLocks noChangeShapeType="1"/>
          </p:cNvSpPr>
          <p:nvPr/>
        </p:nvSpPr>
        <p:spPr bwMode="auto">
          <a:xfrm>
            <a:off x="4165600" y="4618038"/>
            <a:ext cx="61753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6" name="Line 28"/>
          <p:cNvSpPr>
            <a:spLocks noChangeShapeType="1"/>
          </p:cNvSpPr>
          <p:nvPr/>
        </p:nvSpPr>
        <p:spPr bwMode="auto">
          <a:xfrm>
            <a:off x="4292600" y="4275138"/>
            <a:ext cx="1084263" cy="830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7" name="Text Box 29"/>
          <p:cNvSpPr txBox="1">
            <a:spLocks noChangeArrowheads="1"/>
          </p:cNvSpPr>
          <p:nvPr/>
        </p:nvSpPr>
        <p:spPr bwMode="auto">
          <a:xfrm>
            <a:off x="5424488" y="5038725"/>
            <a:ext cx="115093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Chloroplast</a:t>
            </a:r>
          </a:p>
        </p:txBody>
      </p:sp>
      <p:sp>
        <p:nvSpPr>
          <p:cNvPr id="675868" name="Text Box 30"/>
          <p:cNvSpPr txBox="1">
            <a:spLocks noChangeArrowheads="1"/>
          </p:cNvSpPr>
          <p:nvPr/>
        </p:nvSpPr>
        <p:spPr bwMode="auto">
          <a:xfrm>
            <a:off x="5521325" y="3649663"/>
            <a:ext cx="136366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Microtubules</a:t>
            </a:r>
          </a:p>
        </p:txBody>
      </p:sp>
      <p:sp>
        <p:nvSpPr>
          <p:cNvPr id="675869" name="Line 31"/>
          <p:cNvSpPr>
            <a:spLocks noChangeShapeType="1"/>
          </p:cNvSpPr>
          <p:nvPr/>
        </p:nvSpPr>
        <p:spPr bwMode="auto">
          <a:xfrm>
            <a:off x="4267200" y="3560763"/>
            <a:ext cx="1223963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0" name="Line 32"/>
          <p:cNvSpPr>
            <a:spLocks noChangeShapeType="1"/>
          </p:cNvSpPr>
          <p:nvPr/>
        </p:nvSpPr>
        <p:spPr bwMode="auto">
          <a:xfrm flipV="1">
            <a:off x="4305300" y="3243263"/>
            <a:ext cx="117633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1" name="Line 33"/>
          <p:cNvSpPr>
            <a:spLocks noChangeShapeType="1"/>
          </p:cNvSpPr>
          <p:nvPr/>
        </p:nvSpPr>
        <p:spPr bwMode="auto">
          <a:xfrm>
            <a:off x="4826000" y="2921000"/>
            <a:ext cx="647700" cy="2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2" name="Text Box 34"/>
          <p:cNvSpPr txBox="1">
            <a:spLocks noChangeArrowheads="1"/>
          </p:cNvSpPr>
          <p:nvPr/>
        </p:nvSpPr>
        <p:spPr bwMode="auto">
          <a:xfrm>
            <a:off x="5518150" y="3152775"/>
            <a:ext cx="11906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Intermediate</a:t>
            </a:r>
            <a:br>
              <a:rPr lang="en-US" sz="1600" b="1"/>
            </a:br>
            <a:r>
              <a:rPr lang="en-US" sz="1600" b="1"/>
              <a:t>filaments</a:t>
            </a:r>
          </a:p>
        </p:txBody>
      </p:sp>
      <p:sp>
        <p:nvSpPr>
          <p:cNvPr id="675873" name="Text Box 35"/>
          <p:cNvSpPr txBox="1">
            <a:spLocks noChangeArrowheads="1"/>
          </p:cNvSpPr>
          <p:nvPr/>
        </p:nvSpPr>
        <p:spPr bwMode="auto">
          <a:xfrm>
            <a:off x="5526088" y="2844800"/>
            <a:ext cx="14446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Microfilaments</a:t>
            </a:r>
          </a:p>
        </p:txBody>
      </p:sp>
      <p:sp>
        <p:nvSpPr>
          <p:cNvPr id="675874" name="Text Box 36"/>
          <p:cNvSpPr txBox="1">
            <a:spLocks noChangeArrowheads="1"/>
          </p:cNvSpPr>
          <p:nvPr/>
        </p:nvSpPr>
        <p:spPr bwMode="auto">
          <a:xfrm>
            <a:off x="7175500" y="3238500"/>
            <a:ext cx="166846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CYTOSKELETON</a:t>
            </a:r>
          </a:p>
        </p:txBody>
      </p:sp>
      <p:sp>
        <p:nvSpPr>
          <p:cNvPr id="675875" name="AutoShape 37"/>
          <p:cNvSpPr>
            <a:spLocks/>
          </p:cNvSpPr>
          <p:nvPr/>
        </p:nvSpPr>
        <p:spPr bwMode="auto">
          <a:xfrm>
            <a:off x="7010400" y="2830513"/>
            <a:ext cx="131763" cy="1041400"/>
          </a:xfrm>
          <a:prstGeom prst="rightBrace">
            <a:avLst>
              <a:gd name="adj1" fmla="val 6586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675876" name="Text Box 38"/>
          <p:cNvSpPr txBox="1">
            <a:spLocks noChangeArrowheads="1"/>
          </p:cNvSpPr>
          <p:nvPr/>
        </p:nvSpPr>
        <p:spPr bwMode="auto">
          <a:xfrm>
            <a:off x="5476875" y="2311400"/>
            <a:ext cx="14446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Central vacuole</a:t>
            </a:r>
          </a:p>
        </p:txBody>
      </p:sp>
      <p:sp>
        <p:nvSpPr>
          <p:cNvPr id="675877" name="Line 39"/>
          <p:cNvSpPr>
            <a:spLocks noChangeShapeType="1"/>
          </p:cNvSpPr>
          <p:nvPr/>
        </p:nvSpPr>
        <p:spPr bwMode="auto">
          <a:xfrm flipV="1">
            <a:off x="4572000" y="2420938"/>
            <a:ext cx="868363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8" name="Line 40"/>
          <p:cNvSpPr>
            <a:spLocks noChangeShapeType="1"/>
          </p:cNvSpPr>
          <p:nvPr/>
        </p:nvSpPr>
        <p:spPr bwMode="auto">
          <a:xfrm flipV="1">
            <a:off x="4178300" y="2006600"/>
            <a:ext cx="1290638" cy="271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9" name="Line 41"/>
          <p:cNvSpPr>
            <a:spLocks noChangeShapeType="1"/>
          </p:cNvSpPr>
          <p:nvPr/>
        </p:nvSpPr>
        <p:spPr bwMode="auto">
          <a:xfrm flipV="1">
            <a:off x="4656138" y="2006600"/>
            <a:ext cx="817562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0" name="Line 42"/>
          <p:cNvSpPr>
            <a:spLocks noChangeShapeType="1"/>
          </p:cNvSpPr>
          <p:nvPr/>
        </p:nvSpPr>
        <p:spPr bwMode="auto">
          <a:xfrm flipH="1">
            <a:off x="4487863" y="744538"/>
            <a:ext cx="731837" cy="1216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1" name="Line 43"/>
          <p:cNvSpPr>
            <a:spLocks noChangeShapeType="1"/>
          </p:cNvSpPr>
          <p:nvPr/>
        </p:nvSpPr>
        <p:spPr bwMode="auto">
          <a:xfrm>
            <a:off x="4102100" y="965200"/>
            <a:ext cx="96838" cy="947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2" name="Text Box 44"/>
          <p:cNvSpPr txBox="1">
            <a:spLocks noChangeArrowheads="1"/>
          </p:cNvSpPr>
          <p:nvPr/>
        </p:nvSpPr>
        <p:spPr bwMode="auto">
          <a:xfrm>
            <a:off x="5500688" y="1901825"/>
            <a:ext cx="14446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Ribosomes</a:t>
            </a:r>
          </a:p>
        </p:txBody>
      </p:sp>
      <p:sp>
        <p:nvSpPr>
          <p:cNvPr id="675883" name="Text Box 45"/>
          <p:cNvSpPr txBox="1">
            <a:spLocks noChangeArrowheads="1"/>
          </p:cNvSpPr>
          <p:nvPr/>
        </p:nvSpPr>
        <p:spPr bwMode="auto">
          <a:xfrm>
            <a:off x="5268913" y="635000"/>
            <a:ext cx="1246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600" b="1"/>
              <a:t>Smooth</a:t>
            </a:r>
            <a:br>
              <a:rPr lang="en-US" sz="1600" b="1"/>
            </a:br>
            <a:r>
              <a:rPr lang="en-US" sz="1600" b="1"/>
              <a:t>endoplasmic</a:t>
            </a:r>
            <a:br>
              <a:rPr lang="en-US" sz="1600" b="1"/>
            </a:br>
            <a:r>
              <a:rPr lang="en-US" sz="1600" b="1"/>
              <a:t>reticulum</a:t>
            </a:r>
          </a:p>
        </p:txBody>
      </p:sp>
      <p:sp>
        <p:nvSpPr>
          <p:cNvPr id="675884" name="Text Box 46"/>
          <p:cNvSpPr txBox="1">
            <a:spLocks noChangeArrowheads="1"/>
          </p:cNvSpPr>
          <p:nvPr/>
        </p:nvSpPr>
        <p:spPr bwMode="auto">
          <a:xfrm>
            <a:off x="3486150" y="328613"/>
            <a:ext cx="1246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600" b="1"/>
              <a:t>Rough</a:t>
            </a:r>
            <a:br>
              <a:rPr lang="en-US" sz="1600" b="1"/>
            </a:br>
            <a:r>
              <a:rPr lang="en-US" sz="1600" b="1"/>
              <a:t>endoplasmic</a:t>
            </a:r>
            <a:br>
              <a:rPr lang="en-US" sz="1600" b="1"/>
            </a:br>
            <a:r>
              <a:rPr lang="en-US" sz="1600" b="1"/>
              <a:t>reticulum</a:t>
            </a:r>
          </a:p>
        </p:txBody>
      </p:sp>
      <p:sp>
        <p:nvSpPr>
          <p:cNvPr id="675885" name="AutoShape 50"/>
          <p:cNvSpPr>
            <a:spLocks/>
          </p:cNvSpPr>
          <p:nvPr/>
        </p:nvSpPr>
        <p:spPr bwMode="auto">
          <a:xfrm>
            <a:off x="1384300" y="285750"/>
            <a:ext cx="123825" cy="1073150"/>
          </a:xfrm>
          <a:prstGeom prst="leftBrace">
            <a:avLst>
              <a:gd name="adj1" fmla="val 722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6.8c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History of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Robert Hooke - Observed cells in cork.</a:t>
            </a:r>
          </a:p>
          <a:p>
            <a:pPr lvl="1" eaLnBrk="1" hangingPunct="1">
              <a:defRPr/>
            </a:pPr>
            <a:r>
              <a:rPr lang="en-US" dirty="0" smtClean="0"/>
              <a:t>Coined the term "cells” in 1665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1838 - M.J. Schleiden, all plants are made of cells.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1839 - T. Schwann, all animals are made of cells.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55638"/>
            <a:ext cx="8534400" cy="1325562"/>
          </a:xfrm>
        </p:spPr>
        <p:txBody>
          <a:bodyPr/>
          <a:lstStyle/>
          <a:p>
            <a:r>
              <a:rPr lang="en-US" dirty="0"/>
              <a:t>Concept </a:t>
            </a:r>
            <a:r>
              <a:rPr lang="en-US" dirty="0" smtClean="0"/>
              <a:t>3</a:t>
            </a:r>
            <a:r>
              <a:rPr lang="en-US" dirty="0"/>
              <a:t>: The eukaryotic cell’s genetic instructions are housed in the nucleus and carried out by the ribosomes</a:t>
            </a:r>
            <a:endParaRPr lang="en-US" sz="3200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153400" cy="2311400"/>
          </a:xfrm>
        </p:spPr>
        <p:txBody>
          <a:bodyPr/>
          <a:lstStyle/>
          <a:p>
            <a:r>
              <a:rPr lang="en-US" sz="2800"/>
              <a:t>The nucleus contains most of the DNA in a eukaryotic cell</a:t>
            </a:r>
          </a:p>
          <a:p>
            <a:r>
              <a:rPr lang="en-US" sz="2800"/>
              <a:t>Ribosomes use the information from the DNA to make proteins</a:t>
            </a:r>
          </a:p>
        </p:txBody>
      </p:sp>
      <p:grpSp>
        <p:nvGrpSpPr>
          <p:cNvPr id="37581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581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59" name="Picture 74" descr="06_09_Nucleu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263525"/>
            <a:ext cx="84820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060" name="Line 47"/>
          <p:cNvSpPr>
            <a:spLocks noChangeShapeType="1"/>
          </p:cNvSpPr>
          <p:nvPr/>
        </p:nvSpPr>
        <p:spPr bwMode="auto">
          <a:xfrm>
            <a:off x="2913063" y="3708400"/>
            <a:ext cx="274637" cy="7286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1" name="Line 48"/>
          <p:cNvSpPr>
            <a:spLocks noChangeShapeType="1"/>
          </p:cNvSpPr>
          <p:nvPr/>
        </p:nvSpPr>
        <p:spPr bwMode="auto">
          <a:xfrm>
            <a:off x="3403600" y="3484563"/>
            <a:ext cx="60325" cy="3762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2" name="AutoShape 49"/>
          <p:cNvSpPr>
            <a:spLocks/>
          </p:cNvSpPr>
          <p:nvPr/>
        </p:nvSpPr>
        <p:spPr bwMode="auto">
          <a:xfrm rot="5400000">
            <a:off x="3413919" y="3631406"/>
            <a:ext cx="96838" cy="517525"/>
          </a:xfrm>
          <a:prstGeom prst="leftBrace">
            <a:avLst>
              <a:gd name="adj1" fmla="val 4453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063" name="Line 35"/>
          <p:cNvSpPr>
            <a:spLocks noChangeShapeType="1"/>
          </p:cNvSpPr>
          <p:nvPr/>
        </p:nvSpPr>
        <p:spPr bwMode="auto">
          <a:xfrm flipV="1">
            <a:off x="4330700" y="1917700"/>
            <a:ext cx="360363" cy="50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4" name="Line 36"/>
          <p:cNvSpPr>
            <a:spLocks noChangeShapeType="1"/>
          </p:cNvSpPr>
          <p:nvPr/>
        </p:nvSpPr>
        <p:spPr bwMode="auto">
          <a:xfrm flipV="1">
            <a:off x="4368800" y="2087563"/>
            <a:ext cx="334963" cy="114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5" name="Line 37"/>
          <p:cNvSpPr>
            <a:spLocks noChangeShapeType="1"/>
          </p:cNvSpPr>
          <p:nvPr/>
        </p:nvSpPr>
        <p:spPr bwMode="auto">
          <a:xfrm flipV="1">
            <a:off x="4106863" y="2247900"/>
            <a:ext cx="833437" cy="1698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6" name="Line 38"/>
          <p:cNvSpPr>
            <a:spLocks noChangeShapeType="1"/>
          </p:cNvSpPr>
          <p:nvPr/>
        </p:nvSpPr>
        <p:spPr bwMode="auto">
          <a:xfrm>
            <a:off x="1973263" y="1887538"/>
            <a:ext cx="1117600" cy="809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7" name="Line 39"/>
          <p:cNvSpPr>
            <a:spLocks noChangeShapeType="1"/>
          </p:cNvSpPr>
          <p:nvPr/>
        </p:nvSpPr>
        <p:spPr bwMode="auto">
          <a:xfrm>
            <a:off x="2265363" y="2103438"/>
            <a:ext cx="820737" cy="10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8" name="Line 40"/>
          <p:cNvSpPr>
            <a:spLocks noChangeShapeType="1"/>
          </p:cNvSpPr>
          <p:nvPr/>
        </p:nvSpPr>
        <p:spPr bwMode="auto">
          <a:xfrm>
            <a:off x="2397125" y="2286000"/>
            <a:ext cx="723900" cy="1349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69" name="Line 17"/>
          <p:cNvSpPr>
            <a:spLocks noChangeShapeType="1"/>
          </p:cNvSpPr>
          <p:nvPr/>
        </p:nvSpPr>
        <p:spPr bwMode="auto">
          <a:xfrm flipH="1" flipV="1">
            <a:off x="4849813" y="1270000"/>
            <a:ext cx="482600" cy="393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0" name="Line 14"/>
          <p:cNvSpPr>
            <a:spLocks noChangeShapeType="1"/>
          </p:cNvSpPr>
          <p:nvPr/>
        </p:nvSpPr>
        <p:spPr bwMode="auto">
          <a:xfrm>
            <a:off x="5129213" y="911225"/>
            <a:ext cx="647700" cy="5175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1" name="Line 10"/>
          <p:cNvSpPr>
            <a:spLocks noChangeShapeType="1"/>
          </p:cNvSpPr>
          <p:nvPr/>
        </p:nvSpPr>
        <p:spPr bwMode="auto">
          <a:xfrm>
            <a:off x="7473950" y="2581275"/>
            <a:ext cx="512763" cy="3508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2" name="Line 7"/>
          <p:cNvSpPr>
            <a:spLocks noChangeShapeType="1"/>
          </p:cNvSpPr>
          <p:nvPr/>
        </p:nvSpPr>
        <p:spPr bwMode="auto">
          <a:xfrm flipH="1">
            <a:off x="7045325" y="635000"/>
            <a:ext cx="504825" cy="482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3" name="Text Box 3"/>
          <p:cNvSpPr txBox="1">
            <a:spLocks noChangeArrowheads="1"/>
          </p:cNvSpPr>
          <p:nvPr/>
        </p:nvSpPr>
        <p:spPr bwMode="auto">
          <a:xfrm>
            <a:off x="7569200" y="527050"/>
            <a:ext cx="6699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Nucleus</a:t>
            </a:r>
            <a:endParaRPr lang="en-US" sz="1100" b="1"/>
          </a:p>
        </p:txBody>
      </p:sp>
      <p:sp>
        <p:nvSpPr>
          <p:cNvPr id="557074" name="Line 6"/>
          <p:cNvSpPr>
            <a:spLocks noChangeShapeType="1"/>
          </p:cNvSpPr>
          <p:nvPr/>
        </p:nvSpPr>
        <p:spPr bwMode="auto">
          <a:xfrm flipH="1">
            <a:off x="7045325" y="638175"/>
            <a:ext cx="504825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5" name="Text Box 8"/>
          <p:cNvSpPr txBox="1">
            <a:spLocks noChangeArrowheads="1"/>
          </p:cNvSpPr>
          <p:nvPr/>
        </p:nvSpPr>
        <p:spPr bwMode="auto">
          <a:xfrm>
            <a:off x="8035925" y="2847975"/>
            <a:ext cx="75406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Rough ER</a:t>
            </a:r>
            <a:endParaRPr lang="en-US" sz="1100" b="1"/>
          </a:p>
        </p:txBody>
      </p:sp>
      <p:sp>
        <p:nvSpPr>
          <p:cNvPr id="557076" name="Line 9"/>
          <p:cNvSpPr>
            <a:spLocks noChangeShapeType="1"/>
          </p:cNvSpPr>
          <p:nvPr/>
        </p:nvSpPr>
        <p:spPr bwMode="auto">
          <a:xfrm>
            <a:off x="7475538" y="2578100"/>
            <a:ext cx="512762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7" name="Text Box 12"/>
          <p:cNvSpPr txBox="1">
            <a:spLocks noChangeArrowheads="1"/>
          </p:cNvSpPr>
          <p:nvPr/>
        </p:nvSpPr>
        <p:spPr bwMode="auto">
          <a:xfrm>
            <a:off x="4346575" y="804863"/>
            <a:ext cx="7635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Nucleolus</a:t>
            </a:r>
            <a:endParaRPr lang="en-US" sz="1100" b="1"/>
          </a:p>
        </p:txBody>
      </p:sp>
      <p:sp>
        <p:nvSpPr>
          <p:cNvPr id="557078" name="Line 13"/>
          <p:cNvSpPr>
            <a:spLocks noChangeShapeType="1"/>
          </p:cNvSpPr>
          <p:nvPr/>
        </p:nvSpPr>
        <p:spPr bwMode="auto">
          <a:xfrm>
            <a:off x="5135563" y="909638"/>
            <a:ext cx="647700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79" name="Text Box 15"/>
          <p:cNvSpPr txBox="1">
            <a:spLocks noChangeArrowheads="1"/>
          </p:cNvSpPr>
          <p:nvPr/>
        </p:nvSpPr>
        <p:spPr bwMode="auto">
          <a:xfrm>
            <a:off x="4052888" y="1173163"/>
            <a:ext cx="7635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Chromatin</a:t>
            </a:r>
            <a:endParaRPr lang="en-US" sz="1100" b="1"/>
          </a:p>
        </p:txBody>
      </p:sp>
      <p:sp>
        <p:nvSpPr>
          <p:cNvPr id="557080" name="Line 16"/>
          <p:cNvSpPr>
            <a:spLocks noChangeShapeType="1"/>
          </p:cNvSpPr>
          <p:nvPr/>
        </p:nvSpPr>
        <p:spPr bwMode="auto">
          <a:xfrm flipH="1" flipV="1">
            <a:off x="4843463" y="1277938"/>
            <a:ext cx="4826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1" name="Text Box 18"/>
          <p:cNvSpPr txBox="1">
            <a:spLocks noChangeArrowheads="1"/>
          </p:cNvSpPr>
          <p:nvPr/>
        </p:nvSpPr>
        <p:spPr bwMode="auto">
          <a:xfrm>
            <a:off x="3111500" y="1636713"/>
            <a:ext cx="13350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Nuclear envelope:</a:t>
            </a:r>
            <a:endParaRPr lang="en-US" sz="1100" b="1"/>
          </a:p>
        </p:txBody>
      </p:sp>
      <p:sp>
        <p:nvSpPr>
          <p:cNvPr id="557082" name="Text Box 19"/>
          <p:cNvSpPr txBox="1">
            <a:spLocks noChangeArrowheads="1"/>
          </p:cNvSpPr>
          <p:nvPr/>
        </p:nvSpPr>
        <p:spPr bwMode="auto">
          <a:xfrm>
            <a:off x="3108325" y="1873250"/>
            <a:ext cx="11906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Inner membrane</a:t>
            </a:r>
            <a:endParaRPr lang="en-US" sz="1100" b="1"/>
          </a:p>
        </p:txBody>
      </p:sp>
      <p:sp>
        <p:nvSpPr>
          <p:cNvPr id="557083" name="Text Box 20"/>
          <p:cNvSpPr txBox="1">
            <a:spLocks noChangeArrowheads="1"/>
          </p:cNvSpPr>
          <p:nvPr/>
        </p:nvSpPr>
        <p:spPr bwMode="auto">
          <a:xfrm>
            <a:off x="3111500" y="2105025"/>
            <a:ext cx="11906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Outer membrane</a:t>
            </a:r>
            <a:endParaRPr lang="en-US" sz="1100" b="1"/>
          </a:p>
        </p:txBody>
      </p:sp>
      <p:sp>
        <p:nvSpPr>
          <p:cNvPr id="557084" name="Text Box 21"/>
          <p:cNvSpPr txBox="1">
            <a:spLocks noChangeArrowheads="1"/>
          </p:cNvSpPr>
          <p:nvPr/>
        </p:nvSpPr>
        <p:spPr bwMode="auto">
          <a:xfrm>
            <a:off x="3130550" y="2320925"/>
            <a:ext cx="9239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Nuclear pore</a:t>
            </a:r>
            <a:endParaRPr lang="en-US" sz="1100" b="1"/>
          </a:p>
        </p:txBody>
      </p:sp>
      <p:sp>
        <p:nvSpPr>
          <p:cNvPr id="557085" name="Line 22"/>
          <p:cNvSpPr>
            <a:spLocks noChangeShapeType="1"/>
          </p:cNvSpPr>
          <p:nvPr/>
        </p:nvSpPr>
        <p:spPr bwMode="auto">
          <a:xfrm flipV="1">
            <a:off x="4325938" y="1917700"/>
            <a:ext cx="360362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6" name="Line 23"/>
          <p:cNvSpPr>
            <a:spLocks noChangeShapeType="1"/>
          </p:cNvSpPr>
          <p:nvPr/>
        </p:nvSpPr>
        <p:spPr bwMode="auto">
          <a:xfrm flipV="1">
            <a:off x="4364038" y="2087563"/>
            <a:ext cx="334962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7" name="Line 24"/>
          <p:cNvSpPr>
            <a:spLocks noChangeShapeType="1"/>
          </p:cNvSpPr>
          <p:nvPr/>
        </p:nvSpPr>
        <p:spPr bwMode="auto">
          <a:xfrm flipV="1">
            <a:off x="4102100" y="2247900"/>
            <a:ext cx="833438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8" name="Line 25"/>
          <p:cNvSpPr>
            <a:spLocks noChangeShapeType="1"/>
          </p:cNvSpPr>
          <p:nvPr/>
        </p:nvSpPr>
        <p:spPr bwMode="auto">
          <a:xfrm>
            <a:off x="1968500" y="1887538"/>
            <a:ext cx="1117600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89" name="Line 26"/>
          <p:cNvSpPr>
            <a:spLocks noChangeShapeType="1"/>
          </p:cNvSpPr>
          <p:nvPr/>
        </p:nvSpPr>
        <p:spPr bwMode="auto">
          <a:xfrm>
            <a:off x="2260600" y="2103438"/>
            <a:ext cx="820738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90" name="Line 27"/>
          <p:cNvSpPr>
            <a:spLocks noChangeShapeType="1"/>
          </p:cNvSpPr>
          <p:nvPr/>
        </p:nvSpPr>
        <p:spPr bwMode="auto">
          <a:xfrm>
            <a:off x="2392363" y="2286000"/>
            <a:ext cx="723900" cy="134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91" name="Text Box 41"/>
          <p:cNvSpPr txBox="1">
            <a:spLocks noChangeArrowheads="1"/>
          </p:cNvSpPr>
          <p:nvPr/>
        </p:nvSpPr>
        <p:spPr bwMode="auto">
          <a:xfrm>
            <a:off x="2616200" y="3530600"/>
            <a:ext cx="741363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Ribosome</a:t>
            </a:r>
            <a:endParaRPr lang="en-US" sz="1100" b="1"/>
          </a:p>
        </p:txBody>
      </p:sp>
      <p:sp>
        <p:nvSpPr>
          <p:cNvPr id="557092" name="Text Box 42"/>
          <p:cNvSpPr txBox="1">
            <a:spLocks noChangeArrowheads="1"/>
          </p:cNvSpPr>
          <p:nvPr/>
        </p:nvSpPr>
        <p:spPr bwMode="auto">
          <a:xfrm>
            <a:off x="3127375" y="3138488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Pore</a:t>
            </a:r>
            <a:br>
              <a:rPr lang="en-US" sz="1200" b="1"/>
            </a:br>
            <a:r>
              <a:rPr lang="en-US" sz="1200" b="1"/>
              <a:t>complex</a:t>
            </a:r>
            <a:endParaRPr lang="en-US" sz="1100" b="1"/>
          </a:p>
        </p:txBody>
      </p:sp>
      <p:sp>
        <p:nvSpPr>
          <p:cNvPr id="557093" name="Line 43"/>
          <p:cNvSpPr>
            <a:spLocks noChangeShapeType="1"/>
          </p:cNvSpPr>
          <p:nvPr/>
        </p:nvSpPr>
        <p:spPr bwMode="auto">
          <a:xfrm>
            <a:off x="2913063" y="3703638"/>
            <a:ext cx="274637" cy="728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94" name="Line 44"/>
          <p:cNvSpPr>
            <a:spLocks noChangeShapeType="1"/>
          </p:cNvSpPr>
          <p:nvPr/>
        </p:nvSpPr>
        <p:spPr bwMode="auto">
          <a:xfrm>
            <a:off x="3403600" y="3479800"/>
            <a:ext cx="60325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95" name="Text Box 45"/>
          <p:cNvSpPr txBox="1">
            <a:spLocks noChangeArrowheads="1"/>
          </p:cNvSpPr>
          <p:nvPr/>
        </p:nvSpPr>
        <p:spPr bwMode="auto">
          <a:xfrm>
            <a:off x="4070350" y="4581525"/>
            <a:ext cx="7413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Close-up</a:t>
            </a:r>
            <a:br>
              <a:rPr lang="en-US" sz="1200" b="1"/>
            </a:br>
            <a:r>
              <a:rPr lang="en-US" sz="1200" b="1"/>
              <a:t>of nuclear</a:t>
            </a:r>
            <a:br>
              <a:rPr lang="en-US" sz="1200" b="1"/>
            </a:br>
            <a:r>
              <a:rPr lang="en-US" sz="1200" b="1"/>
              <a:t>envelope</a:t>
            </a:r>
            <a:endParaRPr lang="en-US" sz="1100" b="1"/>
          </a:p>
        </p:txBody>
      </p:sp>
      <p:sp>
        <p:nvSpPr>
          <p:cNvPr id="557096" name="AutoShape 46"/>
          <p:cNvSpPr>
            <a:spLocks/>
          </p:cNvSpPr>
          <p:nvPr/>
        </p:nvSpPr>
        <p:spPr bwMode="auto">
          <a:xfrm rot="5400000">
            <a:off x="3413919" y="3626644"/>
            <a:ext cx="96837" cy="517525"/>
          </a:xfrm>
          <a:prstGeom prst="leftBrace">
            <a:avLst>
              <a:gd name="adj1" fmla="val 445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097" name="AutoShape 50"/>
          <p:cNvSpPr>
            <a:spLocks noChangeArrowheads="1"/>
          </p:cNvSpPr>
          <p:nvPr/>
        </p:nvSpPr>
        <p:spPr bwMode="auto">
          <a:xfrm rot="-5400000">
            <a:off x="3918744" y="4609306"/>
            <a:ext cx="104775" cy="112713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098" name="Text Box 51"/>
          <p:cNvSpPr txBox="1">
            <a:spLocks noChangeArrowheads="1"/>
          </p:cNvSpPr>
          <p:nvPr/>
        </p:nvSpPr>
        <p:spPr bwMode="auto">
          <a:xfrm>
            <a:off x="563563" y="3403600"/>
            <a:ext cx="1303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Surface of nuclear</a:t>
            </a:r>
            <a:br>
              <a:rPr lang="en-US" sz="1200" b="1"/>
            </a:br>
            <a:r>
              <a:rPr lang="en-US" sz="1200" b="1"/>
              <a:t>envelope</a:t>
            </a:r>
          </a:p>
        </p:txBody>
      </p:sp>
      <p:sp>
        <p:nvSpPr>
          <p:cNvPr id="557099" name="AutoShape 52"/>
          <p:cNvSpPr>
            <a:spLocks noChangeArrowheads="1"/>
          </p:cNvSpPr>
          <p:nvPr/>
        </p:nvSpPr>
        <p:spPr bwMode="auto">
          <a:xfrm>
            <a:off x="431800" y="3432175"/>
            <a:ext cx="104775" cy="112713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100" name="AutoShape 53"/>
          <p:cNvSpPr>
            <a:spLocks noChangeArrowheads="1"/>
          </p:cNvSpPr>
          <p:nvPr/>
        </p:nvSpPr>
        <p:spPr bwMode="auto">
          <a:xfrm>
            <a:off x="668338" y="5878513"/>
            <a:ext cx="104775" cy="112712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101" name="Text Box 54"/>
          <p:cNvSpPr txBox="1">
            <a:spLocks noChangeArrowheads="1"/>
          </p:cNvSpPr>
          <p:nvPr/>
        </p:nvSpPr>
        <p:spPr bwMode="auto">
          <a:xfrm>
            <a:off x="798513" y="5846763"/>
            <a:ext cx="156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Pore complexes (TEM)</a:t>
            </a:r>
          </a:p>
        </p:txBody>
      </p:sp>
      <p:sp>
        <p:nvSpPr>
          <p:cNvPr id="557102" name="Text Box 55"/>
          <p:cNvSpPr txBox="1">
            <a:spLocks noChangeArrowheads="1"/>
          </p:cNvSpPr>
          <p:nvPr/>
        </p:nvSpPr>
        <p:spPr bwMode="auto">
          <a:xfrm rot="-5400000">
            <a:off x="146050" y="4865688"/>
            <a:ext cx="581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0.25 </a:t>
            </a:r>
            <a:r>
              <a:rPr lang="en-US" sz="1200" b="1">
                <a:sym typeface="Symbol" pitchFamily="84" charset="2"/>
              </a:rPr>
              <a:t>m</a:t>
            </a:r>
            <a:endParaRPr lang="en-US" sz="1200" b="1"/>
          </a:p>
        </p:txBody>
      </p:sp>
      <p:grpSp>
        <p:nvGrpSpPr>
          <p:cNvPr id="557103" name="Group 59"/>
          <p:cNvGrpSpPr>
            <a:grpSpLocks/>
          </p:cNvGrpSpPr>
          <p:nvPr/>
        </p:nvGrpSpPr>
        <p:grpSpPr bwMode="auto">
          <a:xfrm>
            <a:off x="539750" y="4657725"/>
            <a:ext cx="85725" cy="568325"/>
            <a:chOff x="340" y="2854"/>
            <a:chExt cx="54" cy="358"/>
          </a:xfrm>
        </p:grpSpPr>
        <p:sp>
          <p:nvSpPr>
            <p:cNvPr id="557104" name="Line 56"/>
            <p:cNvSpPr>
              <a:spLocks noChangeShapeType="1"/>
            </p:cNvSpPr>
            <p:nvPr/>
          </p:nvSpPr>
          <p:spPr bwMode="auto">
            <a:xfrm>
              <a:off x="340" y="2856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05" name="Line 57"/>
            <p:cNvSpPr>
              <a:spLocks noChangeShapeType="1"/>
            </p:cNvSpPr>
            <p:nvPr/>
          </p:nvSpPr>
          <p:spPr bwMode="auto">
            <a:xfrm>
              <a:off x="340" y="321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06" name="Line 58"/>
            <p:cNvSpPr>
              <a:spLocks noChangeShapeType="1"/>
            </p:cNvSpPr>
            <p:nvPr/>
          </p:nvSpPr>
          <p:spPr bwMode="auto">
            <a:xfrm>
              <a:off x="364" y="2854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7107" name="Text Box 60"/>
          <p:cNvSpPr txBox="1">
            <a:spLocks noChangeArrowheads="1"/>
          </p:cNvSpPr>
          <p:nvPr/>
        </p:nvSpPr>
        <p:spPr bwMode="auto">
          <a:xfrm rot="-5400000">
            <a:off x="3038475" y="5573713"/>
            <a:ext cx="3651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 </a:t>
            </a:r>
            <a:r>
              <a:rPr lang="en-US" sz="1200" b="1">
                <a:sym typeface="Symbol" pitchFamily="84" charset="2"/>
              </a:rPr>
              <a:t>m</a:t>
            </a:r>
            <a:endParaRPr lang="en-US" sz="1200" b="1"/>
          </a:p>
        </p:txBody>
      </p:sp>
      <p:grpSp>
        <p:nvGrpSpPr>
          <p:cNvPr id="557108" name="Group 61"/>
          <p:cNvGrpSpPr>
            <a:grpSpLocks/>
          </p:cNvGrpSpPr>
          <p:nvPr/>
        </p:nvGrpSpPr>
        <p:grpSpPr bwMode="auto">
          <a:xfrm>
            <a:off x="3295650" y="5229225"/>
            <a:ext cx="85725" cy="803275"/>
            <a:chOff x="340" y="2854"/>
            <a:chExt cx="54" cy="358"/>
          </a:xfrm>
        </p:grpSpPr>
        <p:sp>
          <p:nvSpPr>
            <p:cNvPr id="557109" name="Line 62"/>
            <p:cNvSpPr>
              <a:spLocks noChangeShapeType="1"/>
            </p:cNvSpPr>
            <p:nvPr/>
          </p:nvSpPr>
          <p:spPr bwMode="auto">
            <a:xfrm>
              <a:off x="340" y="2856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10" name="Line 63"/>
            <p:cNvSpPr>
              <a:spLocks noChangeShapeType="1"/>
            </p:cNvSpPr>
            <p:nvPr/>
          </p:nvSpPr>
          <p:spPr bwMode="auto">
            <a:xfrm>
              <a:off x="340" y="321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11" name="Line 64"/>
            <p:cNvSpPr>
              <a:spLocks noChangeShapeType="1"/>
            </p:cNvSpPr>
            <p:nvPr/>
          </p:nvSpPr>
          <p:spPr bwMode="auto">
            <a:xfrm>
              <a:off x="364" y="2854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7112" name="AutoShape 65"/>
          <p:cNvSpPr>
            <a:spLocks noChangeArrowheads="1"/>
          </p:cNvSpPr>
          <p:nvPr/>
        </p:nvSpPr>
        <p:spPr bwMode="auto">
          <a:xfrm>
            <a:off x="6367463" y="4800600"/>
            <a:ext cx="104775" cy="112713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113" name="AutoShape 66"/>
          <p:cNvSpPr>
            <a:spLocks noChangeArrowheads="1"/>
          </p:cNvSpPr>
          <p:nvPr/>
        </p:nvSpPr>
        <p:spPr bwMode="auto">
          <a:xfrm rot="-5400000">
            <a:off x="5871369" y="6274594"/>
            <a:ext cx="104775" cy="112713"/>
          </a:xfrm>
          <a:prstGeom prst="triangle">
            <a:avLst>
              <a:gd name="adj" fmla="val 50000"/>
            </a:avLst>
          </a:prstGeom>
          <a:solidFill>
            <a:srgbClr val="0072CA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57114" name="Text Box 67"/>
          <p:cNvSpPr txBox="1">
            <a:spLocks noChangeArrowheads="1"/>
          </p:cNvSpPr>
          <p:nvPr/>
        </p:nvSpPr>
        <p:spPr bwMode="auto">
          <a:xfrm>
            <a:off x="6026150" y="6249988"/>
            <a:ext cx="156210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Nuclear lamina (TEM)</a:t>
            </a:r>
          </a:p>
        </p:txBody>
      </p:sp>
      <p:sp>
        <p:nvSpPr>
          <p:cNvPr id="557115" name="Text Box 68"/>
          <p:cNvSpPr txBox="1">
            <a:spLocks noChangeArrowheads="1"/>
          </p:cNvSpPr>
          <p:nvPr/>
        </p:nvSpPr>
        <p:spPr bwMode="auto">
          <a:xfrm>
            <a:off x="6508750" y="4792663"/>
            <a:ext cx="7667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Chromatin</a:t>
            </a:r>
          </a:p>
        </p:txBody>
      </p:sp>
      <p:sp>
        <p:nvSpPr>
          <p:cNvPr id="557116" name="Text Box 69"/>
          <p:cNvSpPr txBox="1">
            <a:spLocks noChangeArrowheads="1"/>
          </p:cNvSpPr>
          <p:nvPr/>
        </p:nvSpPr>
        <p:spPr bwMode="auto">
          <a:xfrm>
            <a:off x="441325" y="293688"/>
            <a:ext cx="3683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1 </a:t>
            </a:r>
            <a:r>
              <a:rPr lang="en-US" sz="1200" b="1">
                <a:sym typeface="Symbol" pitchFamily="84" charset="2"/>
              </a:rPr>
              <a:t>m</a:t>
            </a:r>
            <a:endParaRPr lang="en-US" sz="1200" b="1"/>
          </a:p>
        </p:txBody>
      </p:sp>
      <p:grpSp>
        <p:nvGrpSpPr>
          <p:cNvPr id="557117" name="Group 70"/>
          <p:cNvGrpSpPr>
            <a:grpSpLocks/>
          </p:cNvGrpSpPr>
          <p:nvPr/>
        </p:nvGrpSpPr>
        <p:grpSpPr bwMode="auto">
          <a:xfrm rot="5400000">
            <a:off x="597694" y="299244"/>
            <a:ext cx="77788" cy="381000"/>
            <a:chOff x="340" y="2854"/>
            <a:chExt cx="54" cy="358"/>
          </a:xfrm>
        </p:grpSpPr>
        <p:sp>
          <p:nvSpPr>
            <p:cNvPr id="557118" name="Line 71"/>
            <p:cNvSpPr>
              <a:spLocks noChangeShapeType="1"/>
            </p:cNvSpPr>
            <p:nvPr/>
          </p:nvSpPr>
          <p:spPr bwMode="auto">
            <a:xfrm>
              <a:off x="340" y="2856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19" name="Line 72"/>
            <p:cNvSpPr>
              <a:spLocks noChangeShapeType="1"/>
            </p:cNvSpPr>
            <p:nvPr/>
          </p:nvSpPr>
          <p:spPr bwMode="auto">
            <a:xfrm>
              <a:off x="340" y="321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120" name="Line 73"/>
            <p:cNvSpPr>
              <a:spLocks noChangeShapeType="1"/>
            </p:cNvSpPr>
            <p:nvPr/>
          </p:nvSpPr>
          <p:spPr bwMode="auto">
            <a:xfrm>
              <a:off x="364" y="2854"/>
              <a:ext cx="0" cy="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6.9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895600" y="533400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10 11</a:t>
            </a:r>
          </a:p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2311400"/>
          </a:xfrm>
        </p:spPr>
        <p:txBody>
          <a:bodyPr/>
          <a:lstStyle/>
          <a:p>
            <a:r>
              <a:rPr lang="en-US" sz="2800" dirty="0"/>
              <a:t>Pores regulate the entry and exit of molecules from the nucleus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nuclear matrix</a:t>
            </a:r>
            <a:r>
              <a:rPr lang="en-US" sz="2800" dirty="0" smtClean="0"/>
              <a:t> is the network of fibers found throughout the inside of a cell nucleus and is somewhat analogous to the cell cytoskeleton</a:t>
            </a:r>
          </a:p>
          <a:p>
            <a:endParaRPr lang="en-US" sz="2800" dirty="0"/>
          </a:p>
        </p:txBody>
      </p:sp>
      <p:grpSp>
        <p:nvGrpSpPr>
          <p:cNvPr id="37991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7991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724400"/>
          </a:xfrm>
        </p:spPr>
        <p:txBody>
          <a:bodyPr/>
          <a:lstStyle/>
          <a:p>
            <a:r>
              <a:rPr lang="en-US" sz="2800" dirty="0"/>
              <a:t>In the nucleus, DNA is organized into discrete units called </a:t>
            </a:r>
            <a:r>
              <a:rPr lang="en-US" sz="2800" b="1" dirty="0"/>
              <a:t>chromosomes</a:t>
            </a:r>
          </a:p>
          <a:p>
            <a:r>
              <a:rPr lang="en-US" sz="2800" dirty="0"/>
              <a:t>Each chromosome is composed of a single DNA molecule associated with proteins</a:t>
            </a:r>
            <a:r>
              <a:rPr lang="en-US" sz="2800" b="1" dirty="0"/>
              <a:t> </a:t>
            </a:r>
          </a:p>
          <a:p>
            <a:r>
              <a:rPr lang="en-US" sz="2800" dirty="0"/>
              <a:t>The DNA and proteins of chromosomes are together called </a:t>
            </a:r>
            <a:r>
              <a:rPr lang="en-US" sz="2800" b="1" dirty="0"/>
              <a:t>chromatin</a:t>
            </a:r>
            <a:endParaRPr lang="en-US" sz="2800" dirty="0"/>
          </a:p>
          <a:p>
            <a:r>
              <a:rPr lang="en-US" sz="2800" dirty="0"/>
              <a:t>Chromatin condenses to form discrete </a:t>
            </a:r>
            <a:r>
              <a:rPr lang="en-US" sz="2800" b="1" dirty="0"/>
              <a:t>chromosomes</a:t>
            </a:r>
            <a:r>
              <a:rPr lang="en-US" sz="2800" dirty="0"/>
              <a:t> as a cell prepares to divide</a:t>
            </a:r>
            <a:endParaRPr lang="en-US" sz="2800" b="1" dirty="0"/>
          </a:p>
          <a:p>
            <a:r>
              <a:rPr lang="en-US" sz="2800" dirty="0"/>
              <a:t>The </a:t>
            </a:r>
            <a:r>
              <a:rPr lang="en-US" sz="2800" b="1" dirty="0"/>
              <a:t>nucleolus </a:t>
            </a:r>
            <a:r>
              <a:rPr lang="en-US" sz="2800" dirty="0"/>
              <a:t>is located within the nucleus and is the site of ribosomal RNA (</a:t>
            </a:r>
            <a:r>
              <a:rPr lang="en-US" sz="2800" dirty="0" err="1"/>
              <a:t>rRNA</a:t>
            </a:r>
            <a:r>
              <a:rPr lang="en-US" sz="2800" dirty="0"/>
              <a:t>) </a:t>
            </a:r>
            <a:r>
              <a:rPr lang="en-US" sz="2800" dirty="0" smtClean="0"/>
              <a:t>synthesis (13)</a:t>
            </a:r>
            <a:endParaRPr lang="en-US" sz="2800" dirty="0"/>
          </a:p>
        </p:txBody>
      </p:sp>
      <p:grpSp>
        <p:nvGrpSpPr>
          <p:cNvPr id="38093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093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0700"/>
            <a:ext cx="8534400" cy="503238"/>
          </a:xfrm>
        </p:spPr>
        <p:txBody>
          <a:bodyPr/>
          <a:lstStyle/>
          <a:p>
            <a:r>
              <a:rPr lang="en-US"/>
              <a:t>Ribosomes: Protein Factories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0013"/>
            <a:ext cx="8229600" cy="3811587"/>
          </a:xfrm>
        </p:spPr>
        <p:txBody>
          <a:bodyPr/>
          <a:lstStyle/>
          <a:p>
            <a:r>
              <a:rPr lang="en-US" sz="2800" b="1" dirty="0"/>
              <a:t>Ribosomes </a:t>
            </a:r>
            <a:r>
              <a:rPr lang="en-US" sz="2800" dirty="0"/>
              <a:t>are particles made of ribosomal RNA and protein</a:t>
            </a:r>
          </a:p>
          <a:p>
            <a:r>
              <a:rPr lang="en-US" sz="2800" dirty="0"/>
              <a:t>Ribosomes carry out protein synthesis in two locations</a:t>
            </a:r>
          </a:p>
          <a:p>
            <a:pPr marL="971550" lvl="1"/>
            <a:r>
              <a:rPr lang="en-US" sz="2600" dirty="0"/>
              <a:t>In the </a:t>
            </a:r>
            <a:r>
              <a:rPr lang="en-US" sz="2600" dirty="0" err="1"/>
              <a:t>cytosol</a:t>
            </a:r>
            <a:r>
              <a:rPr lang="en-US" sz="2600" dirty="0"/>
              <a:t> (free ribosomes</a:t>
            </a:r>
            <a:r>
              <a:rPr lang="en-US" sz="2600" dirty="0" smtClean="0"/>
              <a:t>)-”in house” proteins</a:t>
            </a:r>
            <a:endParaRPr lang="en-US" sz="2600" dirty="0"/>
          </a:p>
          <a:p>
            <a:pPr marL="971550" lvl="1"/>
            <a:r>
              <a:rPr lang="en-US" sz="2600" dirty="0"/>
              <a:t>On the outside of the endoplasmic reticulum or the nuclear envelope (bound ribosomes</a:t>
            </a:r>
            <a:r>
              <a:rPr lang="en-US" sz="2600" dirty="0" smtClean="0"/>
              <a:t>)-secreted proteins</a:t>
            </a:r>
          </a:p>
          <a:p>
            <a:pPr marL="685800" lvl="1" indent="0">
              <a:buNone/>
            </a:pPr>
            <a:endParaRPr lang="en-US" dirty="0"/>
          </a:p>
        </p:txBody>
      </p:sp>
      <p:grpSp>
        <p:nvGrpSpPr>
          <p:cNvPr id="38195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196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196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55638"/>
            <a:ext cx="8534400" cy="1325562"/>
          </a:xfrm>
        </p:spPr>
        <p:txBody>
          <a:bodyPr/>
          <a:lstStyle/>
          <a:p>
            <a:r>
              <a:rPr lang="en-US" dirty="0"/>
              <a:t>Concept </a:t>
            </a:r>
            <a:r>
              <a:rPr lang="en-US" dirty="0" smtClean="0"/>
              <a:t>4</a:t>
            </a:r>
            <a:r>
              <a:rPr lang="en-US" dirty="0"/>
              <a:t>: The endomembrane system regulates protein traffic and performs metabolic functions in the cell</a:t>
            </a:r>
            <a:endParaRPr lang="en-US" sz="3200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189412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800" dirty="0"/>
              <a:t>Components of the </a:t>
            </a:r>
            <a:r>
              <a:rPr lang="en-US" sz="2800" b="1" dirty="0" err="1"/>
              <a:t>endomembrane</a:t>
            </a:r>
            <a:r>
              <a:rPr lang="en-US" sz="2800" b="1" dirty="0"/>
              <a:t> </a:t>
            </a:r>
            <a:r>
              <a:rPr lang="en-US" sz="2800" b="1" dirty="0" smtClean="0"/>
              <a:t>system (17)</a:t>
            </a:r>
            <a:endParaRPr lang="en-US" sz="2800" dirty="0"/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Nuclear envelope</a:t>
            </a:r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Endoplasmic reticulum</a:t>
            </a:r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Golgi apparatus</a:t>
            </a:r>
          </a:p>
          <a:p>
            <a:pPr marL="971550" lvl="1">
              <a:spcBef>
                <a:spcPct val="10000"/>
              </a:spcBef>
            </a:pPr>
            <a:r>
              <a:rPr lang="en-US" sz="2600" dirty="0" err="1"/>
              <a:t>Lysosomes</a:t>
            </a:r>
            <a:endParaRPr lang="en-US" sz="2600" dirty="0"/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Vacuoles</a:t>
            </a:r>
          </a:p>
          <a:p>
            <a:pPr marL="971550" lvl="1">
              <a:spcBef>
                <a:spcPct val="10000"/>
              </a:spcBef>
            </a:pPr>
            <a:r>
              <a:rPr lang="en-US" sz="2600" dirty="0"/>
              <a:t>Plasma membrane</a:t>
            </a:r>
          </a:p>
          <a:p>
            <a:pPr>
              <a:spcBef>
                <a:spcPct val="10000"/>
              </a:spcBef>
            </a:pPr>
            <a:r>
              <a:rPr lang="en-US" sz="2800" dirty="0"/>
              <a:t>These components are either continuous or connected via transfer by </a:t>
            </a:r>
            <a:r>
              <a:rPr lang="en-US" sz="2800" b="1" dirty="0"/>
              <a:t>vesicles</a:t>
            </a:r>
          </a:p>
        </p:txBody>
      </p:sp>
      <p:grpSp>
        <p:nvGrpSpPr>
          <p:cNvPr id="38605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605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605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6.11</a:t>
            </a:r>
          </a:p>
        </p:txBody>
      </p:sp>
      <p:pic>
        <p:nvPicPr>
          <p:cNvPr id="561155" name="Picture 40" descr="06_11_EndoplsmcReticulum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0" y="136525"/>
            <a:ext cx="58404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1156" name="Line 38"/>
          <p:cNvSpPr>
            <a:spLocks noChangeShapeType="1"/>
          </p:cNvSpPr>
          <p:nvPr/>
        </p:nvSpPr>
        <p:spPr bwMode="auto">
          <a:xfrm>
            <a:off x="3130550" y="3556000"/>
            <a:ext cx="439738" cy="8810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57" name="Line 39"/>
          <p:cNvSpPr>
            <a:spLocks noChangeShapeType="1"/>
          </p:cNvSpPr>
          <p:nvPr/>
        </p:nvSpPr>
        <p:spPr bwMode="auto">
          <a:xfrm>
            <a:off x="5937250" y="3598863"/>
            <a:ext cx="215900" cy="706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58" name="Text Box 3"/>
          <p:cNvSpPr txBox="1">
            <a:spLocks noChangeArrowheads="1"/>
          </p:cNvSpPr>
          <p:nvPr/>
        </p:nvSpPr>
        <p:spPr bwMode="auto">
          <a:xfrm>
            <a:off x="2195513" y="136525"/>
            <a:ext cx="8937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Smooth ER</a:t>
            </a:r>
          </a:p>
        </p:txBody>
      </p:sp>
      <p:sp>
        <p:nvSpPr>
          <p:cNvPr id="561159" name="Line 6"/>
          <p:cNvSpPr>
            <a:spLocks noChangeShapeType="1"/>
          </p:cNvSpPr>
          <p:nvPr/>
        </p:nvSpPr>
        <p:spPr bwMode="auto">
          <a:xfrm>
            <a:off x="3128963" y="236538"/>
            <a:ext cx="33337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0" name="Text Box 7"/>
          <p:cNvSpPr txBox="1">
            <a:spLocks noChangeArrowheads="1"/>
          </p:cNvSpPr>
          <p:nvPr/>
        </p:nvSpPr>
        <p:spPr bwMode="auto">
          <a:xfrm>
            <a:off x="1677988" y="671513"/>
            <a:ext cx="8937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Rough ER</a:t>
            </a:r>
          </a:p>
        </p:txBody>
      </p:sp>
      <p:sp>
        <p:nvSpPr>
          <p:cNvPr id="561161" name="Line 8"/>
          <p:cNvSpPr>
            <a:spLocks noChangeShapeType="1"/>
          </p:cNvSpPr>
          <p:nvPr/>
        </p:nvSpPr>
        <p:spPr bwMode="auto">
          <a:xfrm flipH="1" flipV="1">
            <a:off x="2522538" y="782638"/>
            <a:ext cx="1236662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2" name="Text Box 9"/>
          <p:cNvSpPr txBox="1">
            <a:spLocks noChangeArrowheads="1"/>
          </p:cNvSpPr>
          <p:nvPr/>
        </p:nvSpPr>
        <p:spPr bwMode="auto">
          <a:xfrm>
            <a:off x="2259013" y="2436813"/>
            <a:ext cx="7667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ER lumen</a:t>
            </a:r>
          </a:p>
        </p:txBody>
      </p:sp>
      <p:sp>
        <p:nvSpPr>
          <p:cNvPr id="561163" name="Text Box 10"/>
          <p:cNvSpPr txBox="1">
            <a:spLocks noChangeArrowheads="1"/>
          </p:cNvSpPr>
          <p:nvPr/>
        </p:nvSpPr>
        <p:spPr bwMode="auto">
          <a:xfrm>
            <a:off x="2341563" y="2746375"/>
            <a:ext cx="7413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Cisternae</a:t>
            </a:r>
          </a:p>
        </p:txBody>
      </p:sp>
      <p:sp>
        <p:nvSpPr>
          <p:cNvPr id="561164" name="Text Box 11"/>
          <p:cNvSpPr txBox="1">
            <a:spLocks noChangeArrowheads="1"/>
          </p:cNvSpPr>
          <p:nvPr/>
        </p:nvSpPr>
        <p:spPr bwMode="auto">
          <a:xfrm>
            <a:off x="3200400" y="2922588"/>
            <a:ext cx="8858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Ribosomes</a:t>
            </a:r>
          </a:p>
        </p:txBody>
      </p:sp>
      <p:sp>
        <p:nvSpPr>
          <p:cNvPr id="561165" name="Text Box 12"/>
          <p:cNvSpPr txBox="1">
            <a:spLocks noChangeArrowheads="1"/>
          </p:cNvSpPr>
          <p:nvPr/>
        </p:nvSpPr>
        <p:spPr bwMode="auto">
          <a:xfrm>
            <a:off x="2616200" y="3373438"/>
            <a:ext cx="8858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Smooth ER</a:t>
            </a:r>
          </a:p>
        </p:txBody>
      </p:sp>
      <p:sp>
        <p:nvSpPr>
          <p:cNvPr id="561166" name="Text Box 13"/>
          <p:cNvSpPr txBox="1">
            <a:spLocks noChangeArrowheads="1"/>
          </p:cNvSpPr>
          <p:nvPr/>
        </p:nvSpPr>
        <p:spPr bwMode="auto">
          <a:xfrm>
            <a:off x="3578225" y="3167063"/>
            <a:ext cx="13985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Transport vesicle</a:t>
            </a:r>
          </a:p>
        </p:txBody>
      </p:sp>
      <p:sp>
        <p:nvSpPr>
          <p:cNvPr id="561167" name="Line 14"/>
          <p:cNvSpPr>
            <a:spLocks noChangeShapeType="1"/>
          </p:cNvSpPr>
          <p:nvPr/>
        </p:nvSpPr>
        <p:spPr bwMode="auto">
          <a:xfrm flipV="1">
            <a:off x="3090863" y="2357438"/>
            <a:ext cx="777875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8" name="Line 15"/>
          <p:cNvSpPr>
            <a:spLocks noChangeShapeType="1"/>
          </p:cNvSpPr>
          <p:nvPr/>
        </p:nvSpPr>
        <p:spPr bwMode="auto">
          <a:xfrm flipH="1">
            <a:off x="3157538" y="2395538"/>
            <a:ext cx="93980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69" name="Line 16"/>
          <p:cNvSpPr>
            <a:spLocks noChangeShapeType="1"/>
          </p:cNvSpPr>
          <p:nvPr/>
        </p:nvSpPr>
        <p:spPr bwMode="auto">
          <a:xfrm flipH="1">
            <a:off x="3154363" y="2722563"/>
            <a:ext cx="100330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0" name="Line 17"/>
          <p:cNvSpPr>
            <a:spLocks noChangeShapeType="1"/>
          </p:cNvSpPr>
          <p:nvPr/>
        </p:nvSpPr>
        <p:spPr bwMode="auto">
          <a:xfrm flipH="1">
            <a:off x="4144963" y="2789238"/>
            <a:ext cx="274637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1" name="Line 18"/>
          <p:cNvSpPr>
            <a:spLocks noChangeShapeType="1"/>
          </p:cNvSpPr>
          <p:nvPr/>
        </p:nvSpPr>
        <p:spPr bwMode="auto">
          <a:xfrm flipH="1">
            <a:off x="4135438" y="2882900"/>
            <a:ext cx="55562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2" name="Line 19"/>
          <p:cNvSpPr>
            <a:spLocks noChangeShapeType="1"/>
          </p:cNvSpPr>
          <p:nvPr/>
        </p:nvSpPr>
        <p:spPr bwMode="auto">
          <a:xfrm>
            <a:off x="4983163" y="3271838"/>
            <a:ext cx="261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3" name="Line 20"/>
          <p:cNvSpPr>
            <a:spLocks noChangeShapeType="1"/>
          </p:cNvSpPr>
          <p:nvPr/>
        </p:nvSpPr>
        <p:spPr bwMode="auto">
          <a:xfrm>
            <a:off x="5808663" y="2527300"/>
            <a:ext cx="406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74" name="Text Box 21"/>
          <p:cNvSpPr txBox="1">
            <a:spLocks noChangeArrowheads="1"/>
          </p:cNvSpPr>
          <p:nvPr/>
        </p:nvSpPr>
        <p:spPr bwMode="auto">
          <a:xfrm>
            <a:off x="6249988" y="2746375"/>
            <a:ext cx="13985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Transitional ER</a:t>
            </a:r>
          </a:p>
        </p:txBody>
      </p:sp>
      <p:sp>
        <p:nvSpPr>
          <p:cNvPr id="561175" name="Text Box 22"/>
          <p:cNvSpPr txBox="1">
            <a:spLocks noChangeArrowheads="1"/>
          </p:cNvSpPr>
          <p:nvPr/>
        </p:nvSpPr>
        <p:spPr bwMode="auto">
          <a:xfrm>
            <a:off x="5530850" y="3362325"/>
            <a:ext cx="8016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Rough ER</a:t>
            </a:r>
          </a:p>
        </p:txBody>
      </p:sp>
      <p:sp>
        <p:nvSpPr>
          <p:cNvPr id="561176" name="Text Box 23"/>
          <p:cNvSpPr txBox="1">
            <a:spLocks noChangeArrowheads="1"/>
          </p:cNvSpPr>
          <p:nvPr/>
        </p:nvSpPr>
        <p:spPr bwMode="auto">
          <a:xfrm>
            <a:off x="6688138" y="3276600"/>
            <a:ext cx="5556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200 nm</a:t>
            </a:r>
          </a:p>
        </p:txBody>
      </p:sp>
      <p:grpSp>
        <p:nvGrpSpPr>
          <p:cNvPr id="561177" name="Group 27"/>
          <p:cNvGrpSpPr>
            <a:grpSpLocks/>
          </p:cNvGrpSpPr>
          <p:nvPr/>
        </p:nvGrpSpPr>
        <p:grpSpPr bwMode="auto">
          <a:xfrm>
            <a:off x="6723063" y="3471863"/>
            <a:ext cx="469900" cy="92075"/>
            <a:chOff x="4235" y="2187"/>
            <a:chExt cx="296" cy="58"/>
          </a:xfrm>
        </p:grpSpPr>
        <p:sp>
          <p:nvSpPr>
            <p:cNvPr id="561178" name="Line 24"/>
            <p:cNvSpPr>
              <a:spLocks noChangeShapeType="1"/>
            </p:cNvSpPr>
            <p:nvPr/>
          </p:nvSpPr>
          <p:spPr bwMode="auto">
            <a:xfrm>
              <a:off x="4235" y="2187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79" name="Line 25"/>
            <p:cNvSpPr>
              <a:spLocks noChangeShapeType="1"/>
            </p:cNvSpPr>
            <p:nvPr/>
          </p:nvSpPr>
          <p:spPr bwMode="auto">
            <a:xfrm>
              <a:off x="4531" y="2187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80" name="Line 26"/>
            <p:cNvSpPr>
              <a:spLocks noChangeShapeType="1"/>
            </p:cNvSpPr>
            <p:nvPr/>
          </p:nvSpPr>
          <p:spPr bwMode="auto">
            <a:xfrm>
              <a:off x="4237" y="2216"/>
              <a:ext cx="2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1181" name="Text Box 28"/>
          <p:cNvSpPr txBox="1">
            <a:spLocks noChangeArrowheads="1"/>
          </p:cNvSpPr>
          <p:nvPr/>
        </p:nvSpPr>
        <p:spPr bwMode="auto">
          <a:xfrm>
            <a:off x="5554663" y="228600"/>
            <a:ext cx="6619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Nuclear</a:t>
            </a:r>
            <a:br>
              <a:rPr lang="en-US" sz="1300" b="1"/>
            </a:br>
            <a:r>
              <a:rPr lang="en-US" sz="1300" b="1"/>
              <a:t>envelope</a:t>
            </a:r>
          </a:p>
        </p:txBody>
      </p:sp>
      <p:sp>
        <p:nvSpPr>
          <p:cNvPr id="561182" name="Line 29"/>
          <p:cNvSpPr>
            <a:spLocks noChangeShapeType="1"/>
          </p:cNvSpPr>
          <p:nvPr/>
        </p:nvSpPr>
        <p:spPr bwMode="auto">
          <a:xfrm>
            <a:off x="5875338" y="639763"/>
            <a:ext cx="0" cy="884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83" name="Line 32"/>
          <p:cNvSpPr>
            <a:spLocks noChangeShapeType="1"/>
          </p:cNvSpPr>
          <p:nvPr/>
        </p:nvSpPr>
        <p:spPr bwMode="auto">
          <a:xfrm>
            <a:off x="3136900" y="3568700"/>
            <a:ext cx="439738" cy="881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84" name="Line 35"/>
          <p:cNvSpPr>
            <a:spLocks noChangeShapeType="1"/>
          </p:cNvSpPr>
          <p:nvPr/>
        </p:nvSpPr>
        <p:spPr bwMode="auto">
          <a:xfrm>
            <a:off x="5943600" y="3611563"/>
            <a:ext cx="215900" cy="706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" y="1981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520700"/>
            <a:ext cx="8534400" cy="503238"/>
          </a:xfrm>
        </p:spPr>
        <p:txBody>
          <a:bodyPr/>
          <a:lstStyle/>
          <a:p>
            <a:r>
              <a:rPr lang="en-US" i="1"/>
              <a:t>Functions of Smooth ER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543800" cy="2546350"/>
          </a:xfrm>
        </p:spPr>
        <p:txBody>
          <a:bodyPr/>
          <a:lstStyle/>
          <a:p>
            <a:r>
              <a:rPr lang="en-US" sz="2800" dirty="0"/>
              <a:t>The smooth ER</a:t>
            </a:r>
          </a:p>
          <a:p>
            <a:pPr marL="971550" lvl="1"/>
            <a:r>
              <a:rPr lang="en-US" sz="2600" dirty="0"/>
              <a:t>Synthesizes lipids</a:t>
            </a:r>
          </a:p>
          <a:p>
            <a:pPr marL="971550" lvl="1"/>
            <a:r>
              <a:rPr lang="en-US" sz="2600" dirty="0"/>
              <a:t>Metabolizes carbohydrates</a:t>
            </a:r>
          </a:p>
          <a:p>
            <a:pPr marL="971550" lvl="1"/>
            <a:r>
              <a:rPr lang="en-US" sz="2600" dirty="0"/>
              <a:t>Detoxifies drugs and poisons</a:t>
            </a:r>
          </a:p>
          <a:p>
            <a:pPr marL="971550" lvl="1"/>
            <a:r>
              <a:rPr lang="en-US" sz="2600" dirty="0"/>
              <a:t>Stores calcium </a:t>
            </a:r>
            <a:r>
              <a:rPr lang="en-US" sz="2600" dirty="0" smtClean="0"/>
              <a:t>ions</a:t>
            </a:r>
          </a:p>
        </p:txBody>
      </p:sp>
      <p:grpSp>
        <p:nvGrpSpPr>
          <p:cNvPr id="39117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117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525463"/>
            <a:ext cx="8534400" cy="503237"/>
          </a:xfrm>
        </p:spPr>
        <p:txBody>
          <a:bodyPr/>
          <a:lstStyle/>
          <a:p>
            <a:r>
              <a:rPr lang="en-US" i="1"/>
              <a:t>Functions of Rough ER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3188"/>
            <a:ext cx="8077200" cy="3503612"/>
          </a:xfrm>
        </p:spPr>
        <p:txBody>
          <a:bodyPr/>
          <a:lstStyle/>
          <a:p>
            <a:r>
              <a:rPr lang="en-US" sz="2800" dirty="0"/>
              <a:t>The rough ER</a:t>
            </a:r>
          </a:p>
          <a:p>
            <a:pPr marL="971550" lvl="1"/>
            <a:r>
              <a:rPr lang="en-US" sz="2600" dirty="0"/>
              <a:t>Has bound ribosomes, which secrete </a:t>
            </a:r>
            <a:r>
              <a:rPr lang="en-US" sz="2600" b="1" dirty="0" err="1"/>
              <a:t>glycoproteins</a:t>
            </a:r>
            <a:r>
              <a:rPr lang="en-US" sz="2600" dirty="0"/>
              <a:t> (proteins covalently bonded to carbohydrates)</a:t>
            </a:r>
            <a:endParaRPr lang="en-US" sz="2600" b="1" dirty="0"/>
          </a:p>
          <a:p>
            <a:pPr marL="971550" lvl="1"/>
            <a:r>
              <a:rPr lang="en-US" sz="2600" dirty="0"/>
              <a:t>Distributes </a:t>
            </a:r>
            <a:r>
              <a:rPr lang="en-US" sz="2600" b="1" dirty="0"/>
              <a:t>transport vesicles,</a:t>
            </a:r>
            <a:r>
              <a:rPr lang="en-US" sz="2600" dirty="0"/>
              <a:t> proteins surrounded by membranes</a:t>
            </a:r>
            <a:endParaRPr lang="en-US" sz="2600" b="1" dirty="0"/>
          </a:p>
          <a:p>
            <a:pPr marL="971550" lvl="1"/>
            <a:r>
              <a:rPr lang="en-US" sz="2600" dirty="0"/>
              <a:t>Is a membrane factory for the </a:t>
            </a:r>
            <a:r>
              <a:rPr lang="en-US" sz="2600" dirty="0" smtClean="0"/>
              <a:t>cell</a:t>
            </a:r>
          </a:p>
          <a:p>
            <a:pPr marL="971550" lvl="1"/>
            <a:r>
              <a:rPr lang="en-US" sz="2600" dirty="0" smtClean="0"/>
              <a:t>(21 &amp; 22)</a:t>
            </a:r>
            <a:endParaRPr lang="en-US" sz="2600" dirty="0"/>
          </a:p>
        </p:txBody>
      </p:sp>
      <p:grpSp>
        <p:nvGrpSpPr>
          <p:cNvPr id="39219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220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220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0238"/>
            <a:ext cx="8229600" cy="3814762"/>
          </a:xfrm>
        </p:spPr>
        <p:txBody>
          <a:bodyPr/>
          <a:lstStyle/>
          <a:p>
            <a:r>
              <a:rPr lang="en-US" sz="2800"/>
              <a:t>The </a:t>
            </a:r>
            <a:r>
              <a:rPr lang="en-US" sz="2800" b="1"/>
              <a:t>Golgi apparatus </a:t>
            </a:r>
            <a:r>
              <a:rPr lang="en-US" sz="2800"/>
              <a:t>consists of flattened membranous sacs called cisternae</a:t>
            </a:r>
          </a:p>
          <a:p>
            <a:r>
              <a:rPr lang="en-US" sz="2800"/>
              <a:t>Functions of the Golgi apparatus</a:t>
            </a:r>
          </a:p>
          <a:p>
            <a:pPr marL="971550" lvl="1"/>
            <a:r>
              <a:rPr lang="en-US" sz="2600"/>
              <a:t>Modifies products of the ER</a:t>
            </a:r>
          </a:p>
          <a:p>
            <a:pPr marL="971550" lvl="1"/>
            <a:r>
              <a:rPr lang="en-US" sz="2600"/>
              <a:t>Manufactures certain macromolecules</a:t>
            </a:r>
          </a:p>
          <a:p>
            <a:pPr marL="971550" lvl="1"/>
            <a:r>
              <a:rPr lang="en-US" sz="2600"/>
              <a:t>Sorts and packages materials into transport vesicles</a:t>
            </a: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85775"/>
            <a:ext cx="8534400" cy="1190625"/>
          </a:xfrm>
          <a:noFill/>
          <a:ln/>
        </p:spPr>
        <p:txBody>
          <a:bodyPr>
            <a:spAutoFit/>
          </a:bodyPr>
          <a:lstStyle/>
          <a:p>
            <a:r>
              <a:rPr lang="en-US"/>
              <a:t>The Golgi Apparatus: Shipping and </a:t>
            </a:r>
            <a:br>
              <a:rPr lang="en-US"/>
            </a:br>
            <a:r>
              <a:rPr lang="en-US"/>
              <a:t>Receiving Center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39322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322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8163"/>
            <a:ext cx="8534400" cy="503237"/>
          </a:xfrm>
        </p:spPr>
        <p:txBody>
          <a:bodyPr/>
          <a:lstStyle/>
          <a:p>
            <a:r>
              <a:rPr lang="en-US" dirty="0" smtClean="0"/>
              <a:t>	Overview</a:t>
            </a:r>
            <a:r>
              <a:rPr lang="en-US" dirty="0"/>
              <a:t>: </a:t>
            </a:r>
            <a:r>
              <a:rPr lang="en-US" dirty="0" smtClean="0"/>
              <a:t>The Cell Theory</a:t>
            </a:r>
            <a:endParaRPr lang="en-US" dirty="0"/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32734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/>
              <a:t>All organisms are made of cells</a:t>
            </a:r>
          </a:p>
          <a:p>
            <a:r>
              <a:rPr lang="en-US" sz="2800" dirty="0" smtClean="0"/>
              <a:t>The basic unit of life is the cell</a:t>
            </a:r>
            <a:endParaRPr lang="en-US" sz="2800" dirty="0"/>
          </a:p>
          <a:p>
            <a:r>
              <a:rPr lang="en-US" sz="2800" dirty="0" smtClean="0"/>
              <a:t>All </a:t>
            </a:r>
            <a:r>
              <a:rPr lang="en-US" sz="2800" dirty="0"/>
              <a:t>cells </a:t>
            </a:r>
            <a:r>
              <a:rPr lang="en-US" sz="2800" dirty="0" smtClean="0"/>
              <a:t>come from preexisting cells</a:t>
            </a:r>
            <a:endParaRPr lang="en-US" sz="2800" dirty="0"/>
          </a:p>
        </p:txBody>
      </p:sp>
      <p:grpSp>
        <p:nvGrpSpPr>
          <p:cNvPr id="32666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2666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2666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6.12</a:t>
            </a:r>
          </a:p>
        </p:txBody>
      </p:sp>
      <p:pic>
        <p:nvPicPr>
          <p:cNvPr id="563203" name="Picture 20" descr="06_12_GolgiApparatu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39850"/>
            <a:ext cx="854868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04" name="Text Box 3"/>
          <p:cNvSpPr txBox="1">
            <a:spLocks noChangeArrowheads="1"/>
          </p:cNvSpPr>
          <p:nvPr/>
        </p:nvSpPr>
        <p:spPr bwMode="auto">
          <a:xfrm>
            <a:off x="339725" y="1336675"/>
            <a:ext cx="1939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 i="1"/>
              <a:t>cis</a:t>
            </a:r>
            <a:r>
              <a:rPr lang="en-US" sz="1600" b="1"/>
              <a:t> face</a:t>
            </a:r>
            <a:br>
              <a:rPr lang="en-US" sz="1600" b="1"/>
            </a:br>
            <a:r>
              <a:rPr lang="en-US" sz="1600" b="1"/>
              <a:t>(“receiving” side of</a:t>
            </a:r>
            <a:br>
              <a:rPr lang="en-US" sz="1600" b="1"/>
            </a:br>
            <a:r>
              <a:rPr lang="en-US" sz="1600" b="1"/>
              <a:t>Golgi apparatus)</a:t>
            </a:r>
            <a:br>
              <a:rPr lang="en-US" sz="1600" b="1"/>
            </a:br>
            <a:endParaRPr lang="en-US" sz="1600" b="1"/>
          </a:p>
        </p:txBody>
      </p:sp>
      <p:sp>
        <p:nvSpPr>
          <p:cNvPr id="563205" name="Line 6"/>
          <p:cNvSpPr>
            <a:spLocks noChangeShapeType="1"/>
          </p:cNvSpPr>
          <p:nvPr/>
        </p:nvSpPr>
        <p:spPr bwMode="auto">
          <a:xfrm flipV="1">
            <a:off x="3132138" y="2255838"/>
            <a:ext cx="635000" cy="182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06" name="Line 7"/>
          <p:cNvSpPr>
            <a:spLocks noChangeShapeType="1"/>
          </p:cNvSpPr>
          <p:nvPr/>
        </p:nvSpPr>
        <p:spPr bwMode="auto">
          <a:xfrm flipV="1">
            <a:off x="3344863" y="2252663"/>
            <a:ext cx="427037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07" name="Line 8"/>
          <p:cNvSpPr>
            <a:spLocks noChangeShapeType="1"/>
          </p:cNvSpPr>
          <p:nvPr/>
        </p:nvSpPr>
        <p:spPr bwMode="auto">
          <a:xfrm>
            <a:off x="1422400" y="2039938"/>
            <a:ext cx="393700" cy="733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08" name="Line 9"/>
          <p:cNvSpPr>
            <a:spLocks noChangeShapeType="1"/>
          </p:cNvSpPr>
          <p:nvPr/>
        </p:nvSpPr>
        <p:spPr bwMode="auto">
          <a:xfrm>
            <a:off x="2781300" y="3598863"/>
            <a:ext cx="477838" cy="113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09" name="Text Box 10"/>
          <p:cNvSpPr txBox="1">
            <a:spLocks noChangeArrowheads="1"/>
          </p:cNvSpPr>
          <p:nvPr/>
        </p:nvSpPr>
        <p:spPr bwMode="auto">
          <a:xfrm>
            <a:off x="3279775" y="4630738"/>
            <a:ext cx="18510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 i="1"/>
              <a:t>trans</a:t>
            </a:r>
            <a:r>
              <a:rPr lang="en-US" sz="1600" b="1"/>
              <a:t> face</a:t>
            </a:r>
            <a:br>
              <a:rPr lang="en-US" sz="1600" b="1"/>
            </a:br>
            <a:r>
              <a:rPr lang="en-US" sz="1600" b="1"/>
              <a:t>(“shipping” side of</a:t>
            </a:r>
            <a:br>
              <a:rPr lang="en-US" sz="1600" b="1"/>
            </a:br>
            <a:r>
              <a:rPr lang="en-US" sz="1600" b="1"/>
              <a:t>Golgi apparatus)</a:t>
            </a:r>
          </a:p>
        </p:txBody>
      </p:sp>
      <p:sp>
        <p:nvSpPr>
          <p:cNvPr id="563210" name="Text Box 11"/>
          <p:cNvSpPr txBox="1">
            <a:spLocks noChangeArrowheads="1"/>
          </p:cNvSpPr>
          <p:nvPr/>
        </p:nvSpPr>
        <p:spPr bwMode="auto">
          <a:xfrm>
            <a:off x="8156575" y="1641475"/>
            <a:ext cx="593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0.1 </a:t>
            </a:r>
            <a:r>
              <a:rPr lang="en-US" sz="1600" b="1">
                <a:sym typeface="Symbol" pitchFamily="84" charset="2"/>
              </a:rPr>
              <a:t>m</a:t>
            </a:r>
            <a:endParaRPr lang="en-US" sz="1600" b="1"/>
          </a:p>
        </p:txBody>
      </p:sp>
      <p:sp>
        <p:nvSpPr>
          <p:cNvPr id="563211" name="Text Box 12"/>
          <p:cNvSpPr txBox="1">
            <a:spLocks noChangeArrowheads="1"/>
          </p:cNvSpPr>
          <p:nvPr/>
        </p:nvSpPr>
        <p:spPr bwMode="auto">
          <a:xfrm>
            <a:off x="6564313" y="4930775"/>
            <a:ext cx="22701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TEM of Golgi apparatus</a:t>
            </a:r>
          </a:p>
        </p:txBody>
      </p:sp>
      <p:sp>
        <p:nvSpPr>
          <p:cNvPr id="563212" name="Text Box 13"/>
          <p:cNvSpPr txBox="1">
            <a:spLocks noChangeArrowheads="1"/>
          </p:cNvSpPr>
          <p:nvPr/>
        </p:nvSpPr>
        <p:spPr bwMode="auto">
          <a:xfrm>
            <a:off x="3800475" y="2128838"/>
            <a:ext cx="974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Cisternae</a:t>
            </a:r>
          </a:p>
        </p:txBody>
      </p:sp>
      <p:grpSp>
        <p:nvGrpSpPr>
          <p:cNvPr id="563213" name="Group 19"/>
          <p:cNvGrpSpPr>
            <a:grpSpLocks/>
          </p:cNvGrpSpPr>
          <p:nvPr/>
        </p:nvGrpSpPr>
        <p:grpSpPr bwMode="auto">
          <a:xfrm>
            <a:off x="8172450" y="1873250"/>
            <a:ext cx="606425" cy="95250"/>
            <a:chOff x="5148" y="1180"/>
            <a:chExt cx="382" cy="60"/>
          </a:xfrm>
        </p:grpSpPr>
        <p:sp>
          <p:nvSpPr>
            <p:cNvPr id="563214" name="Line 16"/>
            <p:cNvSpPr>
              <a:spLocks noChangeShapeType="1"/>
            </p:cNvSpPr>
            <p:nvPr/>
          </p:nvSpPr>
          <p:spPr bwMode="auto">
            <a:xfrm>
              <a:off x="5150" y="1180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5" name="Line 17"/>
            <p:cNvSpPr>
              <a:spLocks noChangeShapeType="1"/>
            </p:cNvSpPr>
            <p:nvPr/>
          </p:nvSpPr>
          <p:spPr bwMode="auto">
            <a:xfrm>
              <a:off x="5530" y="1180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6" name="Line 18"/>
            <p:cNvSpPr>
              <a:spLocks noChangeShapeType="1"/>
            </p:cNvSpPr>
            <p:nvPr/>
          </p:nvSpPr>
          <p:spPr bwMode="auto">
            <a:xfrm>
              <a:off x="5148" y="1206"/>
              <a:ext cx="3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71800" y="762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r>
              <a:rPr lang="en-US"/>
              <a:t>Lysosomes: Digestive Compartments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200400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b="1" dirty="0" err="1"/>
              <a:t>lysosome</a:t>
            </a:r>
            <a:r>
              <a:rPr lang="en-US" sz="2800" dirty="0"/>
              <a:t> is a membranous sac of hydrolytic enzymes that can digest macromolecules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err="1"/>
              <a:t>Lysosomal</a:t>
            </a:r>
            <a:r>
              <a:rPr lang="en-US" sz="2800" dirty="0"/>
              <a:t> enzymes can hydrolyze proteins, fats, polysaccharides, and nucleic acids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Lysosomal enzymes work best in the acidic environment inside the </a:t>
            </a:r>
            <a:r>
              <a:rPr lang="en-US" sz="2800" dirty="0" smtClean="0"/>
              <a:t>lysosome</a:t>
            </a:r>
          </a:p>
        </p:txBody>
      </p:sp>
      <p:grpSp>
        <p:nvGrpSpPr>
          <p:cNvPr id="397321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732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229600" cy="342900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Some types of cell can engulf another cell by </a:t>
            </a:r>
            <a:r>
              <a:rPr lang="en-US" sz="2800" b="1" dirty="0" err="1"/>
              <a:t>phagocytosis</a:t>
            </a:r>
            <a:r>
              <a:rPr lang="en-US" sz="2800" dirty="0"/>
              <a:t>; this forms a food </a:t>
            </a:r>
            <a:r>
              <a:rPr lang="en-US" sz="2800" dirty="0" smtClean="0"/>
              <a:t>vacuole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Ex. Macrophages </a:t>
            </a:r>
            <a:endParaRPr lang="en-US" sz="2800" dirty="0"/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A </a:t>
            </a:r>
            <a:r>
              <a:rPr lang="en-US" sz="2800" dirty="0" err="1"/>
              <a:t>lysosome</a:t>
            </a:r>
            <a:r>
              <a:rPr lang="en-US" sz="2800" dirty="0"/>
              <a:t> fuses with the food vacuole and digests the molecules</a:t>
            </a:r>
            <a:endParaRPr lang="en-US" sz="2800" dirty="0">
              <a:latin typeface="Times" pitchFamily="84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Lysosomes also use enzymes to recycle the cell’s own organelles and macromolecules, a process called </a:t>
            </a:r>
            <a:r>
              <a:rPr lang="en-US" sz="2800" dirty="0" smtClean="0"/>
              <a:t>autophagy 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Sach’s</a:t>
            </a:r>
            <a:r>
              <a:rPr lang="en-US" sz="2800" dirty="0" smtClean="0"/>
              <a:t> is a lysosomal disorder that results in the buildup of a lipid in nerve cells impairing their function.</a:t>
            </a:r>
            <a:endParaRPr lang="en-US" dirty="0"/>
          </a:p>
        </p:txBody>
      </p:sp>
      <p:grpSp>
        <p:nvGrpSpPr>
          <p:cNvPr id="39834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6.13b</a:t>
            </a:r>
          </a:p>
        </p:txBody>
      </p:sp>
      <p:pic>
        <p:nvPicPr>
          <p:cNvPr id="706563" name="Picture 39" descr="06_13b_Lysosom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36525"/>
            <a:ext cx="59817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64" name="Line 36"/>
          <p:cNvSpPr>
            <a:spLocks noChangeShapeType="1"/>
          </p:cNvSpPr>
          <p:nvPr/>
        </p:nvSpPr>
        <p:spPr bwMode="auto">
          <a:xfrm>
            <a:off x="4918075" y="715963"/>
            <a:ext cx="914400" cy="1244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5" name="Line 37"/>
          <p:cNvSpPr>
            <a:spLocks noChangeShapeType="1"/>
          </p:cNvSpPr>
          <p:nvPr/>
        </p:nvSpPr>
        <p:spPr bwMode="auto">
          <a:xfrm>
            <a:off x="3432175" y="2082800"/>
            <a:ext cx="2667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6" name="Line 38"/>
          <p:cNvSpPr>
            <a:spLocks noChangeShapeType="1"/>
          </p:cNvSpPr>
          <p:nvPr/>
        </p:nvSpPr>
        <p:spPr bwMode="auto">
          <a:xfrm>
            <a:off x="3182938" y="2798763"/>
            <a:ext cx="183356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7" name="Line 6"/>
          <p:cNvSpPr>
            <a:spLocks noChangeShapeType="1"/>
          </p:cNvSpPr>
          <p:nvPr/>
        </p:nvSpPr>
        <p:spPr bwMode="auto">
          <a:xfrm>
            <a:off x="1398588" y="1701800"/>
            <a:ext cx="1876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8" name="Line 7"/>
          <p:cNvSpPr>
            <a:spLocks noChangeShapeType="1"/>
          </p:cNvSpPr>
          <p:nvPr/>
        </p:nvSpPr>
        <p:spPr bwMode="auto">
          <a:xfrm>
            <a:off x="1220788" y="2209800"/>
            <a:ext cx="12922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69" name="Line 8"/>
          <p:cNvSpPr>
            <a:spLocks noChangeShapeType="1"/>
          </p:cNvSpPr>
          <p:nvPr/>
        </p:nvSpPr>
        <p:spPr bwMode="auto">
          <a:xfrm>
            <a:off x="2449513" y="744538"/>
            <a:ext cx="647700" cy="8763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70" name="Text Box 9"/>
          <p:cNvSpPr txBox="1">
            <a:spLocks noChangeArrowheads="1"/>
          </p:cNvSpPr>
          <p:nvPr/>
        </p:nvSpPr>
        <p:spPr bwMode="auto">
          <a:xfrm>
            <a:off x="3824288" y="133350"/>
            <a:ext cx="18256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Vesicle containing</a:t>
            </a:r>
            <a:br>
              <a:rPr lang="en-US" sz="1600" b="1"/>
            </a:br>
            <a:r>
              <a:rPr lang="en-US" sz="1600" b="1"/>
              <a:t>two damaged</a:t>
            </a:r>
            <a:br>
              <a:rPr lang="en-US" sz="1600" b="1"/>
            </a:br>
            <a:r>
              <a:rPr lang="en-US" sz="1600" b="1"/>
              <a:t>organelles</a:t>
            </a:r>
          </a:p>
        </p:txBody>
      </p:sp>
      <p:grpSp>
        <p:nvGrpSpPr>
          <p:cNvPr id="706571" name="Group 10"/>
          <p:cNvGrpSpPr>
            <a:grpSpLocks/>
          </p:cNvGrpSpPr>
          <p:nvPr/>
        </p:nvGrpSpPr>
        <p:grpSpPr bwMode="auto">
          <a:xfrm>
            <a:off x="6086475" y="652463"/>
            <a:ext cx="1420813" cy="90487"/>
            <a:chOff x="4911" y="912"/>
            <a:chExt cx="634" cy="57"/>
          </a:xfrm>
        </p:grpSpPr>
        <p:sp>
          <p:nvSpPr>
            <p:cNvPr id="706572" name="Line 11"/>
            <p:cNvSpPr>
              <a:spLocks noChangeShapeType="1"/>
            </p:cNvSpPr>
            <p:nvPr/>
          </p:nvSpPr>
          <p:spPr bwMode="auto">
            <a:xfrm>
              <a:off x="4911" y="939"/>
              <a:ext cx="6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73" name="Line 12"/>
            <p:cNvSpPr>
              <a:spLocks noChangeShapeType="1"/>
            </p:cNvSpPr>
            <p:nvPr/>
          </p:nvSpPr>
          <p:spPr bwMode="auto">
            <a:xfrm>
              <a:off x="4911" y="912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74" name="Line 13"/>
            <p:cNvSpPr>
              <a:spLocks noChangeShapeType="1"/>
            </p:cNvSpPr>
            <p:nvPr/>
          </p:nvSpPr>
          <p:spPr bwMode="auto">
            <a:xfrm>
              <a:off x="5542" y="912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575" name="Text Box 14"/>
          <p:cNvSpPr txBox="1">
            <a:spLocks noChangeArrowheads="1"/>
          </p:cNvSpPr>
          <p:nvPr/>
        </p:nvSpPr>
        <p:spPr bwMode="auto">
          <a:xfrm>
            <a:off x="6554788" y="428625"/>
            <a:ext cx="5429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1 </a:t>
            </a:r>
            <a:r>
              <a:rPr lang="en-US" sz="1600" b="1">
                <a:sym typeface="Symbol" pitchFamily="84" charset="2"/>
              </a:rPr>
              <a:t>m</a:t>
            </a:r>
            <a:endParaRPr lang="en-US" sz="1600" b="1"/>
          </a:p>
        </p:txBody>
      </p:sp>
      <p:sp>
        <p:nvSpPr>
          <p:cNvPr id="706576" name="Text Box 15"/>
          <p:cNvSpPr txBox="1">
            <a:spLocks noChangeArrowheads="1"/>
          </p:cNvSpPr>
          <p:nvPr/>
        </p:nvSpPr>
        <p:spPr bwMode="auto">
          <a:xfrm>
            <a:off x="1997075" y="1944688"/>
            <a:ext cx="14192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Mitochondrion</a:t>
            </a:r>
            <a:br>
              <a:rPr lang="en-US" sz="1600" b="1"/>
            </a:br>
            <a:r>
              <a:rPr lang="en-US" sz="1600" b="1"/>
              <a:t>fragment</a:t>
            </a:r>
          </a:p>
        </p:txBody>
      </p:sp>
      <p:sp>
        <p:nvSpPr>
          <p:cNvPr id="706577" name="Text Box 16"/>
          <p:cNvSpPr txBox="1">
            <a:spLocks noChangeArrowheads="1"/>
          </p:cNvSpPr>
          <p:nvPr/>
        </p:nvSpPr>
        <p:spPr bwMode="auto">
          <a:xfrm>
            <a:off x="1989138" y="2670175"/>
            <a:ext cx="1162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Peroxisome</a:t>
            </a:r>
            <a:br>
              <a:rPr lang="en-US" sz="1600" b="1"/>
            </a:br>
            <a:r>
              <a:rPr lang="en-US" sz="1600" b="1"/>
              <a:t>fragment</a:t>
            </a:r>
          </a:p>
        </p:txBody>
      </p:sp>
      <p:sp>
        <p:nvSpPr>
          <p:cNvPr id="706578" name="Text Box 20"/>
          <p:cNvSpPr txBox="1">
            <a:spLocks noChangeArrowheads="1"/>
          </p:cNvSpPr>
          <p:nvPr/>
        </p:nvSpPr>
        <p:spPr bwMode="auto">
          <a:xfrm>
            <a:off x="1698625" y="4589463"/>
            <a:ext cx="8016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Peroxisome</a:t>
            </a:r>
          </a:p>
        </p:txBody>
      </p:sp>
      <p:sp>
        <p:nvSpPr>
          <p:cNvPr id="706579" name="Text Box 24"/>
          <p:cNvSpPr txBox="1">
            <a:spLocks noChangeArrowheads="1"/>
          </p:cNvSpPr>
          <p:nvPr/>
        </p:nvSpPr>
        <p:spPr bwMode="auto">
          <a:xfrm>
            <a:off x="3159125" y="5724525"/>
            <a:ext cx="4762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Vesicle</a:t>
            </a:r>
          </a:p>
        </p:txBody>
      </p:sp>
      <p:sp>
        <p:nvSpPr>
          <p:cNvPr id="706580" name="Text Box 25"/>
          <p:cNvSpPr txBox="1">
            <a:spLocks noChangeArrowheads="1"/>
          </p:cNvSpPr>
          <p:nvPr/>
        </p:nvSpPr>
        <p:spPr bwMode="auto">
          <a:xfrm>
            <a:off x="3978275" y="5561013"/>
            <a:ext cx="9715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Mitochondrion</a:t>
            </a:r>
          </a:p>
        </p:txBody>
      </p:sp>
      <p:sp>
        <p:nvSpPr>
          <p:cNvPr id="706581" name="Text Box 26"/>
          <p:cNvSpPr txBox="1">
            <a:spLocks noChangeArrowheads="1"/>
          </p:cNvSpPr>
          <p:nvPr/>
        </p:nvSpPr>
        <p:spPr bwMode="auto">
          <a:xfrm>
            <a:off x="3165475" y="4046538"/>
            <a:ext cx="6969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Lysosome</a:t>
            </a:r>
          </a:p>
        </p:txBody>
      </p:sp>
      <p:sp>
        <p:nvSpPr>
          <p:cNvPr id="706582" name="Text Box 27"/>
          <p:cNvSpPr txBox="1">
            <a:spLocks noChangeArrowheads="1"/>
          </p:cNvSpPr>
          <p:nvPr/>
        </p:nvSpPr>
        <p:spPr bwMode="auto">
          <a:xfrm>
            <a:off x="6407150" y="5497513"/>
            <a:ext cx="6969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Digestion</a:t>
            </a:r>
          </a:p>
        </p:txBody>
      </p:sp>
      <p:sp>
        <p:nvSpPr>
          <p:cNvPr id="706583" name="Line 28"/>
          <p:cNvSpPr>
            <a:spLocks noChangeShapeType="1"/>
          </p:cNvSpPr>
          <p:nvPr/>
        </p:nvSpPr>
        <p:spPr bwMode="auto">
          <a:xfrm>
            <a:off x="4918075" y="711200"/>
            <a:ext cx="914400" cy="124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4" name="Text Box 29"/>
          <p:cNvSpPr txBox="1">
            <a:spLocks noChangeArrowheads="1"/>
          </p:cNvSpPr>
          <p:nvPr/>
        </p:nvSpPr>
        <p:spPr bwMode="auto">
          <a:xfrm>
            <a:off x="1612900" y="6296025"/>
            <a:ext cx="1373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(b) Autophagy</a:t>
            </a:r>
          </a:p>
        </p:txBody>
      </p:sp>
      <p:sp>
        <p:nvSpPr>
          <p:cNvPr id="706585" name="Line 31"/>
          <p:cNvSpPr>
            <a:spLocks noChangeShapeType="1"/>
          </p:cNvSpPr>
          <p:nvPr/>
        </p:nvSpPr>
        <p:spPr bwMode="auto">
          <a:xfrm>
            <a:off x="3436938" y="20828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6" name="Line 32"/>
          <p:cNvSpPr>
            <a:spLocks noChangeShapeType="1"/>
          </p:cNvSpPr>
          <p:nvPr/>
        </p:nvSpPr>
        <p:spPr bwMode="auto">
          <a:xfrm>
            <a:off x="3187700" y="2794000"/>
            <a:ext cx="1833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7" name="Line 33"/>
          <p:cNvSpPr>
            <a:spLocks noChangeShapeType="1"/>
          </p:cNvSpPr>
          <p:nvPr/>
        </p:nvSpPr>
        <p:spPr bwMode="auto">
          <a:xfrm>
            <a:off x="3586163" y="5160963"/>
            <a:ext cx="36830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8" name="Line 34"/>
          <p:cNvSpPr>
            <a:spLocks noChangeShapeType="1"/>
          </p:cNvSpPr>
          <p:nvPr/>
        </p:nvSpPr>
        <p:spPr bwMode="auto">
          <a:xfrm>
            <a:off x="3484563" y="5454650"/>
            <a:ext cx="3175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589" name="Line 35"/>
          <p:cNvSpPr>
            <a:spLocks noChangeShapeType="1"/>
          </p:cNvSpPr>
          <p:nvPr/>
        </p:nvSpPr>
        <p:spPr bwMode="auto">
          <a:xfrm>
            <a:off x="2260600" y="4830763"/>
            <a:ext cx="4445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2901950"/>
          </a:xfrm>
        </p:spPr>
        <p:txBody>
          <a:bodyPr/>
          <a:lstStyle/>
          <a:p>
            <a:r>
              <a:rPr lang="en-US" sz="2800" b="1" dirty="0"/>
              <a:t>Food vacuoles </a:t>
            </a:r>
            <a:r>
              <a:rPr lang="en-US" sz="2800" dirty="0"/>
              <a:t>are formed by </a:t>
            </a:r>
            <a:r>
              <a:rPr lang="en-US" sz="2800" dirty="0" err="1"/>
              <a:t>phagocytosis</a:t>
            </a:r>
            <a:endParaRPr lang="en-US" sz="2800" dirty="0"/>
          </a:p>
          <a:p>
            <a:r>
              <a:rPr lang="en-US" sz="2800" b="1" dirty="0"/>
              <a:t>Contractile vacuoles</a:t>
            </a:r>
            <a:r>
              <a:rPr lang="en-US" sz="2800" dirty="0"/>
              <a:t>, found in many freshwater </a:t>
            </a:r>
            <a:r>
              <a:rPr lang="en-US" sz="2800" dirty="0" err="1"/>
              <a:t>protists</a:t>
            </a:r>
            <a:r>
              <a:rPr lang="en-US" sz="2800" dirty="0"/>
              <a:t>, pump excess water out of cells</a:t>
            </a:r>
          </a:p>
          <a:p>
            <a:r>
              <a:rPr lang="en-US" sz="2800" b="1" dirty="0"/>
              <a:t>Central vacuoles</a:t>
            </a:r>
            <a:r>
              <a:rPr lang="en-US" sz="2800" dirty="0"/>
              <a:t>, found in many mature plant cells, hold organic compounds and water</a:t>
            </a:r>
          </a:p>
        </p:txBody>
      </p:sp>
      <p:grpSp>
        <p:nvGrpSpPr>
          <p:cNvPr id="407560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7561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plant cell or fungal cell may have one or several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vacuoles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derived from endoplasmic reticulum and Golgi apparatus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2163"/>
            <a:ext cx="8915400" cy="503237"/>
          </a:xfrm>
        </p:spPr>
        <p:txBody>
          <a:bodyPr/>
          <a:lstStyle/>
          <a:p>
            <a:r>
              <a:rPr lang="en-US" dirty="0"/>
              <a:t>Vacuoles: Diverse Maintenance Compartments</a:t>
            </a:r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25463"/>
            <a:ext cx="8534400" cy="503237"/>
          </a:xfrm>
        </p:spPr>
        <p:txBody>
          <a:bodyPr/>
          <a:lstStyle/>
          <a:p>
            <a:r>
              <a:rPr lang="en-US"/>
              <a:t>The Endomembrane System: </a:t>
            </a:r>
            <a:r>
              <a:rPr lang="en-US" i="1"/>
              <a:t>A Review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77200" cy="1555750"/>
          </a:xfrm>
        </p:spPr>
        <p:txBody>
          <a:bodyPr/>
          <a:lstStyle/>
          <a:p>
            <a:r>
              <a:rPr lang="en-US" sz="2800" dirty="0"/>
              <a:t>The endomembrane system is a complex and dynamic player in the cell’s compartmental </a:t>
            </a:r>
            <a:r>
              <a:rPr lang="en-US" sz="2800" dirty="0" smtClean="0"/>
              <a:t>organization</a:t>
            </a:r>
          </a:p>
          <a:p>
            <a:endParaRPr lang="en-US" sz="2800" dirty="0" smtClean="0"/>
          </a:p>
        </p:txBody>
      </p:sp>
      <p:grpSp>
        <p:nvGrpSpPr>
          <p:cNvPr id="41165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165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165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6.15-3</a:t>
            </a:r>
          </a:p>
        </p:txBody>
      </p:sp>
      <p:pic>
        <p:nvPicPr>
          <p:cNvPr id="714755" name="Picture 22" descr="06_15EndomembraneSystem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95300"/>
            <a:ext cx="8548687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6" name="Line 6"/>
          <p:cNvSpPr>
            <a:spLocks noChangeShapeType="1"/>
          </p:cNvSpPr>
          <p:nvPr/>
        </p:nvSpPr>
        <p:spPr bwMode="auto">
          <a:xfrm>
            <a:off x="4279900" y="3282950"/>
            <a:ext cx="2921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57" name="Line 7"/>
          <p:cNvSpPr>
            <a:spLocks noChangeShapeType="1"/>
          </p:cNvSpPr>
          <p:nvPr/>
        </p:nvSpPr>
        <p:spPr bwMode="auto">
          <a:xfrm flipH="1">
            <a:off x="4422775" y="4868863"/>
            <a:ext cx="639763" cy="901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58" name="Line 8"/>
          <p:cNvSpPr>
            <a:spLocks noChangeShapeType="1"/>
          </p:cNvSpPr>
          <p:nvPr/>
        </p:nvSpPr>
        <p:spPr bwMode="auto">
          <a:xfrm>
            <a:off x="5041900" y="846138"/>
            <a:ext cx="20732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59" name="Line 9"/>
          <p:cNvSpPr>
            <a:spLocks noChangeShapeType="1"/>
          </p:cNvSpPr>
          <p:nvPr/>
        </p:nvSpPr>
        <p:spPr bwMode="auto">
          <a:xfrm>
            <a:off x="6072188" y="1652588"/>
            <a:ext cx="1044575" cy="706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0" name="Line 10"/>
          <p:cNvSpPr>
            <a:spLocks noChangeShapeType="1"/>
          </p:cNvSpPr>
          <p:nvPr/>
        </p:nvSpPr>
        <p:spPr bwMode="auto">
          <a:xfrm>
            <a:off x="652463" y="1931988"/>
            <a:ext cx="0" cy="6762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1" name="Text Box 11"/>
          <p:cNvSpPr txBox="1">
            <a:spLocks noChangeArrowheads="1"/>
          </p:cNvSpPr>
          <p:nvPr/>
        </p:nvSpPr>
        <p:spPr bwMode="auto">
          <a:xfrm>
            <a:off x="438150" y="2598738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 dirty="0"/>
              <a:t>Smooth ER</a:t>
            </a:r>
          </a:p>
        </p:txBody>
      </p:sp>
      <p:sp>
        <p:nvSpPr>
          <p:cNvPr id="714762" name="Line 12"/>
          <p:cNvSpPr>
            <a:spLocks noChangeShapeType="1"/>
          </p:cNvSpPr>
          <p:nvPr/>
        </p:nvSpPr>
        <p:spPr bwMode="auto">
          <a:xfrm>
            <a:off x="652463" y="1935163"/>
            <a:ext cx="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3" name="Text Box 13"/>
          <p:cNvSpPr txBox="1">
            <a:spLocks noChangeArrowheads="1"/>
          </p:cNvSpPr>
          <p:nvPr/>
        </p:nvSpPr>
        <p:spPr bwMode="auto">
          <a:xfrm>
            <a:off x="7164388" y="719138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Nucleus</a:t>
            </a:r>
          </a:p>
        </p:txBody>
      </p:sp>
      <p:sp>
        <p:nvSpPr>
          <p:cNvPr id="714764" name="Text Box 14"/>
          <p:cNvSpPr txBox="1">
            <a:spLocks noChangeArrowheads="1"/>
          </p:cNvSpPr>
          <p:nvPr/>
        </p:nvSpPr>
        <p:spPr bwMode="auto">
          <a:xfrm>
            <a:off x="7170738" y="2236788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Rough ER</a:t>
            </a:r>
          </a:p>
        </p:txBody>
      </p:sp>
      <p:sp>
        <p:nvSpPr>
          <p:cNvPr id="714765" name="Text Box 15"/>
          <p:cNvSpPr txBox="1">
            <a:spLocks noChangeArrowheads="1"/>
          </p:cNvSpPr>
          <p:nvPr/>
        </p:nvSpPr>
        <p:spPr bwMode="auto">
          <a:xfrm>
            <a:off x="7712075" y="5332413"/>
            <a:ext cx="965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Plasma</a:t>
            </a:r>
            <a:br>
              <a:rPr lang="en-US" sz="1500" b="1"/>
            </a:br>
            <a:r>
              <a:rPr lang="en-US" sz="1500" b="1"/>
              <a:t>membrane</a:t>
            </a:r>
          </a:p>
        </p:txBody>
      </p:sp>
      <p:sp>
        <p:nvSpPr>
          <p:cNvPr id="714766" name="Line 16"/>
          <p:cNvSpPr>
            <a:spLocks noChangeShapeType="1"/>
          </p:cNvSpPr>
          <p:nvPr/>
        </p:nvSpPr>
        <p:spPr bwMode="auto">
          <a:xfrm>
            <a:off x="6062663" y="1643063"/>
            <a:ext cx="1044575" cy="706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7" name="Line 17"/>
          <p:cNvSpPr>
            <a:spLocks noChangeShapeType="1"/>
          </p:cNvSpPr>
          <p:nvPr/>
        </p:nvSpPr>
        <p:spPr bwMode="auto">
          <a:xfrm>
            <a:off x="5033963" y="842963"/>
            <a:ext cx="2073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68" name="Text Box 18"/>
          <p:cNvSpPr txBox="1">
            <a:spLocks noChangeArrowheads="1"/>
          </p:cNvSpPr>
          <p:nvPr/>
        </p:nvSpPr>
        <p:spPr bwMode="auto">
          <a:xfrm>
            <a:off x="3403600" y="3151188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 i="1"/>
              <a:t>cis</a:t>
            </a:r>
            <a:r>
              <a:rPr lang="en-US" sz="1500" b="1"/>
              <a:t> Golgi</a:t>
            </a:r>
          </a:p>
        </p:txBody>
      </p:sp>
      <p:sp>
        <p:nvSpPr>
          <p:cNvPr id="714769" name="Text Box 19"/>
          <p:cNvSpPr txBox="1">
            <a:spLocks noChangeArrowheads="1"/>
          </p:cNvSpPr>
          <p:nvPr/>
        </p:nvSpPr>
        <p:spPr bwMode="auto">
          <a:xfrm>
            <a:off x="3384550" y="5657850"/>
            <a:ext cx="1038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 i="1"/>
              <a:t>trans</a:t>
            </a:r>
            <a:r>
              <a:rPr lang="en-US" sz="1500" b="1"/>
              <a:t> Golgi</a:t>
            </a:r>
          </a:p>
        </p:txBody>
      </p:sp>
      <p:sp>
        <p:nvSpPr>
          <p:cNvPr id="714770" name="Line 20"/>
          <p:cNvSpPr>
            <a:spLocks noChangeShapeType="1"/>
          </p:cNvSpPr>
          <p:nvPr/>
        </p:nvSpPr>
        <p:spPr bwMode="auto">
          <a:xfrm flipH="1">
            <a:off x="4414838" y="4868863"/>
            <a:ext cx="639762" cy="901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4771" name="Line 21"/>
          <p:cNvSpPr>
            <a:spLocks noChangeShapeType="1"/>
          </p:cNvSpPr>
          <p:nvPr/>
        </p:nvSpPr>
        <p:spPr bwMode="auto">
          <a:xfrm>
            <a:off x="4279900" y="3281363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609600"/>
            <a:ext cx="8915400" cy="914400"/>
          </a:xfrm>
        </p:spPr>
        <p:txBody>
          <a:bodyPr/>
          <a:lstStyle/>
          <a:p>
            <a:r>
              <a:rPr lang="en-US" dirty="0"/>
              <a:t>Concept </a:t>
            </a:r>
            <a:r>
              <a:rPr lang="en-US" dirty="0" smtClean="0"/>
              <a:t>5</a:t>
            </a:r>
            <a:r>
              <a:rPr lang="en-US" dirty="0"/>
              <a:t>: Mitochondria and chloroplasts change energy from one form to another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305800" cy="29019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b="1" dirty="0"/>
              <a:t>Mitochondria </a:t>
            </a:r>
            <a:r>
              <a:rPr lang="en-US" sz="2800" dirty="0"/>
              <a:t>are the sites of cellular respiration, a metabolic process that uses oxygen to generate ATP</a:t>
            </a:r>
          </a:p>
          <a:p>
            <a:r>
              <a:rPr lang="en-US" sz="2800" b="1" dirty="0"/>
              <a:t>Chloroplasts</a:t>
            </a:r>
            <a:r>
              <a:rPr lang="en-US" sz="2800" dirty="0"/>
              <a:t>, found in plants and algae, are the sites of </a:t>
            </a:r>
            <a:r>
              <a:rPr lang="en-US" sz="2800" dirty="0" smtClean="0"/>
              <a:t>photosynthesis</a:t>
            </a:r>
            <a:endParaRPr lang="en-US" sz="2800" dirty="0"/>
          </a:p>
        </p:txBody>
      </p:sp>
      <p:grpSp>
        <p:nvGrpSpPr>
          <p:cNvPr id="41882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882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7924800" cy="508635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Endosymbiont theory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endosymbiont</a:t>
            </a:r>
            <a:r>
              <a:rPr lang="en-US" dirty="0" smtClean="0"/>
              <a:t>-“internal </a:t>
            </a:r>
            <a:r>
              <a:rPr lang="en-US" dirty="0" err="1" smtClean="0"/>
              <a:t>symbiont</a:t>
            </a:r>
            <a:r>
              <a:rPr lang="en-US" dirty="0" smtClean="0"/>
              <a:t>”</a:t>
            </a:r>
            <a:endParaRPr lang="en-US" dirty="0"/>
          </a:p>
          <a:p>
            <a:pPr marL="971550" lvl="1"/>
            <a:r>
              <a:rPr lang="en-US" sz="2600" dirty="0"/>
              <a:t>An early ancestor of eukaryotic cells engulfed a </a:t>
            </a:r>
            <a:r>
              <a:rPr lang="en-US" sz="2600" dirty="0" err="1"/>
              <a:t>nonphotosynthetic</a:t>
            </a:r>
            <a:r>
              <a:rPr lang="en-US" sz="2600" dirty="0"/>
              <a:t> prokaryotic cell, which formed an </a:t>
            </a:r>
            <a:r>
              <a:rPr lang="en-US" sz="2600" dirty="0" err="1"/>
              <a:t>endosymbiont</a:t>
            </a:r>
            <a:r>
              <a:rPr lang="en-US" sz="2600" dirty="0"/>
              <a:t> relationship with its host</a:t>
            </a:r>
          </a:p>
          <a:p>
            <a:pPr marL="971550" lvl="1"/>
            <a:r>
              <a:rPr lang="en-US" sz="2600" dirty="0"/>
              <a:t>The host cell and </a:t>
            </a:r>
            <a:r>
              <a:rPr lang="en-US" sz="2600" dirty="0" err="1"/>
              <a:t>endosymbiont</a:t>
            </a:r>
            <a:r>
              <a:rPr lang="en-US" sz="2600" dirty="0"/>
              <a:t> merged into a single organism, a eukaryotic cell with a mitochondrion</a:t>
            </a:r>
          </a:p>
          <a:p>
            <a:pPr marL="971550" lvl="1"/>
            <a:r>
              <a:rPr lang="en-US" sz="2600" dirty="0"/>
              <a:t>At least one of these cells may have taken up a photosynthetic prokaryote, becoming the ancestor of cells that contain </a:t>
            </a:r>
            <a:r>
              <a:rPr lang="en-US" sz="2600" dirty="0" smtClean="0"/>
              <a:t>chloroplasts</a:t>
            </a:r>
          </a:p>
        </p:txBody>
      </p:sp>
      <p:grpSp>
        <p:nvGrpSpPr>
          <p:cNvPr id="537603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760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7924800" cy="3282950"/>
          </a:xfrm>
        </p:spPr>
        <p:txBody>
          <a:bodyPr/>
          <a:lstStyle/>
          <a:p>
            <a:r>
              <a:rPr lang="en-US" sz="2800" dirty="0"/>
              <a:t>Mitochondria and chloroplasts have similarities with bacteria</a:t>
            </a:r>
            <a:r>
              <a:rPr lang="en-US" dirty="0"/>
              <a:t> </a:t>
            </a:r>
          </a:p>
          <a:p>
            <a:pPr marL="971550" lvl="1"/>
            <a:r>
              <a:rPr lang="en-US" sz="2600" dirty="0"/>
              <a:t>Enveloped by a double membrane</a:t>
            </a:r>
          </a:p>
          <a:p>
            <a:pPr marL="971550" lvl="1"/>
            <a:r>
              <a:rPr lang="en-US" sz="2600" dirty="0"/>
              <a:t>Contain free ribosomes and circular DNA molecules</a:t>
            </a:r>
          </a:p>
          <a:p>
            <a:pPr marL="971550" lvl="1"/>
            <a:r>
              <a:rPr lang="en-US" sz="2600" dirty="0"/>
              <a:t>Grow and reproduce somewhat independently in </a:t>
            </a:r>
            <a:r>
              <a:rPr lang="en-US" sz="2600" dirty="0" smtClean="0"/>
              <a:t>cells </a:t>
            </a:r>
            <a:endParaRPr lang="en-US" sz="2600" dirty="0"/>
          </a:p>
        </p:txBody>
      </p:sp>
      <p:grpSp>
        <p:nvGrpSpPr>
          <p:cNvPr id="42087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087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4" name="Rectangle 10"/>
          <p:cNvSpPr>
            <a:spLocks noGrp="1" noChangeArrowheads="1"/>
          </p:cNvSpPr>
          <p:nvPr>
            <p:ph type="title"/>
          </p:nvPr>
        </p:nvSpPr>
        <p:spPr>
          <a:xfrm>
            <a:off x="152400" y="820738"/>
            <a:ext cx="8534400" cy="503237"/>
          </a:xfrm>
          <a:noFill/>
          <a:ln/>
        </p:spPr>
        <p:txBody>
          <a:bodyPr/>
          <a:lstStyle/>
          <a:p>
            <a:r>
              <a:rPr lang="en-US"/>
              <a:t>The Evolutionary Origins of Mitochondria and Chloroplasts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9575"/>
            <a:ext cx="8839200" cy="1325563"/>
          </a:xfrm>
        </p:spPr>
        <p:txBody>
          <a:bodyPr/>
          <a:lstStyle/>
          <a:p>
            <a:r>
              <a:rPr lang="en-US" dirty="0"/>
              <a:t>Concept </a:t>
            </a:r>
            <a:r>
              <a:rPr lang="en-US" dirty="0" smtClean="0"/>
              <a:t>1</a:t>
            </a:r>
            <a:r>
              <a:rPr lang="en-US" dirty="0"/>
              <a:t>: Biologists use microscopes and the tools of biochemistry to study cells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001000" cy="1377950"/>
          </a:xfrm>
        </p:spPr>
        <p:txBody>
          <a:bodyPr/>
          <a:lstStyle/>
          <a:p>
            <a:r>
              <a:rPr lang="en-US" sz="2800"/>
              <a:t>Though usually too small to be seen by the unaided eye, cells can be complex</a:t>
            </a:r>
            <a:endParaRPr lang="en-US"/>
          </a:p>
        </p:txBody>
      </p:sp>
      <p:grpSp>
        <p:nvGrpSpPr>
          <p:cNvPr id="33075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076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28956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important parameters of microscopy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28575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Magnification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 the ratio of an object’s image size to its real size</a:t>
            </a:r>
          </a:p>
          <a:p>
            <a:pPr marL="971550" marR="0" lvl="1" indent="-28575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Resolution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 the measure of the clarity of the image, or the minimum distance of two distinguishable points</a:t>
            </a:r>
          </a:p>
          <a:p>
            <a:pPr marL="971550" marR="0" lvl="1" indent="-285750" algn="l" defTabSz="914400" rtl="0" eaLnBrk="1" fontAlgn="base" latinLnBrk="0" hangingPunct="1">
              <a:lnSpc>
                <a:spcPct val="96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Contrast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 visible differences in parts of the sample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538163"/>
            <a:ext cx="8915400" cy="503237"/>
          </a:xfrm>
          <a:noFill/>
        </p:spPr>
        <p:txBody>
          <a:bodyPr/>
          <a:lstStyle/>
          <a:p>
            <a:r>
              <a:rPr lang="en-US"/>
              <a:t>Mitochondria: Chemical Energy Conversion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9538"/>
            <a:ext cx="8305800" cy="4386262"/>
          </a:xfrm>
        </p:spPr>
        <p:txBody>
          <a:bodyPr/>
          <a:lstStyle/>
          <a:p>
            <a:pPr marL="350838" indent="-350838"/>
            <a:r>
              <a:rPr lang="en-US" sz="2800" dirty="0"/>
              <a:t>Mitochondria are in nearly all eukaryotic cells</a:t>
            </a:r>
          </a:p>
          <a:p>
            <a:pPr marL="350838" indent="-350838"/>
            <a:r>
              <a:rPr lang="en-US" sz="2800" dirty="0"/>
              <a:t>They have a smooth outer membrane and an inner membrane folded into </a:t>
            </a:r>
            <a:r>
              <a:rPr lang="en-US" sz="2800" b="1" dirty="0" err="1"/>
              <a:t>cristae</a:t>
            </a:r>
            <a:endParaRPr lang="en-US" sz="2800" b="1" dirty="0"/>
          </a:p>
          <a:p>
            <a:pPr marL="350838" indent="-350838"/>
            <a:r>
              <a:rPr lang="en-US" sz="2800" dirty="0"/>
              <a:t>The inner membrane creates two compartments: </a:t>
            </a:r>
            <a:r>
              <a:rPr lang="en-US" sz="2800" dirty="0" err="1"/>
              <a:t>intermembrane</a:t>
            </a:r>
            <a:r>
              <a:rPr lang="en-US" sz="2800" dirty="0"/>
              <a:t> space and </a:t>
            </a:r>
            <a:r>
              <a:rPr lang="en-US" sz="2800" b="1" dirty="0"/>
              <a:t>mitochondrial matrix</a:t>
            </a:r>
          </a:p>
          <a:p>
            <a:pPr marL="350838" indent="-350838"/>
            <a:r>
              <a:rPr lang="en-US" sz="2800" dirty="0"/>
              <a:t>Some metabolic steps of cellular respiration are catalyzed in the mitochondrial matrix</a:t>
            </a:r>
          </a:p>
          <a:p>
            <a:pPr marL="350838" indent="-350838"/>
            <a:r>
              <a:rPr lang="en-US" sz="2800" dirty="0" err="1"/>
              <a:t>Cristae</a:t>
            </a:r>
            <a:r>
              <a:rPr lang="en-US" sz="2800" dirty="0"/>
              <a:t> present a large surface area for enzymes that synthesize </a:t>
            </a:r>
            <a:r>
              <a:rPr lang="en-US" sz="2800" dirty="0" smtClean="0"/>
              <a:t>ATP (32, 34, &amp; 36 Next slide)</a:t>
            </a:r>
            <a:endParaRPr lang="en-US" sz="2800" dirty="0">
              <a:latin typeface="Times" pitchFamily="84" charset="0"/>
            </a:endParaRPr>
          </a:p>
        </p:txBody>
      </p:sp>
      <p:grpSp>
        <p:nvGrpSpPr>
          <p:cNvPr id="42189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189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6.17a</a:t>
            </a:r>
          </a:p>
        </p:txBody>
      </p:sp>
      <p:pic>
        <p:nvPicPr>
          <p:cNvPr id="716803" name="Picture 50" descr="06_17a_Mitochondr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33475"/>
            <a:ext cx="8548687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04" name="Text Box 6"/>
          <p:cNvSpPr txBox="1">
            <a:spLocks noChangeArrowheads="1"/>
          </p:cNvSpPr>
          <p:nvPr/>
        </p:nvSpPr>
        <p:spPr bwMode="auto">
          <a:xfrm>
            <a:off x="2754313" y="1117600"/>
            <a:ext cx="26812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Intermembrane space</a:t>
            </a:r>
          </a:p>
        </p:txBody>
      </p:sp>
      <p:sp>
        <p:nvSpPr>
          <p:cNvPr id="716805" name="Text Box 10"/>
          <p:cNvSpPr txBox="1">
            <a:spLocks noChangeArrowheads="1"/>
          </p:cNvSpPr>
          <p:nvPr/>
        </p:nvSpPr>
        <p:spPr bwMode="auto">
          <a:xfrm>
            <a:off x="5067300" y="1544638"/>
            <a:ext cx="730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Outer</a:t>
            </a:r>
          </a:p>
        </p:txBody>
      </p:sp>
      <p:sp>
        <p:nvSpPr>
          <p:cNvPr id="716806" name="Text Box 12"/>
          <p:cNvSpPr txBox="1">
            <a:spLocks noChangeArrowheads="1"/>
          </p:cNvSpPr>
          <p:nvPr/>
        </p:nvSpPr>
        <p:spPr bwMode="auto">
          <a:xfrm>
            <a:off x="4776788" y="2819400"/>
            <a:ext cx="53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DNA</a:t>
            </a:r>
          </a:p>
        </p:txBody>
      </p:sp>
      <p:sp>
        <p:nvSpPr>
          <p:cNvPr id="716807" name="Text Box 24"/>
          <p:cNvSpPr txBox="1">
            <a:spLocks noChangeArrowheads="1"/>
          </p:cNvSpPr>
          <p:nvPr/>
        </p:nvSpPr>
        <p:spPr bwMode="auto">
          <a:xfrm>
            <a:off x="4545013" y="3389313"/>
            <a:ext cx="6826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Inner</a:t>
            </a:r>
          </a:p>
        </p:txBody>
      </p:sp>
      <p:sp>
        <p:nvSpPr>
          <p:cNvPr id="716808" name="Text Box 25"/>
          <p:cNvSpPr txBox="1">
            <a:spLocks noChangeArrowheads="1"/>
          </p:cNvSpPr>
          <p:nvPr/>
        </p:nvSpPr>
        <p:spPr bwMode="auto">
          <a:xfrm>
            <a:off x="4225925" y="3656013"/>
            <a:ext cx="12509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membrane</a:t>
            </a:r>
          </a:p>
        </p:txBody>
      </p:sp>
      <p:sp>
        <p:nvSpPr>
          <p:cNvPr id="716809" name="Text Box 26"/>
          <p:cNvSpPr txBox="1">
            <a:spLocks noChangeArrowheads="1"/>
          </p:cNvSpPr>
          <p:nvPr/>
        </p:nvSpPr>
        <p:spPr bwMode="auto">
          <a:xfrm>
            <a:off x="4348163" y="4149725"/>
            <a:ext cx="10350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Cristae</a:t>
            </a:r>
            <a:endParaRPr lang="en-US" sz="1800" b="1"/>
          </a:p>
        </p:txBody>
      </p:sp>
      <p:sp>
        <p:nvSpPr>
          <p:cNvPr id="716810" name="Text Box 27"/>
          <p:cNvSpPr txBox="1">
            <a:spLocks noChangeArrowheads="1"/>
          </p:cNvSpPr>
          <p:nvPr/>
        </p:nvSpPr>
        <p:spPr bwMode="auto">
          <a:xfrm>
            <a:off x="4448175" y="4672013"/>
            <a:ext cx="730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Matrix</a:t>
            </a:r>
          </a:p>
        </p:txBody>
      </p:sp>
      <p:sp>
        <p:nvSpPr>
          <p:cNvPr id="716811" name="Text Box 28"/>
          <p:cNvSpPr txBox="1">
            <a:spLocks noChangeArrowheads="1"/>
          </p:cNvSpPr>
          <p:nvPr/>
        </p:nvSpPr>
        <p:spPr bwMode="auto">
          <a:xfrm>
            <a:off x="315913" y="3659188"/>
            <a:ext cx="15303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Free</a:t>
            </a:r>
            <a:br>
              <a:rPr lang="en-US" sz="1900" b="1"/>
            </a:br>
            <a:r>
              <a:rPr lang="en-US" sz="1900" b="1"/>
              <a:t>ribosomes</a:t>
            </a:r>
            <a:br>
              <a:rPr lang="en-US" sz="1900" b="1"/>
            </a:br>
            <a:r>
              <a:rPr lang="en-US" sz="1900" b="1"/>
              <a:t>in the</a:t>
            </a:r>
            <a:br>
              <a:rPr lang="en-US" sz="1900" b="1"/>
            </a:br>
            <a:r>
              <a:rPr lang="en-US" sz="1900" b="1"/>
              <a:t>mitochondrial</a:t>
            </a:r>
            <a:br>
              <a:rPr lang="en-US" sz="1900" b="1"/>
            </a:br>
            <a:r>
              <a:rPr lang="en-US" sz="1900" b="1"/>
              <a:t>matrix</a:t>
            </a:r>
          </a:p>
        </p:txBody>
      </p:sp>
      <p:sp>
        <p:nvSpPr>
          <p:cNvPr id="716812" name="Text Box 29"/>
          <p:cNvSpPr txBox="1">
            <a:spLocks noChangeArrowheads="1"/>
          </p:cNvSpPr>
          <p:nvPr/>
        </p:nvSpPr>
        <p:spPr bwMode="auto">
          <a:xfrm>
            <a:off x="355600" y="5253038"/>
            <a:ext cx="4692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(a) Diagram and TEM of mitochondrion</a:t>
            </a:r>
          </a:p>
        </p:txBody>
      </p:sp>
      <p:sp>
        <p:nvSpPr>
          <p:cNvPr id="716813" name="Text Box 30"/>
          <p:cNvSpPr txBox="1">
            <a:spLocks noChangeArrowheads="1"/>
          </p:cNvSpPr>
          <p:nvPr/>
        </p:nvSpPr>
        <p:spPr bwMode="auto">
          <a:xfrm>
            <a:off x="8004175" y="4949825"/>
            <a:ext cx="7461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0.1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716814" name="Group 31"/>
          <p:cNvGrpSpPr>
            <a:grpSpLocks/>
          </p:cNvGrpSpPr>
          <p:nvPr/>
        </p:nvGrpSpPr>
        <p:grpSpPr bwMode="auto">
          <a:xfrm>
            <a:off x="8194675" y="4797425"/>
            <a:ext cx="400050" cy="134938"/>
            <a:chOff x="3326" y="2758"/>
            <a:chExt cx="156" cy="58"/>
          </a:xfrm>
        </p:grpSpPr>
        <p:sp>
          <p:nvSpPr>
            <p:cNvPr id="716815" name="Line 32"/>
            <p:cNvSpPr>
              <a:spLocks noChangeShapeType="1"/>
            </p:cNvSpPr>
            <p:nvPr/>
          </p:nvSpPr>
          <p:spPr bwMode="auto">
            <a:xfrm>
              <a:off x="3326" y="2788"/>
              <a:ext cx="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16" name="Line 33"/>
            <p:cNvSpPr>
              <a:spLocks noChangeShapeType="1"/>
            </p:cNvSpPr>
            <p:nvPr/>
          </p:nvSpPr>
          <p:spPr bwMode="auto">
            <a:xfrm>
              <a:off x="3326" y="2758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17" name="Line 34"/>
            <p:cNvSpPr>
              <a:spLocks noChangeShapeType="1"/>
            </p:cNvSpPr>
            <p:nvPr/>
          </p:nvSpPr>
          <p:spPr bwMode="auto">
            <a:xfrm>
              <a:off x="3482" y="2758"/>
              <a:ext cx="0" cy="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18" name="Text Box 35"/>
          <p:cNvSpPr txBox="1">
            <a:spLocks noChangeArrowheads="1"/>
          </p:cNvSpPr>
          <p:nvPr/>
        </p:nvSpPr>
        <p:spPr bwMode="auto">
          <a:xfrm>
            <a:off x="4787900" y="1836738"/>
            <a:ext cx="12763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900" b="1"/>
              <a:t>membrane</a:t>
            </a:r>
          </a:p>
        </p:txBody>
      </p:sp>
      <p:sp>
        <p:nvSpPr>
          <p:cNvPr id="716819" name="Line 36"/>
          <p:cNvSpPr>
            <a:spLocks noChangeShapeType="1"/>
          </p:cNvSpPr>
          <p:nvPr/>
        </p:nvSpPr>
        <p:spPr bwMode="auto">
          <a:xfrm flipH="1">
            <a:off x="2933700" y="1403350"/>
            <a:ext cx="368300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0" name="Line 37"/>
          <p:cNvSpPr>
            <a:spLocks noChangeShapeType="1"/>
          </p:cNvSpPr>
          <p:nvPr/>
        </p:nvSpPr>
        <p:spPr bwMode="auto">
          <a:xfrm flipV="1">
            <a:off x="4108450" y="1701800"/>
            <a:ext cx="88265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1" name="Line 38"/>
          <p:cNvSpPr>
            <a:spLocks noChangeShapeType="1"/>
          </p:cNvSpPr>
          <p:nvPr/>
        </p:nvSpPr>
        <p:spPr bwMode="auto">
          <a:xfrm flipH="1">
            <a:off x="1612900" y="3543300"/>
            <a:ext cx="109220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2" name="Line 39"/>
          <p:cNvSpPr>
            <a:spLocks noChangeShapeType="1"/>
          </p:cNvSpPr>
          <p:nvPr/>
        </p:nvSpPr>
        <p:spPr bwMode="auto">
          <a:xfrm flipH="1">
            <a:off x="1606550" y="4089400"/>
            <a:ext cx="7747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3" name="Line 40"/>
          <p:cNvSpPr>
            <a:spLocks noChangeShapeType="1"/>
          </p:cNvSpPr>
          <p:nvPr/>
        </p:nvSpPr>
        <p:spPr bwMode="auto">
          <a:xfrm flipH="1">
            <a:off x="3168650" y="2963863"/>
            <a:ext cx="1549400" cy="573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4" name="Line 41"/>
          <p:cNvSpPr>
            <a:spLocks noChangeShapeType="1"/>
          </p:cNvSpPr>
          <p:nvPr/>
        </p:nvSpPr>
        <p:spPr bwMode="auto">
          <a:xfrm flipV="1">
            <a:off x="3460750" y="3536950"/>
            <a:ext cx="99695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5" name="Line 42"/>
          <p:cNvSpPr>
            <a:spLocks noChangeShapeType="1"/>
          </p:cNvSpPr>
          <p:nvPr/>
        </p:nvSpPr>
        <p:spPr bwMode="auto">
          <a:xfrm>
            <a:off x="3035300" y="3898900"/>
            <a:ext cx="1270000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6" name="Line 43"/>
          <p:cNvSpPr>
            <a:spLocks noChangeShapeType="1"/>
          </p:cNvSpPr>
          <p:nvPr/>
        </p:nvSpPr>
        <p:spPr bwMode="auto">
          <a:xfrm>
            <a:off x="2978150" y="4083050"/>
            <a:ext cx="133985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7" name="Line 44"/>
          <p:cNvSpPr>
            <a:spLocks noChangeShapeType="1"/>
          </p:cNvSpPr>
          <p:nvPr/>
        </p:nvSpPr>
        <p:spPr bwMode="auto">
          <a:xfrm>
            <a:off x="3219450" y="4311650"/>
            <a:ext cx="11557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8" name="Line 45"/>
          <p:cNvSpPr>
            <a:spLocks noChangeShapeType="1"/>
          </p:cNvSpPr>
          <p:nvPr/>
        </p:nvSpPr>
        <p:spPr bwMode="auto">
          <a:xfrm flipV="1">
            <a:off x="5187950" y="4445000"/>
            <a:ext cx="137795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29" name="Line 46"/>
          <p:cNvSpPr>
            <a:spLocks noChangeShapeType="1"/>
          </p:cNvSpPr>
          <p:nvPr/>
        </p:nvSpPr>
        <p:spPr bwMode="auto">
          <a:xfrm flipH="1">
            <a:off x="5207000" y="4006850"/>
            <a:ext cx="121285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0" name="Line 47"/>
          <p:cNvSpPr>
            <a:spLocks noChangeShapeType="1"/>
          </p:cNvSpPr>
          <p:nvPr/>
        </p:nvSpPr>
        <p:spPr bwMode="auto">
          <a:xfrm flipH="1">
            <a:off x="5194300" y="4267200"/>
            <a:ext cx="144145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1" name="Line 48"/>
          <p:cNvSpPr>
            <a:spLocks noChangeShapeType="1"/>
          </p:cNvSpPr>
          <p:nvPr/>
        </p:nvSpPr>
        <p:spPr bwMode="auto">
          <a:xfrm>
            <a:off x="5181600" y="3556000"/>
            <a:ext cx="742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2" name="Line 49"/>
          <p:cNvSpPr>
            <a:spLocks noChangeShapeType="1"/>
          </p:cNvSpPr>
          <p:nvPr/>
        </p:nvSpPr>
        <p:spPr bwMode="auto">
          <a:xfrm>
            <a:off x="5772150" y="1720850"/>
            <a:ext cx="103505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3" name="Freeform 33"/>
          <p:cNvSpPr>
            <a:spLocks/>
          </p:cNvSpPr>
          <p:nvPr/>
        </p:nvSpPr>
        <p:spPr bwMode="auto">
          <a:xfrm>
            <a:off x="2930525" y="3487738"/>
            <a:ext cx="266700" cy="115887"/>
          </a:xfrm>
          <a:custGeom>
            <a:avLst/>
            <a:gdLst/>
            <a:ahLst/>
            <a:cxnLst>
              <a:cxn ang="0">
                <a:pos x="108" y="3"/>
              </a:cxn>
              <a:cxn ang="0">
                <a:pos x="142" y="17"/>
              </a:cxn>
              <a:cxn ang="0">
                <a:pos x="82" y="53"/>
              </a:cxn>
              <a:cxn ang="0">
                <a:pos x="32" y="73"/>
              </a:cxn>
              <a:cxn ang="0">
                <a:pos x="8" y="67"/>
              </a:cxn>
              <a:cxn ang="0">
                <a:pos x="0" y="55"/>
              </a:cxn>
              <a:cxn ang="0">
                <a:pos x="38" y="41"/>
              </a:cxn>
              <a:cxn ang="0">
                <a:pos x="62" y="15"/>
              </a:cxn>
              <a:cxn ang="0">
                <a:pos x="98" y="15"/>
              </a:cxn>
              <a:cxn ang="0">
                <a:pos x="132" y="11"/>
              </a:cxn>
            </a:cxnLst>
            <a:rect l="0" t="0" r="r" b="b"/>
            <a:pathLst>
              <a:path w="168" h="73">
                <a:moveTo>
                  <a:pt x="108" y="3"/>
                </a:moveTo>
                <a:cubicBezTo>
                  <a:pt x="121" y="6"/>
                  <a:pt x="130" y="11"/>
                  <a:pt x="142" y="17"/>
                </a:cubicBezTo>
                <a:cubicBezTo>
                  <a:pt x="168" y="57"/>
                  <a:pt x="102" y="52"/>
                  <a:pt x="82" y="53"/>
                </a:cubicBezTo>
                <a:cubicBezTo>
                  <a:pt x="65" y="58"/>
                  <a:pt x="48" y="68"/>
                  <a:pt x="32" y="73"/>
                </a:cubicBezTo>
                <a:cubicBezTo>
                  <a:pt x="24" y="72"/>
                  <a:pt x="13" y="73"/>
                  <a:pt x="8" y="67"/>
                </a:cubicBezTo>
                <a:cubicBezTo>
                  <a:pt x="4" y="63"/>
                  <a:pt x="0" y="55"/>
                  <a:pt x="0" y="55"/>
                </a:cubicBezTo>
                <a:cubicBezTo>
                  <a:pt x="6" y="31"/>
                  <a:pt x="15" y="36"/>
                  <a:pt x="38" y="41"/>
                </a:cubicBezTo>
                <a:cubicBezTo>
                  <a:pt x="52" y="36"/>
                  <a:pt x="42" y="21"/>
                  <a:pt x="62" y="15"/>
                </a:cubicBezTo>
                <a:cubicBezTo>
                  <a:pt x="79" y="16"/>
                  <a:pt x="82" y="20"/>
                  <a:pt x="98" y="15"/>
                </a:cubicBezTo>
                <a:cubicBezTo>
                  <a:pt x="107" y="0"/>
                  <a:pt x="118" y="11"/>
                  <a:pt x="132" y="11"/>
                </a:cubicBezTo>
              </a:path>
            </a:pathLst>
          </a:custGeom>
          <a:noFill/>
          <a:ln w="9525" cap="flat" cmpd="sng">
            <a:solidFill>
              <a:srgbClr val="7750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153400" cy="2740025"/>
          </a:xfrm>
        </p:spPr>
        <p:txBody>
          <a:bodyPr/>
          <a:lstStyle/>
          <a:p>
            <a:r>
              <a:rPr lang="en-US" sz="2800" dirty="0"/>
              <a:t>Chloroplast structure includes</a:t>
            </a:r>
          </a:p>
          <a:p>
            <a:pPr marL="971550" lvl="1">
              <a:lnSpc>
                <a:spcPct val="90000"/>
              </a:lnSpc>
            </a:pPr>
            <a:r>
              <a:rPr lang="en-US" sz="2600" b="1" dirty="0" err="1"/>
              <a:t>Thylakoids</a:t>
            </a:r>
            <a:r>
              <a:rPr lang="en-US" sz="2600" dirty="0"/>
              <a:t>, membranous sacs, stacked to form a </a:t>
            </a:r>
            <a:r>
              <a:rPr lang="en-US" sz="2600" b="1" dirty="0" err="1"/>
              <a:t>granum</a:t>
            </a:r>
            <a:endParaRPr lang="en-US" sz="2600" b="1" dirty="0"/>
          </a:p>
          <a:p>
            <a:pPr marL="971550" lvl="1">
              <a:lnSpc>
                <a:spcPct val="70000"/>
              </a:lnSpc>
            </a:pPr>
            <a:r>
              <a:rPr lang="en-US" sz="2600" b="1" dirty="0" err="1"/>
              <a:t>Stroma</a:t>
            </a:r>
            <a:r>
              <a:rPr lang="en-US" sz="2600" dirty="0"/>
              <a:t>, the internal fluid</a:t>
            </a:r>
            <a:endParaRPr lang="en-US" sz="2400" dirty="0"/>
          </a:p>
          <a:p>
            <a:r>
              <a:rPr lang="en-US" sz="2800" dirty="0"/>
              <a:t>The chloroplast is one of a group of plant organelles, called </a:t>
            </a:r>
            <a:r>
              <a:rPr lang="en-US" sz="2800" b="1" dirty="0" smtClean="0"/>
              <a:t>plastids</a:t>
            </a:r>
          </a:p>
        </p:txBody>
      </p:sp>
      <p:grpSp>
        <p:nvGrpSpPr>
          <p:cNvPr id="42599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599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2599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6.18a</a:t>
            </a:r>
          </a:p>
        </p:txBody>
      </p:sp>
      <p:pic>
        <p:nvPicPr>
          <p:cNvPr id="722947" name="Picture 87" descr="06_18a_Chloroplas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657350"/>
            <a:ext cx="854868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948" name="Line 82"/>
          <p:cNvSpPr>
            <a:spLocks noChangeShapeType="1"/>
          </p:cNvSpPr>
          <p:nvPr/>
        </p:nvSpPr>
        <p:spPr bwMode="auto">
          <a:xfrm>
            <a:off x="5541963" y="2549525"/>
            <a:ext cx="436562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49" name="Line 83"/>
          <p:cNvSpPr>
            <a:spLocks noChangeShapeType="1"/>
          </p:cNvSpPr>
          <p:nvPr/>
        </p:nvSpPr>
        <p:spPr bwMode="auto">
          <a:xfrm>
            <a:off x="5186363" y="2044700"/>
            <a:ext cx="1287462" cy="6651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2950" name="Group 84"/>
          <p:cNvGrpSpPr>
            <a:grpSpLocks/>
          </p:cNvGrpSpPr>
          <p:nvPr/>
        </p:nvGrpSpPr>
        <p:grpSpPr bwMode="auto">
          <a:xfrm>
            <a:off x="5229225" y="3044825"/>
            <a:ext cx="762000" cy="165100"/>
            <a:chOff x="3291" y="1915"/>
            <a:chExt cx="480" cy="104"/>
          </a:xfrm>
        </p:grpSpPr>
        <p:sp>
          <p:nvSpPr>
            <p:cNvPr id="722951" name="Line 85"/>
            <p:cNvSpPr>
              <a:spLocks noChangeShapeType="1"/>
            </p:cNvSpPr>
            <p:nvPr/>
          </p:nvSpPr>
          <p:spPr bwMode="auto">
            <a:xfrm>
              <a:off x="3291" y="1968"/>
              <a:ext cx="437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52" name="AutoShape 86"/>
            <p:cNvSpPr>
              <a:spLocks/>
            </p:cNvSpPr>
            <p:nvPr/>
          </p:nvSpPr>
          <p:spPr bwMode="auto">
            <a:xfrm>
              <a:off x="3699" y="1915"/>
              <a:ext cx="72" cy="104"/>
            </a:xfrm>
            <a:prstGeom prst="leftBrace">
              <a:avLst>
                <a:gd name="adj1" fmla="val 12037"/>
                <a:gd name="adj2" fmla="val 5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sp>
        <p:nvSpPr>
          <p:cNvPr id="722953" name="Text Box 42"/>
          <p:cNvSpPr txBox="1">
            <a:spLocks noChangeArrowheads="1"/>
          </p:cNvSpPr>
          <p:nvPr/>
        </p:nvSpPr>
        <p:spPr bwMode="auto">
          <a:xfrm>
            <a:off x="2687638" y="1660525"/>
            <a:ext cx="10826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Ribosomes</a:t>
            </a:r>
          </a:p>
        </p:txBody>
      </p:sp>
      <p:sp>
        <p:nvSpPr>
          <p:cNvPr id="722954" name="Text Box 43"/>
          <p:cNvSpPr txBox="1">
            <a:spLocks noChangeArrowheads="1"/>
          </p:cNvSpPr>
          <p:nvPr/>
        </p:nvSpPr>
        <p:spPr bwMode="auto">
          <a:xfrm>
            <a:off x="4459288" y="1892300"/>
            <a:ext cx="6270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Stroma</a:t>
            </a:r>
          </a:p>
        </p:txBody>
      </p:sp>
      <p:sp>
        <p:nvSpPr>
          <p:cNvPr id="722955" name="Text Box 44"/>
          <p:cNvSpPr txBox="1">
            <a:spLocks noChangeArrowheads="1"/>
          </p:cNvSpPr>
          <p:nvPr/>
        </p:nvSpPr>
        <p:spPr bwMode="auto">
          <a:xfrm>
            <a:off x="4071938" y="2389188"/>
            <a:ext cx="15271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Inner and outer</a:t>
            </a:r>
          </a:p>
        </p:txBody>
      </p:sp>
      <p:sp>
        <p:nvSpPr>
          <p:cNvPr id="722956" name="Text Box 45"/>
          <p:cNvSpPr txBox="1">
            <a:spLocks noChangeArrowheads="1"/>
          </p:cNvSpPr>
          <p:nvPr/>
        </p:nvSpPr>
        <p:spPr bwMode="auto">
          <a:xfrm>
            <a:off x="4240213" y="2625725"/>
            <a:ext cx="1041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membranes</a:t>
            </a:r>
          </a:p>
        </p:txBody>
      </p:sp>
      <p:sp>
        <p:nvSpPr>
          <p:cNvPr id="722957" name="Text Box 46"/>
          <p:cNvSpPr txBox="1">
            <a:spLocks noChangeArrowheads="1"/>
          </p:cNvSpPr>
          <p:nvPr/>
        </p:nvSpPr>
        <p:spPr bwMode="auto">
          <a:xfrm>
            <a:off x="4418013" y="2995613"/>
            <a:ext cx="742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Granum</a:t>
            </a:r>
          </a:p>
        </p:txBody>
      </p:sp>
      <p:sp>
        <p:nvSpPr>
          <p:cNvPr id="722958" name="Text Box 47"/>
          <p:cNvSpPr txBox="1">
            <a:spLocks noChangeArrowheads="1"/>
          </p:cNvSpPr>
          <p:nvPr/>
        </p:nvSpPr>
        <p:spPr bwMode="auto">
          <a:xfrm>
            <a:off x="8267700" y="4586288"/>
            <a:ext cx="45085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1 </a:t>
            </a:r>
            <a:r>
              <a:rPr lang="en-US" sz="1600" b="1">
                <a:sym typeface="Symbol" pitchFamily="84" charset="2"/>
              </a:rPr>
              <a:t>m</a:t>
            </a:r>
            <a:endParaRPr lang="en-US" sz="1600" b="1"/>
          </a:p>
        </p:txBody>
      </p:sp>
      <p:sp>
        <p:nvSpPr>
          <p:cNvPr id="722959" name="Text Box 48"/>
          <p:cNvSpPr txBox="1">
            <a:spLocks noChangeArrowheads="1"/>
          </p:cNvSpPr>
          <p:nvPr/>
        </p:nvSpPr>
        <p:spPr bwMode="auto">
          <a:xfrm>
            <a:off x="2735263" y="4489450"/>
            <a:ext cx="220345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Intermembrane space</a:t>
            </a:r>
          </a:p>
        </p:txBody>
      </p:sp>
      <p:sp>
        <p:nvSpPr>
          <p:cNvPr id="722960" name="Text Box 49"/>
          <p:cNvSpPr txBox="1">
            <a:spLocks noChangeArrowheads="1"/>
          </p:cNvSpPr>
          <p:nvPr/>
        </p:nvSpPr>
        <p:spPr bwMode="auto">
          <a:xfrm>
            <a:off x="1449388" y="4494213"/>
            <a:ext cx="10826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Thylakoid</a:t>
            </a:r>
          </a:p>
        </p:txBody>
      </p:sp>
      <p:sp>
        <p:nvSpPr>
          <p:cNvPr id="722961" name="Text Box 50"/>
          <p:cNvSpPr txBox="1">
            <a:spLocks noChangeArrowheads="1"/>
          </p:cNvSpPr>
          <p:nvPr/>
        </p:nvSpPr>
        <p:spPr bwMode="auto">
          <a:xfrm>
            <a:off x="346075" y="4778375"/>
            <a:ext cx="36337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(a) Diagram and TEM of chloroplast</a:t>
            </a:r>
          </a:p>
        </p:txBody>
      </p:sp>
      <p:grpSp>
        <p:nvGrpSpPr>
          <p:cNvPr id="722962" name="Group 51"/>
          <p:cNvGrpSpPr>
            <a:grpSpLocks/>
          </p:cNvGrpSpPr>
          <p:nvPr/>
        </p:nvGrpSpPr>
        <p:grpSpPr bwMode="auto">
          <a:xfrm>
            <a:off x="8232775" y="4386263"/>
            <a:ext cx="527050" cy="134937"/>
            <a:chOff x="3744" y="2624"/>
            <a:chExt cx="232" cy="56"/>
          </a:xfrm>
        </p:grpSpPr>
        <p:sp>
          <p:nvSpPr>
            <p:cNvPr id="722963" name="Line 52"/>
            <p:cNvSpPr>
              <a:spLocks noChangeShapeType="1"/>
            </p:cNvSpPr>
            <p:nvPr/>
          </p:nvSpPr>
          <p:spPr bwMode="auto">
            <a:xfrm>
              <a:off x="3747" y="2624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64" name="Line 53"/>
            <p:cNvSpPr>
              <a:spLocks noChangeShapeType="1"/>
            </p:cNvSpPr>
            <p:nvPr/>
          </p:nvSpPr>
          <p:spPr bwMode="auto">
            <a:xfrm>
              <a:off x="3971" y="2624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65" name="Line 54"/>
            <p:cNvSpPr>
              <a:spLocks noChangeShapeType="1"/>
            </p:cNvSpPr>
            <p:nvPr/>
          </p:nvSpPr>
          <p:spPr bwMode="auto">
            <a:xfrm>
              <a:off x="3744" y="2651"/>
              <a:ext cx="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2966" name="Text Box 55"/>
          <p:cNvSpPr txBox="1">
            <a:spLocks noChangeArrowheads="1"/>
          </p:cNvSpPr>
          <p:nvPr/>
        </p:nvSpPr>
        <p:spPr bwMode="auto">
          <a:xfrm>
            <a:off x="3833813" y="4205288"/>
            <a:ext cx="742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DNA</a:t>
            </a:r>
          </a:p>
        </p:txBody>
      </p:sp>
      <p:sp>
        <p:nvSpPr>
          <p:cNvPr id="722967" name="Line 58"/>
          <p:cNvSpPr>
            <a:spLocks noChangeShapeType="1"/>
          </p:cNvSpPr>
          <p:nvPr/>
        </p:nvSpPr>
        <p:spPr bwMode="auto">
          <a:xfrm flipV="1">
            <a:off x="2417763" y="1897063"/>
            <a:ext cx="752475" cy="51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68" name="Line 59"/>
          <p:cNvSpPr>
            <a:spLocks noChangeShapeType="1"/>
          </p:cNvSpPr>
          <p:nvPr/>
        </p:nvSpPr>
        <p:spPr bwMode="auto">
          <a:xfrm flipV="1">
            <a:off x="2722563" y="1900238"/>
            <a:ext cx="44450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69" name="Line 60"/>
          <p:cNvSpPr>
            <a:spLocks noChangeShapeType="1"/>
          </p:cNvSpPr>
          <p:nvPr/>
        </p:nvSpPr>
        <p:spPr bwMode="auto">
          <a:xfrm flipV="1">
            <a:off x="3297238" y="2032000"/>
            <a:ext cx="1101725" cy="617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0" name="Line 61"/>
          <p:cNvSpPr>
            <a:spLocks noChangeShapeType="1"/>
          </p:cNvSpPr>
          <p:nvPr/>
        </p:nvSpPr>
        <p:spPr bwMode="auto">
          <a:xfrm flipV="1">
            <a:off x="3640138" y="2535238"/>
            <a:ext cx="377825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1" name="Line 62"/>
          <p:cNvSpPr>
            <a:spLocks noChangeShapeType="1"/>
          </p:cNvSpPr>
          <p:nvPr/>
        </p:nvSpPr>
        <p:spPr bwMode="auto">
          <a:xfrm flipV="1">
            <a:off x="3856038" y="2535238"/>
            <a:ext cx="161925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2" name="Line 63"/>
          <p:cNvSpPr>
            <a:spLocks noChangeShapeType="1"/>
          </p:cNvSpPr>
          <p:nvPr/>
        </p:nvSpPr>
        <p:spPr bwMode="auto">
          <a:xfrm flipV="1">
            <a:off x="3890963" y="3116263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3" name="Line 64"/>
          <p:cNvSpPr>
            <a:spLocks noChangeShapeType="1"/>
          </p:cNvSpPr>
          <p:nvPr/>
        </p:nvSpPr>
        <p:spPr bwMode="auto">
          <a:xfrm>
            <a:off x="3373438" y="4021138"/>
            <a:ext cx="431800" cy="30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4" name="Line 65"/>
          <p:cNvSpPr>
            <a:spLocks noChangeShapeType="1"/>
          </p:cNvSpPr>
          <p:nvPr/>
        </p:nvSpPr>
        <p:spPr bwMode="auto">
          <a:xfrm flipH="1">
            <a:off x="3294063" y="4364038"/>
            <a:ext cx="46037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75" name="Line 69"/>
          <p:cNvSpPr>
            <a:spLocks noChangeShapeType="1"/>
          </p:cNvSpPr>
          <p:nvPr/>
        </p:nvSpPr>
        <p:spPr bwMode="auto">
          <a:xfrm>
            <a:off x="2070100" y="4043363"/>
            <a:ext cx="38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2976" name="Group 74"/>
          <p:cNvGrpSpPr>
            <a:grpSpLocks/>
          </p:cNvGrpSpPr>
          <p:nvPr/>
        </p:nvGrpSpPr>
        <p:grpSpPr bwMode="auto">
          <a:xfrm>
            <a:off x="1943100" y="3975100"/>
            <a:ext cx="241300" cy="520700"/>
            <a:chOff x="1224" y="2504"/>
            <a:chExt cx="152" cy="328"/>
          </a:xfrm>
        </p:grpSpPr>
        <p:sp>
          <p:nvSpPr>
            <p:cNvPr id="722977" name="Line 67"/>
            <p:cNvSpPr>
              <a:spLocks noChangeShapeType="1"/>
            </p:cNvSpPr>
            <p:nvPr/>
          </p:nvSpPr>
          <p:spPr bwMode="auto">
            <a:xfrm>
              <a:off x="1307" y="2544"/>
              <a:ext cx="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78" name="Line 70"/>
            <p:cNvSpPr>
              <a:spLocks noChangeShapeType="1"/>
            </p:cNvSpPr>
            <p:nvPr/>
          </p:nvSpPr>
          <p:spPr bwMode="auto">
            <a:xfrm>
              <a:off x="1328" y="250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79" name="Line 71"/>
            <p:cNvSpPr>
              <a:spLocks noChangeShapeType="1"/>
            </p:cNvSpPr>
            <p:nvPr/>
          </p:nvSpPr>
          <p:spPr bwMode="auto">
            <a:xfrm>
              <a:off x="1328" y="2575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80" name="Line 72"/>
            <p:cNvSpPr>
              <a:spLocks noChangeShapeType="1"/>
            </p:cNvSpPr>
            <p:nvPr/>
          </p:nvSpPr>
          <p:spPr bwMode="auto">
            <a:xfrm>
              <a:off x="1331" y="2504"/>
              <a:ext cx="0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81" name="Line 73"/>
            <p:cNvSpPr>
              <a:spLocks noChangeShapeType="1"/>
            </p:cNvSpPr>
            <p:nvPr/>
          </p:nvSpPr>
          <p:spPr bwMode="auto">
            <a:xfrm flipV="1">
              <a:off x="1224" y="2541"/>
              <a:ext cx="8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2982" name="AutoShape 75"/>
          <p:cNvSpPr>
            <a:spLocks/>
          </p:cNvSpPr>
          <p:nvPr/>
        </p:nvSpPr>
        <p:spPr bwMode="auto">
          <a:xfrm>
            <a:off x="3703638" y="3246438"/>
            <a:ext cx="200025" cy="647700"/>
          </a:xfrm>
          <a:prstGeom prst="rightBrace">
            <a:avLst>
              <a:gd name="adj1" fmla="val 2698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722983" name="Line 77"/>
          <p:cNvSpPr>
            <a:spLocks noChangeShapeType="1"/>
          </p:cNvSpPr>
          <p:nvPr/>
        </p:nvSpPr>
        <p:spPr bwMode="auto">
          <a:xfrm>
            <a:off x="5537200" y="2544763"/>
            <a:ext cx="4365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84" name="Line 78"/>
          <p:cNvSpPr>
            <a:spLocks noChangeShapeType="1"/>
          </p:cNvSpPr>
          <p:nvPr/>
        </p:nvSpPr>
        <p:spPr bwMode="auto">
          <a:xfrm>
            <a:off x="5181600" y="2039938"/>
            <a:ext cx="1287463" cy="665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2985" name="Group 81"/>
          <p:cNvGrpSpPr>
            <a:grpSpLocks/>
          </p:cNvGrpSpPr>
          <p:nvPr/>
        </p:nvGrpSpPr>
        <p:grpSpPr bwMode="auto">
          <a:xfrm>
            <a:off x="5224463" y="3040063"/>
            <a:ext cx="762000" cy="165100"/>
            <a:chOff x="3291" y="1915"/>
            <a:chExt cx="480" cy="104"/>
          </a:xfrm>
        </p:grpSpPr>
        <p:sp>
          <p:nvSpPr>
            <p:cNvPr id="722986" name="Line 76"/>
            <p:cNvSpPr>
              <a:spLocks noChangeShapeType="1"/>
            </p:cNvSpPr>
            <p:nvPr/>
          </p:nvSpPr>
          <p:spPr bwMode="auto">
            <a:xfrm>
              <a:off x="3291" y="1968"/>
              <a:ext cx="4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87" name="AutoShape 79"/>
            <p:cNvSpPr>
              <a:spLocks/>
            </p:cNvSpPr>
            <p:nvPr/>
          </p:nvSpPr>
          <p:spPr bwMode="auto">
            <a:xfrm>
              <a:off x="3699" y="1915"/>
              <a:ext cx="72" cy="104"/>
            </a:xfrm>
            <a:prstGeom prst="leftBrace">
              <a:avLst>
                <a:gd name="adj1" fmla="val 1203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876300"/>
            <a:ext cx="8839200" cy="914400"/>
          </a:xfrm>
        </p:spPr>
        <p:txBody>
          <a:bodyPr/>
          <a:lstStyle/>
          <a:p>
            <a:pPr indent="6350"/>
            <a:r>
              <a:rPr lang="en-US" dirty="0"/>
              <a:t>Concept </a:t>
            </a:r>
            <a:r>
              <a:rPr lang="en-US" dirty="0" smtClean="0"/>
              <a:t>6: </a:t>
            </a:r>
            <a:r>
              <a:rPr lang="en-US" dirty="0"/>
              <a:t>The cytoskeleton is a network of fibers that organizes structures and activities in the cell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0463"/>
            <a:ext cx="8305800" cy="4224337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/>
              <a:t>cytoskeleton </a:t>
            </a:r>
            <a:r>
              <a:rPr lang="en-US" sz="2400" dirty="0"/>
              <a:t>is a network of fibers extending throughout the cytoplasm</a:t>
            </a:r>
          </a:p>
          <a:p>
            <a:r>
              <a:rPr lang="en-US" sz="2400" dirty="0"/>
              <a:t>It organizes the cell’s structures and activities, anchoring many </a:t>
            </a:r>
            <a:r>
              <a:rPr lang="en-US" sz="2400" dirty="0" smtClean="0"/>
              <a:t>organelles in place and used as in internal “highway” on which to transport materials</a:t>
            </a:r>
            <a:endParaRPr lang="en-US" sz="2400" dirty="0"/>
          </a:p>
          <a:p>
            <a:r>
              <a:rPr lang="en-US" sz="2400" dirty="0"/>
              <a:t>It is composed of three types of molecular structures</a:t>
            </a:r>
          </a:p>
          <a:p>
            <a:pPr marL="971550" lvl="1">
              <a:lnSpc>
                <a:spcPct val="80000"/>
              </a:lnSpc>
            </a:pPr>
            <a:r>
              <a:rPr lang="en-US" sz="2400" dirty="0"/>
              <a:t>Microtubules</a:t>
            </a:r>
          </a:p>
          <a:p>
            <a:pPr marL="971550" lvl="1">
              <a:lnSpc>
                <a:spcPct val="80000"/>
              </a:lnSpc>
            </a:pPr>
            <a:r>
              <a:rPr lang="en-US" sz="2400" dirty="0"/>
              <a:t>Microfilaments</a:t>
            </a:r>
          </a:p>
          <a:p>
            <a:pPr marL="971550" lvl="1">
              <a:lnSpc>
                <a:spcPct val="80000"/>
              </a:lnSpc>
            </a:pPr>
            <a:r>
              <a:rPr lang="en-US" sz="2400" dirty="0"/>
              <a:t>Intermediate </a:t>
            </a:r>
            <a:r>
              <a:rPr lang="en-US" sz="2400" dirty="0" smtClean="0"/>
              <a:t>filaments </a:t>
            </a:r>
            <a:endParaRPr lang="en-US" sz="2400" dirty="0"/>
          </a:p>
        </p:txBody>
      </p:sp>
      <p:grpSp>
        <p:nvGrpSpPr>
          <p:cNvPr id="432135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213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2138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6.20</a:t>
            </a:r>
          </a:p>
        </p:txBody>
      </p:sp>
      <p:pic>
        <p:nvPicPr>
          <p:cNvPr id="579587" name="Picture 11" descr="06_20Cytoskelet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263" y="1252538"/>
            <a:ext cx="6213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9588" name="Text Box 6"/>
          <p:cNvSpPr txBox="1">
            <a:spLocks noChangeArrowheads="1"/>
          </p:cNvSpPr>
          <p:nvPr/>
        </p:nvSpPr>
        <p:spPr bwMode="auto">
          <a:xfrm rot="-5400000">
            <a:off x="6993732" y="4801394"/>
            <a:ext cx="912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10 </a:t>
            </a:r>
            <a:r>
              <a:rPr lang="en-US" b="1">
                <a:sym typeface="Symbol" pitchFamily="84" charset="2"/>
              </a:rPr>
              <a:t>m</a:t>
            </a:r>
            <a:endParaRPr lang="en-US" b="1"/>
          </a:p>
        </p:txBody>
      </p:sp>
      <p:grpSp>
        <p:nvGrpSpPr>
          <p:cNvPr id="579589" name="Group 10"/>
          <p:cNvGrpSpPr>
            <a:grpSpLocks/>
          </p:cNvGrpSpPr>
          <p:nvPr/>
        </p:nvGrpSpPr>
        <p:grpSpPr bwMode="auto">
          <a:xfrm>
            <a:off x="7175500" y="4521200"/>
            <a:ext cx="131763" cy="858838"/>
            <a:chOff x="4520" y="2848"/>
            <a:chExt cx="83" cy="541"/>
          </a:xfrm>
        </p:grpSpPr>
        <p:sp>
          <p:nvSpPr>
            <p:cNvPr id="579590" name="Line 7"/>
            <p:cNvSpPr>
              <a:spLocks noChangeShapeType="1"/>
            </p:cNvSpPr>
            <p:nvPr/>
          </p:nvSpPr>
          <p:spPr bwMode="auto">
            <a:xfrm>
              <a:off x="4520" y="2848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591" name="Line 8"/>
            <p:cNvSpPr>
              <a:spLocks noChangeShapeType="1"/>
            </p:cNvSpPr>
            <p:nvPr/>
          </p:nvSpPr>
          <p:spPr bwMode="auto">
            <a:xfrm>
              <a:off x="4520" y="338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592" name="Line 9"/>
            <p:cNvSpPr>
              <a:spLocks noChangeShapeType="1"/>
            </p:cNvSpPr>
            <p:nvPr/>
          </p:nvSpPr>
          <p:spPr bwMode="auto">
            <a:xfrm>
              <a:off x="4565" y="2851"/>
              <a:ext cx="0" cy="5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6.21</a:t>
            </a:r>
          </a:p>
        </p:txBody>
      </p:sp>
      <p:pic>
        <p:nvPicPr>
          <p:cNvPr id="581635" name="Picture 32" descr="06_21_MotorProtei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136525"/>
            <a:ext cx="61579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6" name="Line 28"/>
          <p:cNvSpPr>
            <a:spLocks noChangeShapeType="1"/>
          </p:cNvSpPr>
          <p:nvPr/>
        </p:nvSpPr>
        <p:spPr bwMode="auto">
          <a:xfrm flipV="1">
            <a:off x="3448050" y="3433763"/>
            <a:ext cx="215900" cy="1104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37" name="Line 29"/>
          <p:cNvSpPr>
            <a:spLocks noChangeShapeType="1"/>
          </p:cNvSpPr>
          <p:nvPr/>
        </p:nvSpPr>
        <p:spPr bwMode="auto">
          <a:xfrm flipH="1" flipV="1">
            <a:off x="3671888" y="3429000"/>
            <a:ext cx="660400" cy="10715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38" name="Line 30"/>
          <p:cNvSpPr>
            <a:spLocks noChangeShapeType="1"/>
          </p:cNvSpPr>
          <p:nvPr/>
        </p:nvSpPr>
        <p:spPr bwMode="auto">
          <a:xfrm>
            <a:off x="2266950" y="3429000"/>
            <a:ext cx="0" cy="2006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39" name="Text Box 3"/>
          <p:cNvSpPr txBox="1">
            <a:spLocks noChangeArrowheads="1"/>
          </p:cNvSpPr>
          <p:nvPr/>
        </p:nvSpPr>
        <p:spPr bwMode="auto">
          <a:xfrm>
            <a:off x="2525713" y="627063"/>
            <a:ext cx="4635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ATP</a:t>
            </a:r>
            <a:endParaRPr lang="en-US" sz="1900" b="1"/>
          </a:p>
        </p:txBody>
      </p:sp>
      <p:sp>
        <p:nvSpPr>
          <p:cNvPr id="581640" name="Text Box 6"/>
          <p:cNvSpPr txBox="1">
            <a:spLocks noChangeArrowheads="1"/>
          </p:cNvSpPr>
          <p:nvPr/>
        </p:nvSpPr>
        <p:spPr bwMode="auto">
          <a:xfrm>
            <a:off x="3943350" y="446088"/>
            <a:ext cx="746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Vesicle</a:t>
            </a:r>
            <a:endParaRPr lang="en-US" sz="1600" b="1"/>
          </a:p>
        </p:txBody>
      </p:sp>
      <p:sp>
        <p:nvSpPr>
          <p:cNvPr id="581641" name="Text Box 7"/>
          <p:cNvSpPr txBox="1">
            <a:spLocks noChangeArrowheads="1"/>
          </p:cNvSpPr>
          <p:nvPr/>
        </p:nvSpPr>
        <p:spPr bwMode="auto">
          <a:xfrm>
            <a:off x="1539875" y="2647950"/>
            <a:ext cx="4635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(a)</a:t>
            </a:r>
            <a:endParaRPr lang="en-US" sz="1900" b="1"/>
          </a:p>
        </p:txBody>
      </p:sp>
      <p:sp>
        <p:nvSpPr>
          <p:cNvPr id="581642" name="Text Box 9"/>
          <p:cNvSpPr txBox="1">
            <a:spLocks noChangeArrowheads="1"/>
          </p:cNvSpPr>
          <p:nvPr/>
        </p:nvSpPr>
        <p:spPr bwMode="auto">
          <a:xfrm>
            <a:off x="2857500" y="2038350"/>
            <a:ext cx="16033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Motor protein</a:t>
            </a:r>
            <a:br>
              <a:rPr lang="en-US" sz="1800" b="1"/>
            </a:br>
            <a:r>
              <a:rPr lang="en-US" sz="1800" b="1"/>
              <a:t>(ATP powered)</a:t>
            </a:r>
            <a:endParaRPr lang="en-US" sz="1900" b="1"/>
          </a:p>
        </p:txBody>
      </p:sp>
      <p:sp>
        <p:nvSpPr>
          <p:cNvPr id="581643" name="Line 10"/>
          <p:cNvSpPr>
            <a:spLocks noChangeShapeType="1"/>
          </p:cNvSpPr>
          <p:nvPr/>
        </p:nvSpPr>
        <p:spPr bwMode="auto">
          <a:xfrm flipV="1">
            <a:off x="3840163" y="1531938"/>
            <a:ext cx="292100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4" name="Line 11"/>
          <p:cNvSpPr>
            <a:spLocks noChangeShapeType="1"/>
          </p:cNvSpPr>
          <p:nvPr/>
        </p:nvSpPr>
        <p:spPr bwMode="auto">
          <a:xfrm>
            <a:off x="4386263" y="982663"/>
            <a:ext cx="592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5" name="Line 12"/>
          <p:cNvSpPr>
            <a:spLocks noChangeShapeType="1"/>
          </p:cNvSpPr>
          <p:nvPr/>
        </p:nvSpPr>
        <p:spPr bwMode="auto">
          <a:xfrm>
            <a:off x="5207000" y="1785938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46" name="Text Box 15"/>
          <p:cNvSpPr txBox="1">
            <a:spLocks noChangeArrowheads="1"/>
          </p:cNvSpPr>
          <p:nvPr/>
        </p:nvSpPr>
        <p:spPr bwMode="auto">
          <a:xfrm>
            <a:off x="4638675" y="2036763"/>
            <a:ext cx="16033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Microtubule</a:t>
            </a:r>
            <a:br>
              <a:rPr lang="en-US" sz="1800" b="1"/>
            </a:br>
            <a:r>
              <a:rPr lang="en-US" sz="1800" b="1"/>
              <a:t>of cytoskeleton</a:t>
            </a:r>
            <a:endParaRPr lang="en-US" sz="1900" b="1"/>
          </a:p>
        </p:txBody>
      </p:sp>
      <p:sp>
        <p:nvSpPr>
          <p:cNvPr id="581647" name="Text Box 16"/>
          <p:cNvSpPr txBox="1">
            <a:spLocks noChangeArrowheads="1"/>
          </p:cNvSpPr>
          <p:nvPr/>
        </p:nvSpPr>
        <p:spPr bwMode="auto">
          <a:xfrm>
            <a:off x="5022850" y="847725"/>
            <a:ext cx="14843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Receptor for</a:t>
            </a:r>
            <a:br>
              <a:rPr lang="en-US" sz="1800" b="1"/>
            </a:br>
            <a:r>
              <a:rPr lang="en-US" sz="1800" b="1"/>
              <a:t>motor protein</a:t>
            </a:r>
            <a:endParaRPr lang="en-US" sz="1900" b="1"/>
          </a:p>
        </p:txBody>
      </p:sp>
      <p:sp>
        <p:nvSpPr>
          <p:cNvPr id="581648" name="Text Box 17"/>
          <p:cNvSpPr txBox="1">
            <a:spLocks noChangeArrowheads="1"/>
          </p:cNvSpPr>
          <p:nvPr/>
        </p:nvSpPr>
        <p:spPr bwMode="auto">
          <a:xfrm>
            <a:off x="6745288" y="3184525"/>
            <a:ext cx="854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0.25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900" b="1"/>
          </a:p>
        </p:txBody>
      </p:sp>
      <p:grpSp>
        <p:nvGrpSpPr>
          <p:cNvPr id="581649" name="Group 21"/>
          <p:cNvGrpSpPr>
            <a:grpSpLocks/>
          </p:cNvGrpSpPr>
          <p:nvPr/>
        </p:nvGrpSpPr>
        <p:grpSpPr bwMode="auto">
          <a:xfrm>
            <a:off x="6735763" y="3436938"/>
            <a:ext cx="858837" cy="114300"/>
            <a:chOff x="4243" y="2165"/>
            <a:chExt cx="541" cy="72"/>
          </a:xfrm>
        </p:grpSpPr>
        <p:sp>
          <p:nvSpPr>
            <p:cNvPr id="581650" name="Line 18"/>
            <p:cNvSpPr>
              <a:spLocks noChangeShapeType="1"/>
            </p:cNvSpPr>
            <p:nvPr/>
          </p:nvSpPr>
          <p:spPr bwMode="auto">
            <a:xfrm>
              <a:off x="4245" y="2165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51" name="Line 19"/>
            <p:cNvSpPr>
              <a:spLocks noChangeShapeType="1"/>
            </p:cNvSpPr>
            <p:nvPr/>
          </p:nvSpPr>
          <p:spPr bwMode="auto">
            <a:xfrm>
              <a:off x="4784" y="2165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1652" name="Line 20"/>
            <p:cNvSpPr>
              <a:spLocks noChangeShapeType="1"/>
            </p:cNvSpPr>
            <p:nvPr/>
          </p:nvSpPr>
          <p:spPr bwMode="auto">
            <a:xfrm>
              <a:off x="4243" y="2200"/>
              <a:ext cx="5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1653" name="Text Box 22"/>
          <p:cNvSpPr txBox="1">
            <a:spLocks noChangeArrowheads="1"/>
          </p:cNvSpPr>
          <p:nvPr/>
        </p:nvSpPr>
        <p:spPr bwMode="auto">
          <a:xfrm>
            <a:off x="3154363" y="3178175"/>
            <a:ext cx="985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 Vesicles</a:t>
            </a:r>
            <a:endParaRPr lang="en-US" sz="1900" b="1"/>
          </a:p>
        </p:txBody>
      </p:sp>
      <p:sp>
        <p:nvSpPr>
          <p:cNvPr id="581654" name="Line 24"/>
          <p:cNvSpPr>
            <a:spLocks noChangeShapeType="1"/>
          </p:cNvSpPr>
          <p:nvPr/>
        </p:nvSpPr>
        <p:spPr bwMode="auto">
          <a:xfrm flipV="1">
            <a:off x="3441700" y="3441700"/>
            <a:ext cx="215900" cy="1104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55" name="Line 25"/>
          <p:cNvSpPr>
            <a:spLocks noChangeShapeType="1"/>
          </p:cNvSpPr>
          <p:nvPr/>
        </p:nvSpPr>
        <p:spPr bwMode="auto">
          <a:xfrm flipH="1" flipV="1">
            <a:off x="3665538" y="3436938"/>
            <a:ext cx="660400" cy="1071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56" name="Text Box 26"/>
          <p:cNvSpPr txBox="1">
            <a:spLocks noChangeArrowheads="1"/>
          </p:cNvSpPr>
          <p:nvPr/>
        </p:nvSpPr>
        <p:spPr bwMode="auto">
          <a:xfrm>
            <a:off x="1619250" y="3175000"/>
            <a:ext cx="1387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Microtubule</a:t>
            </a:r>
            <a:endParaRPr lang="en-US" sz="1900" b="1"/>
          </a:p>
        </p:txBody>
      </p:sp>
      <p:sp>
        <p:nvSpPr>
          <p:cNvPr id="581657" name="Line 27"/>
          <p:cNvSpPr>
            <a:spLocks noChangeShapeType="1"/>
          </p:cNvSpPr>
          <p:nvPr/>
        </p:nvSpPr>
        <p:spPr bwMode="auto">
          <a:xfrm>
            <a:off x="2260600" y="3436938"/>
            <a:ext cx="0" cy="2006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1658" name="Text Box 31"/>
          <p:cNvSpPr txBox="1">
            <a:spLocks noChangeArrowheads="1"/>
          </p:cNvSpPr>
          <p:nvPr/>
        </p:nvSpPr>
        <p:spPr bwMode="auto">
          <a:xfrm>
            <a:off x="1539875" y="6267450"/>
            <a:ext cx="4635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(b)</a:t>
            </a:r>
            <a:endParaRPr lang="en-US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49375"/>
            <a:ext cx="8305800" cy="3984625"/>
          </a:xfrm>
        </p:spPr>
        <p:txBody>
          <a:bodyPr/>
          <a:lstStyle/>
          <a:p>
            <a:pPr>
              <a:buFont typeface="Times" pitchFamily="84" charset="0"/>
              <a:buNone/>
            </a:pPr>
            <a:r>
              <a:rPr lang="en-US" sz="3000" b="1" dirty="0" err="1"/>
              <a:t>Centrosomes</a:t>
            </a:r>
            <a:r>
              <a:rPr lang="en-US" sz="3000" b="1" dirty="0"/>
              <a:t> and </a:t>
            </a:r>
            <a:r>
              <a:rPr lang="en-US" sz="3000" b="1" dirty="0" err="1"/>
              <a:t>Centrioles</a:t>
            </a:r>
            <a:endParaRPr lang="en-US" sz="3000" dirty="0"/>
          </a:p>
          <a:p>
            <a:r>
              <a:rPr lang="en-US" sz="2800" dirty="0"/>
              <a:t>In many cells, microtubules grow out from a </a:t>
            </a:r>
            <a:r>
              <a:rPr lang="en-US" sz="2800" b="1" dirty="0" err="1"/>
              <a:t>centrosome</a:t>
            </a:r>
            <a:r>
              <a:rPr lang="en-US" sz="2800" b="1" dirty="0"/>
              <a:t> </a:t>
            </a:r>
            <a:r>
              <a:rPr lang="en-US" sz="2800" dirty="0"/>
              <a:t>near the nucleus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centrosome</a:t>
            </a:r>
            <a:r>
              <a:rPr lang="en-US" sz="2800" dirty="0"/>
              <a:t> is a “microtubule-organizing center”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/>
              <a:t>In animal cells, the </a:t>
            </a:r>
            <a:r>
              <a:rPr lang="en-US" sz="2800" dirty="0" err="1"/>
              <a:t>centrosome</a:t>
            </a:r>
            <a:r>
              <a:rPr lang="en-US" sz="2800" dirty="0"/>
              <a:t> has a pair of </a:t>
            </a:r>
            <a:r>
              <a:rPr lang="en-US" sz="2800" b="1" dirty="0" err="1"/>
              <a:t>centrioles</a:t>
            </a:r>
            <a:r>
              <a:rPr lang="en-US" sz="2800" dirty="0"/>
              <a:t>, each with nine triplets of microtubules arranged in a </a:t>
            </a:r>
            <a:r>
              <a:rPr lang="en-US" sz="2800" dirty="0" smtClean="0"/>
              <a:t>ring that are “thought” to be involved with cell division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/>
              <a:t>(41)</a:t>
            </a:r>
            <a:endParaRPr lang="en-US" dirty="0"/>
          </a:p>
        </p:txBody>
      </p:sp>
      <p:grpSp>
        <p:nvGrpSpPr>
          <p:cNvPr id="451591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159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1594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1" name="Picture 26" descr="06_22_CentrosomeStructu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36525"/>
            <a:ext cx="75120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732" name="Line 22"/>
          <p:cNvSpPr>
            <a:spLocks noChangeShapeType="1"/>
          </p:cNvSpPr>
          <p:nvPr/>
        </p:nvSpPr>
        <p:spPr bwMode="auto">
          <a:xfrm flipH="1">
            <a:off x="3810000" y="5403850"/>
            <a:ext cx="158750" cy="679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3" name="Line 23"/>
          <p:cNvSpPr>
            <a:spLocks noChangeShapeType="1"/>
          </p:cNvSpPr>
          <p:nvPr/>
        </p:nvSpPr>
        <p:spPr bwMode="auto">
          <a:xfrm>
            <a:off x="3721100" y="5683250"/>
            <a:ext cx="8890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4" name="Line 24"/>
          <p:cNvSpPr>
            <a:spLocks noChangeShapeType="1"/>
          </p:cNvSpPr>
          <p:nvPr/>
        </p:nvSpPr>
        <p:spPr bwMode="auto">
          <a:xfrm>
            <a:off x="2584450" y="4286250"/>
            <a:ext cx="10795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5" name="Line 25"/>
          <p:cNvSpPr>
            <a:spLocks noChangeShapeType="1"/>
          </p:cNvSpPr>
          <p:nvPr/>
        </p:nvSpPr>
        <p:spPr bwMode="auto">
          <a:xfrm>
            <a:off x="6115050" y="4381500"/>
            <a:ext cx="0" cy="16954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6" name="Text Box 3"/>
          <p:cNvSpPr txBox="1">
            <a:spLocks noChangeArrowheads="1"/>
          </p:cNvSpPr>
          <p:nvPr/>
        </p:nvSpPr>
        <p:spPr bwMode="auto">
          <a:xfrm>
            <a:off x="850900" y="1423988"/>
            <a:ext cx="13938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Centrosome</a:t>
            </a:r>
          </a:p>
        </p:txBody>
      </p:sp>
      <p:sp>
        <p:nvSpPr>
          <p:cNvPr id="585737" name="Text Box 6"/>
          <p:cNvSpPr txBox="1">
            <a:spLocks noChangeArrowheads="1"/>
          </p:cNvSpPr>
          <p:nvPr/>
        </p:nvSpPr>
        <p:spPr bwMode="auto">
          <a:xfrm>
            <a:off x="1155700" y="4160838"/>
            <a:ext cx="13938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Longitudinal</a:t>
            </a:r>
            <a:br>
              <a:rPr lang="en-US" sz="1800" b="1"/>
            </a:br>
            <a:r>
              <a:rPr lang="en-US" sz="1800" b="1"/>
              <a:t>section of</a:t>
            </a:r>
            <a:br>
              <a:rPr lang="en-US" sz="1800" b="1"/>
            </a:br>
            <a:r>
              <a:rPr lang="en-US" sz="1800" b="1"/>
              <a:t>one centriole</a:t>
            </a:r>
          </a:p>
        </p:txBody>
      </p:sp>
      <p:sp>
        <p:nvSpPr>
          <p:cNvPr id="585738" name="Text Box 7"/>
          <p:cNvSpPr txBox="1">
            <a:spLocks noChangeArrowheads="1"/>
          </p:cNvSpPr>
          <p:nvPr/>
        </p:nvSpPr>
        <p:spPr bwMode="auto">
          <a:xfrm>
            <a:off x="3937000" y="2287588"/>
            <a:ext cx="1114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Centrioles</a:t>
            </a:r>
          </a:p>
        </p:txBody>
      </p:sp>
      <p:sp>
        <p:nvSpPr>
          <p:cNvPr id="585739" name="Text Box 8"/>
          <p:cNvSpPr txBox="1">
            <a:spLocks noChangeArrowheads="1"/>
          </p:cNvSpPr>
          <p:nvPr/>
        </p:nvSpPr>
        <p:spPr bwMode="auto">
          <a:xfrm>
            <a:off x="6415088" y="1531938"/>
            <a:ext cx="1304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Microtubule</a:t>
            </a:r>
          </a:p>
        </p:txBody>
      </p:sp>
      <p:sp>
        <p:nvSpPr>
          <p:cNvPr id="585740" name="Line 9"/>
          <p:cNvSpPr>
            <a:spLocks noChangeShapeType="1"/>
          </p:cNvSpPr>
          <p:nvPr/>
        </p:nvSpPr>
        <p:spPr bwMode="auto">
          <a:xfrm>
            <a:off x="5948363" y="1566863"/>
            <a:ext cx="419100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741" name="Group 13"/>
          <p:cNvGrpSpPr>
            <a:grpSpLocks/>
          </p:cNvGrpSpPr>
          <p:nvPr/>
        </p:nvGrpSpPr>
        <p:grpSpPr bwMode="auto">
          <a:xfrm>
            <a:off x="7023100" y="2911475"/>
            <a:ext cx="1262063" cy="136525"/>
            <a:chOff x="4424" y="1834"/>
            <a:chExt cx="795" cy="86"/>
          </a:xfrm>
        </p:grpSpPr>
        <p:sp>
          <p:nvSpPr>
            <p:cNvPr id="585742" name="Line 10"/>
            <p:cNvSpPr>
              <a:spLocks noChangeShapeType="1"/>
            </p:cNvSpPr>
            <p:nvPr/>
          </p:nvSpPr>
          <p:spPr bwMode="auto">
            <a:xfrm>
              <a:off x="4424" y="1834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3" name="Line 11"/>
            <p:cNvSpPr>
              <a:spLocks noChangeShapeType="1"/>
            </p:cNvSpPr>
            <p:nvPr/>
          </p:nvSpPr>
          <p:spPr bwMode="auto">
            <a:xfrm>
              <a:off x="5216" y="1834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4" name="Line 12"/>
            <p:cNvSpPr>
              <a:spLocks noChangeShapeType="1"/>
            </p:cNvSpPr>
            <p:nvPr/>
          </p:nvSpPr>
          <p:spPr bwMode="auto">
            <a:xfrm>
              <a:off x="4424" y="1877"/>
              <a:ext cx="7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5745" name="Text Box 14"/>
          <p:cNvSpPr txBox="1">
            <a:spLocks noChangeArrowheads="1"/>
          </p:cNvSpPr>
          <p:nvPr/>
        </p:nvSpPr>
        <p:spPr bwMode="auto">
          <a:xfrm>
            <a:off x="7226300" y="2662238"/>
            <a:ext cx="852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0.25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sp>
        <p:nvSpPr>
          <p:cNvPr id="585746" name="Text Box 15"/>
          <p:cNvSpPr txBox="1">
            <a:spLocks noChangeArrowheads="1"/>
          </p:cNvSpPr>
          <p:nvPr/>
        </p:nvSpPr>
        <p:spPr bwMode="auto">
          <a:xfrm>
            <a:off x="3479800" y="6059488"/>
            <a:ext cx="14319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Microtubules</a:t>
            </a:r>
          </a:p>
        </p:txBody>
      </p:sp>
      <p:sp>
        <p:nvSpPr>
          <p:cNvPr id="585747" name="Text Box 16"/>
          <p:cNvSpPr txBox="1">
            <a:spLocks noChangeArrowheads="1"/>
          </p:cNvSpPr>
          <p:nvPr/>
        </p:nvSpPr>
        <p:spPr bwMode="auto">
          <a:xfrm>
            <a:off x="5765800" y="6072188"/>
            <a:ext cx="23717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Cross section</a:t>
            </a:r>
            <a:br>
              <a:rPr lang="en-US" sz="1800" b="1"/>
            </a:br>
            <a:r>
              <a:rPr lang="en-US" sz="1800" b="1"/>
              <a:t>of the other centriole</a:t>
            </a:r>
          </a:p>
        </p:txBody>
      </p:sp>
      <p:sp>
        <p:nvSpPr>
          <p:cNvPr id="585748" name="AutoShape 17"/>
          <p:cNvSpPr>
            <a:spLocks/>
          </p:cNvSpPr>
          <p:nvPr/>
        </p:nvSpPr>
        <p:spPr bwMode="auto">
          <a:xfrm>
            <a:off x="2247900" y="177800"/>
            <a:ext cx="203200" cy="2927350"/>
          </a:xfrm>
          <a:prstGeom prst="leftBrace">
            <a:avLst>
              <a:gd name="adj1" fmla="val 120052"/>
              <a:gd name="adj2" fmla="val 4761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85749" name="Line 18"/>
          <p:cNvSpPr>
            <a:spLocks noChangeShapeType="1"/>
          </p:cNvSpPr>
          <p:nvPr/>
        </p:nvSpPr>
        <p:spPr bwMode="auto">
          <a:xfrm flipH="1">
            <a:off x="3810000" y="5397500"/>
            <a:ext cx="158750" cy="679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50" name="Line 19"/>
          <p:cNvSpPr>
            <a:spLocks noChangeShapeType="1"/>
          </p:cNvSpPr>
          <p:nvPr/>
        </p:nvSpPr>
        <p:spPr bwMode="auto">
          <a:xfrm>
            <a:off x="3721100" y="5676900"/>
            <a:ext cx="8890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51" name="Line 20"/>
          <p:cNvSpPr>
            <a:spLocks noChangeShapeType="1"/>
          </p:cNvSpPr>
          <p:nvPr/>
        </p:nvSpPr>
        <p:spPr bwMode="auto">
          <a:xfrm>
            <a:off x="2584450" y="4279900"/>
            <a:ext cx="107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52" name="Line 21"/>
          <p:cNvSpPr>
            <a:spLocks noChangeShapeType="1"/>
          </p:cNvSpPr>
          <p:nvPr/>
        </p:nvSpPr>
        <p:spPr bwMode="auto">
          <a:xfrm>
            <a:off x="6115050" y="4375150"/>
            <a:ext cx="0" cy="169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2590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0800"/>
            <a:ext cx="8153400" cy="2273300"/>
          </a:xfr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  <a:buFont typeface="Times" pitchFamily="84" charset="0"/>
              <a:buNone/>
            </a:pPr>
            <a:r>
              <a:rPr lang="en-US" sz="3400" b="1"/>
              <a:t>Cilia and Flagella</a:t>
            </a:r>
            <a:endParaRPr lang="en-US" sz="3400"/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/>
              <a:t>Microtubules control the beating of </a:t>
            </a:r>
            <a:r>
              <a:rPr lang="en-US" sz="2800" b="1"/>
              <a:t>cilia </a:t>
            </a:r>
            <a:r>
              <a:rPr lang="en-US" sz="2800"/>
              <a:t>and </a:t>
            </a:r>
            <a:r>
              <a:rPr lang="en-US" sz="2800" b="1"/>
              <a:t>flagella</a:t>
            </a:r>
            <a:r>
              <a:rPr lang="en-US" sz="2800"/>
              <a:t>, locomotor appendages of some cells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/>
              <a:t>Cilia and flagella differ in their beating patterns</a:t>
            </a:r>
          </a:p>
        </p:txBody>
      </p:sp>
      <p:grpSp>
        <p:nvGrpSpPr>
          <p:cNvPr id="454667" name="Group 11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4668" name="Rectangle 12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54670" name="Rectangle 1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</a:t>
            </a:r>
          </a:p>
        </p:txBody>
      </p:sp>
      <p:pic>
        <p:nvPicPr>
          <p:cNvPr id="542723" name="Picture 59" descr="06_02_CellSizeRang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050" y="136525"/>
            <a:ext cx="4279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24" name="Text Box 3"/>
          <p:cNvSpPr txBox="1">
            <a:spLocks noChangeArrowheads="1"/>
          </p:cNvSpPr>
          <p:nvPr/>
        </p:nvSpPr>
        <p:spPr bwMode="auto">
          <a:xfrm>
            <a:off x="2652713" y="146050"/>
            <a:ext cx="35242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 m</a:t>
            </a:r>
          </a:p>
        </p:txBody>
      </p:sp>
      <p:sp>
        <p:nvSpPr>
          <p:cNvPr id="542725" name="Text Box 6"/>
          <p:cNvSpPr txBox="1">
            <a:spLocks noChangeArrowheads="1"/>
          </p:cNvSpPr>
          <p:nvPr/>
        </p:nvSpPr>
        <p:spPr bwMode="auto">
          <a:xfrm>
            <a:off x="2725738" y="714375"/>
            <a:ext cx="2508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m</a:t>
            </a:r>
          </a:p>
        </p:txBody>
      </p:sp>
      <p:sp>
        <p:nvSpPr>
          <p:cNvPr id="542726" name="Line 7"/>
          <p:cNvSpPr>
            <a:spLocks noChangeShapeType="1"/>
          </p:cNvSpPr>
          <p:nvPr/>
        </p:nvSpPr>
        <p:spPr bwMode="auto">
          <a:xfrm>
            <a:off x="3043238" y="649288"/>
            <a:ext cx="20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27" name="Line 8"/>
          <p:cNvSpPr>
            <a:spLocks noChangeShapeType="1"/>
          </p:cNvSpPr>
          <p:nvPr/>
        </p:nvSpPr>
        <p:spPr bwMode="auto">
          <a:xfrm>
            <a:off x="3040063" y="906463"/>
            <a:ext cx="20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28" name="Line 9"/>
          <p:cNvSpPr>
            <a:spLocks noChangeShapeType="1"/>
          </p:cNvSpPr>
          <p:nvPr/>
        </p:nvSpPr>
        <p:spPr bwMode="auto">
          <a:xfrm>
            <a:off x="3027363" y="1566863"/>
            <a:ext cx="201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29" name="Line 11"/>
          <p:cNvSpPr>
            <a:spLocks noChangeShapeType="1"/>
          </p:cNvSpPr>
          <p:nvPr/>
        </p:nvSpPr>
        <p:spPr bwMode="auto">
          <a:xfrm>
            <a:off x="3035300" y="2359025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0" name="Line 12"/>
          <p:cNvSpPr>
            <a:spLocks noChangeShapeType="1"/>
          </p:cNvSpPr>
          <p:nvPr/>
        </p:nvSpPr>
        <p:spPr bwMode="auto">
          <a:xfrm>
            <a:off x="3035300" y="3057525"/>
            <a:ext cx="130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1" name="Line 13"/>
          <p:cNvSpPr>
            <a:spLocks noChangeShapeType="1"/>
          </p:cNvSpPr>
          <p:nvPr/>
        </p:nvSpPr>
        <p:spPr bwMode="auto">
          <a:xfrm flipH="1">
            <a:off x="3162300" y="2984500"/>
            <a:ext cx="84138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2" name="Line 14"/>
          <p:cNvSpPr>
            <a:spLocks noChangeShapeType="1"/>
          </p:cNvSpPr>
          <p:nvPr/>
        </p:nvSpPr>
        <p:spPr bwMode="auto">
          <a:xfrm>
            <a:off x="3035300" y="3756025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3" name="Line 15"/>
          <p:cNvSpPr>
            <a:spLocks noChangeShapeType="1"/>
          </p:cNvSpPr>
          <p:nvPr/>
        </p:nvSpPr>
        <p:spPr bwMode="auto">
          <a:xfrm>
            <a:off x="3035300" y="4165600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4" name="Line 18"/>
          <p:cNvSpPr>
            <a:spLocks noChangeShapeType="1"/>
          </p:cNvSpPr>
          <p:nvPr/>
        </p:nvSpPr>
        <p:spPr bwMode="auto">
          <a:xfrm>
            <a:off x="3035300" y="4727575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5" name="Line 19"/>
          <p:cNvSpPr>
            <a:spLocks noChangeShapeType="1"/>
          </p:cNvSpPr>
          <p:nvPr/>
        </p:nvSpPr>
        <p:spPr bwMode="auto">
          <a:xfrm>
            <a:off x="3035300" y="5214938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6" name="Line 20"/>
          <p:cNvSpPr>
            <a:spLocks noChangeShapeType="1"/>
          </p:cNvSpPr>
          <p:nvPr/>
        </p:nvSpPr>
        <p:spPr bwMode="auto">
          <a:xfrm>
            <a:off x="3035300" y="6446838"/>
            <a:ext cx="201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37" name="Text Box 21"/>
          <p:cNvSpPr txBox="1">
            <a:spLocks noChangeArrowheads="1"/>
          </p:cNvSpPr>
          <p:nvPr/>
        </p:nvSpPr>
        <p:spPr bwMode="auto">
          <a:xfrm>
            <a:off x="2611438" y="1290638"/>
            <a:ext cx="3444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0.1 m</a:t>
            </a:r>
          </a:p>
        </p:txBody>
      </p:sp>
      <p:sp>
        <p:nvSpPr>
          <p:cNvPr id="542738" name="Text Box 22"/>
          <p:cNvSpPr txBox="1">
            <a:spLocks noChangeArrowheads="1"/>
          </p:cNvSpPr>
          <p:nvPr/>
        </p:nvSpPr>
        <p:spPr bwMode="auto">
          <a:xfrm>
            <a:off x="2655888" y="1857375"/>
            <a:ext cx="3444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cm</a:t>
            </a:r>
          </a:p>
        </p:txBody>
      </p:sp>
      <p:sp>
        <p:nvSpPr>
          <p:cNvPr id="542739" name="Text Box 23"/>
          <p:cNvSpPr txBox="1">
            <a:spLocks noChangeArrowheads="1"/>
          </p:cNvSpPr>
          <p:nvPr/>
        </p:nvSpPr>
        <p:spPr bwMode="auto">
          <a:xfrm>
            <a:off x="2600325" y="2430463"/>
            <a:ext cx="34448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mm</a:t>
            </a:r>
          </a:p>
        </p:txBody>
      </p:sp>
      <p:sp>
        <p:nvSpPr>
          <p:cNvPr id="542740" name="Text Box 24"/>
          <p:cNvSpPr txBox="1">
            <a:spLocks noChangeArrowheads="1"/>
          </p:cNvSpPr>
          <p:nvPr/>
        </p:nvSpPr>
        <p:spPr bwMode="auto">
          <a:xfrm>
            <a:off x="2478088" y="2979738"/>
            <a:ext cx="54768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100 </a:t>
            </a:r>
            <a:r>
              <a:rPr lang="en-US" sz="1100" b="1">
                <a:sym typeface="Symbol" pitchFamily="84" charset="2"/>
              </a:rPr>
              <a:t></a:t>
            </a:r>
            <a:r>
              <a:rPr lang="en-US" sz="1100" b="1"/>
              <a:t>m</a:t>
            </a:r>
          </a:p>
        </p:txBody>
      </p:sp>
      <p:sp>
        <p:nvSpPr>
          <p:cNvPr id="542741" name="Text Box 25"/>
          <p:cNvSpPr txBox="1">
            <a:spLocks noChangeArrowheads="1"/>
          </p:cNvSpPr>
          <p:nvPr/>
        </p:nvSpPr>
        <p:spPr bwMode="auto">
          <a:xfrm>
            <a:off x="2549525" y="3573463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 </a:t>
            </a:r>
            <a:r>
              <a:rPr lang="en-US" sz="1100" b="1">
                <a:sym typeface="Symbol" pitchFamily="84" charset="2"/>
              </a:rPr>
              <a:t></a:t>
            </a:r>
            <a:r>
              <a:rPr lang="en-US" sz="1100" b="1"/>
              <a:t>m</a:t>
            </a:r>
          </a:p>
        </p:txBody>
      </p:sp>
      <p:sp>
        <p:nvSpPr>
          <p:cNvPr id="542742" name="Text Box 26"/>
          <p:cNvSpPr txBox="1">
            <a:spLocks noChangeArrowheads="1"/>
          </p:cNvSpPr>
          <p:nvPr/>
        </p:nvSpPr>
        <p:spPr bwMode="auto">
          <a:xfrm>
            <a:off x="2620963" y="4138613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</a:t>
            </a:r>
            <a:r>
              <a:rPr lang="en-US" sz="1100" b="1">
                <a:sym typeface="Symbol" pitchFamily="84" charset="2"/>
              </a:rPr>
              <a:t></a:t>
            </a:r>
            <a:r>
              <a:rPr lang="en-US" sz="1100" b="1"/>
              <a:t>m</a:t>
            </a:r>
          </a:p>
        </p:txBody>
      </p:sp>
      <p:sp>
        <p:nvSpPr>
          <p:cNvPr id="542743" name="Text Box 27"/>
          <p:cNvSpPr txBox="1">
            <a:spLocks noChangeArrowheads="1"/>
          </p:cNvSpPr>
          <p:nvPr/>
        </p:nvSpPr>
        <p:spPr bwMode="auto">
          <a:xfrm>
            <a:off x="2484438" y="4706938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100 </a:t>
            </a:r>
            <a:r>
              <a:rPr lang="en-US" sz="1100" b="1">
                <a:sym typeface="Symbol" pitchFamily="84" charset="2"/>
              </a:rPr>
              <a:t>n</a:t>
            </a:r>
            <a:r>
              <a:rPr lang="en-US" sz="1100" b="1"/>
              <a:t>m</a:t>
            </a:r>
          </a:p>
        </p:txBody>
      </p:sp>
      <p:sp>
        <p:nvSpPr>
          <p:cNvPr id="542744" name="Text Box 28"/>
          <p:cNvSpPr txBox="1">
            <a:spLocks noChangeArrowheads="1"/>
          </p:cNvSpPr>
          <p:nvPr/>
        </p:nvSpPr>
        <p:spPr bwMode="auto">
          <a:xfrm>
            <a:off x="2560638" y="5273675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10 </a:t>
            </a:r>
            <a:r>
              <a:rPr lang="en-US" sz="1100" b="1">
                <a:sym typeface="Symbol" pitchFamily="84" charset="2"/>
              </a:rPr>
              <a:t>n</a:t>
            </a:r>
            <a:r>
              <a:rPr lang="en-US" sz="1100" b="1"/>
              <a:t>m</a:t>
            </a:r>
          </a:p>
        </p:txBody>
      </p:sp>
      <p:sp>
        <p:nvSpPr>
          <p:cNvPr id="542745" name="Text Box 29"/>
          <p:cNvSpPr txBox="1">
            <a:spLocks noChangeArrowheads="1"/>
          </p:cNvSpPr>
          <p:nvPr/>
        </p:nvSpPr>
        <p:spPr bwMode="auto">
          <a:xfrm>
            <a:off x="2641600" y="5838825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1 </a:t>
            </a:r>
            <a:r>
              <a:rPr lang="en-US" sz="1100" b="1">
                <a:sym typeface="Symbol" pitchFamily="84" charset="2"/>
              </a:rPr>
              <a:t>n</a:t>
            </a:r>
            <a:r>
              <a:rPr lang="en-US" sz="1100" b="1"/>
              <a:t>m</a:t>
            </a:r>
          </a:p>
        </p:txBody>
      </p:sp>
      <p:sp>
        <p:nvSpPr>
          <p:cNvPr id="542746" name="Text Box 30"/>
          <p:cNvSpPr txBox="1">
            <a:spLocks noChangeArrowheads="1"/>
          </p:cNvSpPr>
          <p:nvPr/>
        </p:nvSpPr>
        <p:spPr bwMode="auto">
          <a:xfrm>
            <a:off x="2525713" y="6399213"/>
            <a:ext cx="4254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0.1 </a:t>
            </a:r>
            <a:r>
              <a:rPr lang="en-US" sz="1100" b="1">
                <a:sym typeface="Symbol" pitchFamily="84" charset="2"/>
              </a:rPr>
              <a:t>n</a:t>
            </a:r>
            <a:r>
              <a:rPr lang="en-US" sz="1100" b="1"/>
              <a:t>m</a:t>
            </a:r>
          </a:p>
        </p:txBody>
      </p:sp>
      <p:sp>
        <p:nvSpPr>
          <p:cNvPr id="542747" name="Text Box 31"/>
          <p:cNvSpPr txBox="1">
            <a:spLocks noChangeArrowheads="1"/>
          </p:cNvSpPr>
          <p:nvPr/>
        </p:nvSpPr>
        <p:spPr bwMode="auto">
          <a:xfrm>
            <a:off x="3287713" y="6343650"/>
            <a:ext cx="7905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Atoms</a:t>
            </a:r>
          </a:p>
        </p:txBody>
      </p:sp>
      <p:sp>
        <p:nvSpPr>
          <p:cNvPr id="542748" name="AutoShape 32"/>
          <p:cNvSpPr>
            <a:spLocks/>
          </p:cNvSpPr>
          <p:nvPr/>
        </p:nvSpPr>
        <p:spPr bwMode="auto">
          <a:xfrm>
            <a:off x="3119438" y="5965825"/>
            <a:ext cx="93662" cy="203200"/>
          </a:xfrm>
          <a:prstGeom prst="rightBrace">
            <a:avLst>
              <a:gd name="adj1" fmla="val 180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49" name="Text Box 33"/>
          <p:cNvSpPr txBox="1">
            <a:spLocks noChangeArrowheads="1"/>
          </p:cNvSpPr>
          <p:nvPr/>
        </p:nvSpPr>
        <p:spPr bwMode="auto">
          <a:xfrm>
            <a:off x="3290888" y="5962650"/>
            <a:ext cx="11001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Small molecules</a:t>
            </a:r>
          </a:p>
        </p:txBody>
      </p:sp>
      <p:sp>
        <p:nvSpPr>
          <p:cNvPr id="542750" name="AutoShape 34"/>
          <p:cNvSpPr>
            <a:spLocks/>
          </p:cNvSpPr>
          <p:nvPr/>
        </p:nvSpPr>
        <p:spPr bwMode="auto">
          <a:xfrm>
            <a:off x="3119438" y="5670550"/>
            <a:ext cx="93662" cy="203200"/>
          </a:xfrm>
          <a:prstGeom prst="rightBrace">
            <a:avLst>
              <a:gd name="adj1" fmla="val 180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51" name="AutoShape 35"/>
          <p:cNvSpPr>
            <a:spLocks/>
          </p:cNvSpPr>
          <p:nvPr/>
        </p:nvSpPr>
        <p:spPr bwMode="auto">
          <a:xfrm>
            <a:off x="3119438" y="5384800"/>
            <a:ext cx="93662" cy="266700"/>
          </a:xfrm>
          <a:prstGeom prst="rightBrace">
            <a:avLst>
              <a:gd name="adj1" fmla="val 2372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52" name="AutoShape 36"/>
          <p:cNvSpPr>
            <a:spLocks/>
          </p:cNvSpPr>
          <p:nvPr/>
        </p:nvSpPr>
        <p:spPr bwMode="auto">
          <a:xfrm>
            <a:off x="3128963" y="4830763"/>
            <a:ext cx="93662" cy="203200"/>
          </a:xfrm>
          <a:prstGeom prst="rightBrace">
            <a:avLst>
              <a:gd name="adj1" fmla="val 180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53" name="Text Box 37"/>
          <p:cNvSpPr txBox="1">
            <a:spLocks noChangeArrowheads="1"/>
          </p:cNvSpPr>
          <p:nvPr/>
        </p:nvSpPr>
        <p:spPr bwMode="auto">
          <a:xfrm>
            <a:off x="3282950" y="5654675"/>
            <a:ext cx="1100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Lipids</a:t>
            </a:r>
          </a:p>
        </p:txBody>
      </p:sp>
      <p:sp>
        <p:nvSpPr>
          <p:cNvPr id="542754" name="Text Box 38"/>
          <p:cNvSpPr txBox="1">
            <a:spLocks noChangeArrowheads="1"/>
          </p:cNvSpPr>
          <p:nvPr/>
        </p:nvSpPr>
        <p:spPr bwMode="auto">
          <a:xfrm>
            <a:off x="3282950" y="5418138"/>
            <a:ext cx="110013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Proteins</a:t>
            </a:r>
          </a:p>
        </p:txBody>
      </p:sp>
      <p:sp>
        <p:nvSpPr>
          <p:cNvPr id="542755" name="Text Box 39"/>
          <p:cNvSpPr txBox="1">
            <a:spLocks noChangeArrowheads="1"/>
          </p:cNvSpPr>
          <p:nvPr/>
        </p:nvSpPr>
        <p:spPr bwMode="auto">
          <a:xfrm>
            <a:off x="3286125" y="5114925"/>
            <a:ext cx="1100138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Ribosomes</a:t>
            </a:r>
          </a:p>
        </p:txBody>
      </p:sp>
      <p:sp>
        <p:nvSpPr>
          <p:cNvPr id="542756" name="Text Box 40"/>
          <p:cNvSpPr txBox="1">
            <a:spLocks noChangeArrowheads="1"/>
          </p:cNvSpPr>
          <p:nvPr/>
        </p:nvSpPr>
        <p:spPr bwMode="auto">
          <a:xfrm>
            <a:off x="3278188" y="4816475"/>
            <a:ext cx="11001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Viruses</a:t>
            </a:r>
          </a:p>
        </p:txBody>
      </p:sp>
      <p:sp>
        <p:nvSpPr>
          <p:cNvPr id="542757" name="Text Box 41"/>
          <p:cNvSpPr txBox="1">
            <a:spLocks noChangeArrowheads="1"/>
          </p:cNvSpPr>
          <p:nvPr/>
        </p:nvSpPr>
        <p:spPr bwMode="auto">
          <a:xfrm>
            <a:off x="3286125" y="4627563"/>
            <a:ext cx="11890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Smallest bacteria</a:t>
            </a:r>
          </a:p>
        </p:txBody>
      </p:sp>
      <p:sp>
        <p:nvSpPr>
          <p:cNvPr id="542758" name="Text Box 42"/>
          <p:cNvSpPr txBox="1">
            <a:spLocks noChangeArrowheads="1"/>
          </p:cNvSpPr>
          <p:nvPr/>
        </p:nvSpPr>
        <p:spPr bwMode="auto">
          <a:xfrm>
            <a:off x="3270250" y="4060825"/>
            <a:ext cx="1189038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Mitochondrion</a:t>
            </a:r>
          </a:p>
        </p:txBody>
      </p:sp>
      <p:sp>
        <p:nvSpPr>
          <p:cNvPr id="542759" name="Text Box 43"/>
          <p:cNvSpPr txBox="1">
            <a:spLocks noChangeArrowheads="1"/>
          </p:cNvSpPr>
          <p:nvPr/>
        </p:nvSpPr>
        <p:spPr bwMode="auto">
          <a:xfrm>
            <a:off x="3282950" y="3849688"/>
            <a:ext cx="11890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Most bacteria</a:t>
            </a:r>
          </a:p>
        </p:txBody>
      </p:sp>
      <p:sp>
        <p:nvSpPr>
          <p:cNvPr id="542760" name="Text Box 44"/>
          <p:cNvSpPr txBox="1">
            <a:spLocks noChangeArrowheads="1"/>
          </p:cNvSpPr>
          <p:nvPr/>
        </p:nvSpPr>
        <p:spPr bwMode="auto">
          <a:xfrm>
            <a:off x="3287713" y="3657600"/>
            <a:ext cx="118903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Nucleus</a:t>
            </a:r>
          </a:p>
        </p:txBody>
      </p:sp>
      <p:sp>
        <p:nvSpPr>
          <p:cNvPr id="542761" name="Text Box 45"/>
          <p:cNvSpPr txBox="1">
            <a:spLocks noChangeArrowheads="1"/>
          </p:cNvSpPr>
          <p:nvPr/>
        </p:nvSpPr>
        <p:spPr bwMode="auto">
          <a:xfrm>
            <a:off x="3284538" y="3224213"/>
            <a:ext cx="9906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Most plant and</a:t>
            </a:r>
            <a:br>
              <a:rPr lang="en-US" sz="1100" b="1"/>
            </a:br>
            <a:r>
              <a:rPr lang="en-US" sz="1100" b="1"/>
              <a:t>animal cells</a:t>
            </a:r>
          </a:p>
        </p:txBody>
      </p:sp>
      <p:sp>
        <p:nvSpPr>
          <p:cNvPr id="542762" name="Text Box 46"/>
          <p:cNvSpPr txBox="1">
            <a:spLocks noChangeArrowheads="1"/>
          </p:cNvSpPr>
          <p:nvPr/>
        </p:nvSpPr>
        <p:spPr bwMode="auto">
          <a:xfrm>
            <a:off x="3271838" y="2894013"/>
            <a:ext cx="825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Human egg</a:t>
            </a:r>
          </a:p>
        </p:txBody>
      </p:sp>
      <p:sp>
        <p:nvSpPr>
          <p:cNvPr id="542763" name="Text Box 47"/>
          <p:cNvSpPr txBox="1">
            <a:spLocks noChangeArrowheads="1"/>
          </p:cNvSpPr>
          <p:nvPr/>
        </p:nvSpPr>
        <p:spPr bwMode="auto">
          <a:xfrm>
            <a:off x="3282950" y="2263775"/>
            <a:ext cx="825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Frog egg</a:t>
            </a:r>
          </a:p>
        </p:txBody>
      </p:sp>
      <p:sp>
        <p:nvSpPr>
          <p:cNvPr id="542764" name="Text Box 48"/>
          <p:cNvSpPr txBox="1">
            <a:spLocks noChangeArrowheads="1"/>
          </p:cNvSpPr>
          <p:nvPr/>
        </p:nvSpPr>
        <p:spPr bwMode="auto">
          <a:xfrm>
            <a:off x="3286125" y="1470025"/>
            <a:ext cx="8255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Chicken egg</a:t>
            </a:r>
          </a:p>
        </p:txBody>
      </p:sp>
      <p:sp>
        <p:nvSpPr>
          <p:cNvPr id="542765" name="Text Box 49"/>
          <p:cNvSpPr txBox="1">
            <a:spLocks noChangeArrowheads="1"/>
          </p:cNvSpPr>
          <p:nvPr/>
        </p:nvSpPr>
        <p:spPr bwMode="auto">
          <a:xfrm>
            <a:off x="3282950" y="831850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Length of some</a:t>
            </a:r>
            <a:br>
              <a:rPr lang="en-US" sz="1100" b="1"/>
            </a:br>
            <a:r>
              <a:rPr lang="en-US" sz="1100" b="1"/>
              <a:t>nerve and</a:t>
            </a:r>
            <a:br>
              <a:rPr lang="en-US" sz="1100" b="1"/>
            </a:br>
            <a:r>
              <a:rPr lang="en-US" sz="1100" b="1"/>
              <a:t>muscle cells</a:t>
            </a:r>
          </a:p>
        </p:txBody>
      </p:sp>
      <p:sp>
        <p:nvSpPr>
          <p:cNvPr id="542766" name="Text Box 50"/>
          <p:cNvSpPr txBox="1">
            <a:spLocks noChangeArrowheads="1"/>
          </p:cNvSpPr>
          <p:nvPr/>
        </p:nvSpPr>
        <p:spPr bwMode="auto">
          <a:xfrm>
            <a:off x="3281363" y="550863"/>
            <a:ext cx="9779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/>
              <a:t>Human height</a:t>
            </a:r>
          </a:p>
        </p:txBody>
      </p:sp>
      <p:sp>
        <p:nvSpPr>
          <p:cNvPr id="542767" name="Text Box 51"/>
          <p:cNvSpPr txBox="1">
            <a:spLocks noChangeArrowheads="1"/>
          </p:cNvSpPr>
          <p:nvPr/>
        </p:nvSpPr>
        <p:spPr bwMode="auto">
          <a:xfrm rot="-5400000">
            <a:off x="4498182" y="1345406"/>
            <a:ext cx="9779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Unaided eye</a:t>
            </a:r>
          </a:p>
        </p:txBody>
      </p:sp>
      <p:sp>
        <p:nvSpPr>
          <p:cNvPr id="542768" name="Text Box 52"/>
          <p:cNvSpPr txBox="1">
            <a:spLocks noChangeArrowheads="1"/>
          </p:cNvSpPr>
          <p:nvPr/>
        </p:nvSpPr>
        <p:spPr bwMode="auto">
          <a:xfrm rot="-5400000">
            <a:off x="4923632" y="3317081"/>
            <a:ext cx="120650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Light microscopy</a:t>
            </a:r>
          </a:p>
        </p:txBody>
      </p:sp>
      <p:sp>
        <p:nvSpPr>
          <p:cNvPr id="542769" name="Text Box 53"/>
          <p:cNvSpPr txBox="1">
            <a:spLocks noChangeArrowheads="1"/>
          </p:cNvSpPr>
          <p:nvPr/>
        </p:nvSpPr>
        <p:spPr bwMode="auto">
          <a:xfrm rot="-5400000">
            <a:off x="5368132" y="4636294"/>
            <a:ext cx="1401762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solidFill>
                  <a:schemeClr val="bg1"/>
                </a:solidFill>
              </a:rPr>
              <a:t>Electron microscopy</a:t>
            </a:r>
          </a:p>
        </p:txBody>
      </p:sp>
      <p:sp>
        <p:nvSpPr>
          <p:cNvPr id="542770" name="Text Box 54"/>
          <p:cNvSpPr txBox="1">
            <a:spLocks noChangeArrowheads="1"/>
          </p:cNvSpPr>
          <p:nvPr/>
        </p:nvSpPr>
        <p:spPr bwMode="auto">
          <a:xfrm>
            <a:off x="5095875" y="4641850"/>
            <a:ext cx="815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100" b="1"/>
              <a:t>Super-</a:t>
            </a:r>
            <a:br>
              <a:rPr lang="en-US" sz="1100" b="1"/>
            </a:br>
            <a:r>
              <a:rPr lang="en-US" sz="1100" b="1"/>
              <a:t>resolution</a:t>
            </a:r>
            <a:br>
              <a:rPr lang="en-US" sz="1100" b="1"/>
            </a:br>
            <a:r>
              <a:rPr lang="en-US" sz="1100" b="1"/>
              <a:t>microscopy</a:t>
            </a:r>
          </a:p>
        </p:txBody>
      </p:sp>
      <p:sp>
        <p:nvSpPr>
          <p:cNvPr id="542771" name="AutoShape 57"/>
          <p:cNvSpPr>
            <a:spLocks/>
          </p:cNvSpPr>
          <p:nvPr/>
        </p:nvSpPr>
        <p:spPr bwMode="auto">
          <a:xfrm>
            <a:off x="3138488" y="3098800"/>
            <a:ext cx="93662" cy="558800"/>
          </a:xfrm>
          <a:prstGeom prst="rightBrace">
            <a:avLst>
              <a:gd name="adj1" fmla="val 49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42772" name="AutoShape 58"/>
          <p:cNvSpPr>
            <a:spLocks/>
          </p:cNvSpPr>
          <p:nvPr/>
        </p:nvSpPr>
        <p:spPr bwMode="auto">
          <a:xfrm>
            <a:off x="3122613" y="3675063"/>
            <a:ext cx="93662" cy="558800"/>
          </a:xfrm>
          <a:prstGeom prst="rightBrace">
            <a:avLst>
              <a:gd name="adj1" fmla="val 49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7" name="Picture 70" descr="06_24_FlagellCiliumStru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87325"/>
            <a:ext cx="85486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9828" name="Text Box 3"/>
          <p:cNvSpPr txBox="1">
            <a:spLocks noChangeArrowheads="1"/>
          </p:cNvSpPr>
          <p:nvPr/>
        </p:nvSpPr>
        <p:spPr bwMode="auto">
          <a:xfrm>
            <a:off x="1673225" y="1889125"/>
            <a:ext cx="12033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Microtubules</a:t>
            </a:r>
          </a:p>
        </p:txBody>
      </p:sp>
      <p:sp>
        <p:nvSpPr>
          <p:cNvPr id="589829" name="Text Box 6"/>
          <p:cNvSpPr txBox="1">
            <a:spLocks noChangeArrowheads="1"/>
          </p:cNvSpPr>
          <p:nvPr/>
        </p:nvSpPr>
        <p:spPr bwMode="auto">
          <a:xfrm>
            <a:off x="1665288" y="2625725"/>
            <a:ext cx="911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Plasma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589830" name="Text Box 7"/>
          <p:cNvSpPr txBox="1">
            <a:spLocks noChangeArrowheads="1"/>
          </p:cNvSpPr>
          <p:nvPr/>
        </p:nvSpPr>
        <p:spPr bwMode="auto">
          <a:xfrm>
            <a:off x="1670050" y="3133725"/>
            <a:ext cx="9493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Basal body</a:t>
            </a:r>
          </a:p>
        </p:txBody>
      </p:sp>
      <p:sp>
        <p:nvSpPr>
          <p:cNvPr id="589831" name="Line 8"/>
          <p:cNvSpPr>
            <a:spLocks noChangeShapeType="1"/>
          </p:cNvSpPr>
          <p:nvPr/>
        </p:nvSpPr>
        <p:spPr bwMode="auto">
          <a:xfrm flipV="1">
            <a:off x="1109663" y="2006600"/>
            <a:ext cx="515937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32" name="Line 9"/>
          <p:cNvSpPr>
            <a:spLocks noChangeShapeType="1"/>
          </p:cNvSpPr>
          <p:nvPr/>
        </p:nvSpPr>
        <p:spPr bwMode="auto">
          <a:xfrm flipV="1">
            <a:off x="982663" y="2001838"/>
            <a:ext cx="650875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33" name="Line 10"/>
          <p:cNvSpPr>
            <a:spLocks noChangeShapeType="1"/>
          </p:cNvSpPr>
          <p:nvPr/>
        </p:nvSpPr>
        <p:spPr bwMode="auto">
          <a:xfrm flipV="1">
            <a:off x="868363" y="1998663"/>
            <a:ext cx="75723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34" name="Line 11"/>
          <p:cNvSpPr>
            <a:spLocks noChangeShapeType="1"/>
          </p:cNvSpPr>
          <p:nvPr/>
        </p:nvSpPr>
        <p:spPr bwMode="auto">
          <a:xfrm>
            <a:off x="1274763" y="2730500"/>
            <a:ext cx="350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35" name="Line 12"/>
          <p:cNvSpPr>
            <a:spLocks noChangeShapeType="1"/>
          </p:cNvSpPr>
          <p:nvPr/>
        </p:nvSpPr>
        <p:spPr bwMode="auto">
          <a:xfrm flipV="1">
            <a:off x="1239838" y="2722563"/>
            <a:ext cx="390525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9836" name="Group 15"/>
          <p:cNvGrpSpPr>
            <a:grpSpLocks/>
          </p:cNvGrpSpPr>
          <p:nvPr/>
        </p:nvGrpSpPr>
        <p:grpSpPr bwMode="auto">
          <a:xfrm>
            <a:off x="1295400" y="3114675"/>
            <a:ext cx="287338" cy="246063"/>
            <a:chOff x="816" y="1962"/>
            <a:chExt cx="181" cy="155"/>
          </a:xfrm>
        </p:grpSpPr>
        <p:sp>
          <p:nvSpPr>
            <p:cNvPr id="589837" name="Line 13"/>
            <p:cNvSpPr>
              <a:spLocks noChangeShapeType="1"/>
            </p:cNvSpPr>
            <p:nvPr/>
          </p:nvSpPr>
          <p:spPr bwMode="auto">
            <a:xfrm>
              <a:off x="888" y="2040"/>
              <a:ext cx="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38" name="AutoShape 14"/>
            <p:cNvSpPr>
              <a:spLocks/>
            </p:cNvSpPr>
            <p:nvPr/>
          </p:nvSpPr>
          <p:spPr bwMode="auto">
            <a:xfrm>
              <a:off x="816" y="1962"/>
              <a:ext cx="93" cy="155"/>
            </a:xfrm>
            <a:prstGeom prst="rightBrace">
              <a:avLst>
                <a:gd name="adj1" fmla="val 1388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grpSp>
        <p:nvGrpSpPr>
          <p:cNvPr id="589839" name="Group 22"/>
          <p:cNvGrpSpPr>
            <a:grpSpLocks/>
          </p:cNvGrpSpPr>
          <p:nvPr/>
        </p:nvGrpSpPr>
        <p:grpSpPr bwMode="auto">
          <a:xfrm>
            <a:off x="457200" y="3894138"/>
            <a:ext cx="855663" cy="76200"/>
            <a:chOff x="288" y="2453"/>
            <a:chExt cx="539" cy="48"/>
          </a:xfrm>
        </p:grpSpPr>
        <p:sp>
          <p:nvSpPr>
            <p:cNvPr id="589840" name="Line 16"/>
            <p:cNvSpPr>
              <a:spLocks noChangeShapeType="1"/>
            </p:cNvSpPr>
            <p:nvPr/>
          </p:nvSpPr>
          <p:spPr bwMode="auto">
            <a:xfrm>
              <a:off x="291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1" name="Line 19"/>
            <p:cNvSpPr>
              <a:spLocks noChangeShapeType="1"/>
            </p:cNvSpPr>
            <p:nvPr/>
          </p:nvSpPr>
          <p:spPr bwMode="auto">
            <a:xfrm>
              <a:off x="827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42" name="Line 20"/>
            <p:cNvSpPr>
              <a:spLocks noChangeShapeType="1"/>
            </p:cNvSpPr>
            <p:nvPr/>
          </p:nvSpPr>
          <p:spPr bwMode="auto">
            <a:xfrm>
              <a:off x="288" y="2477"/>
              <a:ext cx="5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43" name="Text Box 21"/>
          <p:cNvSpPr txBox="1">
            <a:spLocks noChangeArrowheads="1"/>
          </p:cNvSpPr>
          <p:nvPr/>
        </p:nvSpPr>
        <p:spPr bwMode="auto">
          <a:xfrm>
            <a:off x="603250" y="4189413"/>
            <a:ext cx="18430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Longitudinal section</a:t>
            </a:r>
            <a:br>
              <a:rPr lang="en-US" sz="1400" b="1"/>
            </a:br>
            <a:r>
              <a:rPr lang="en-US" sz="1400" b="1"/>
              <a:t>of motile cilium</a:t>
            </a:r>
          </a:p>
        </p:txBody>
      </p:sp>
      <p:sp>
        <p:nvSpPr>
          <p:cNvPr id="589844" name="Text Box 23"/>
          <p:cNvSpPr txBox="1">
            <a:spLocks noChangeArrowheads="1"/>
          </p:cNvSpPr>
          <p:nvPr/>
        </p:nvSpPr>
        <p:spPr bwMode="auto">
          <a:xfrm>
            <a:off x="336550" y="4186238"/>
            <a:ext cx="260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</a:t>
            </a:r>
          </a:p>
        </p:txBody>
      </p:sp>
      <p:sp>
        <p:nvSpPr>
          <p:cNvPr id="589845" name="Text Box 25"/>
          <p:cNvSpPr txBox="1">
            <a:spLocks noChangeArrowheads="1"/>
          </p:cNvSpPr>
          <p:nvPr/>
        </p:nvSpPr>
        <p:spPr bwMode="auto">
          <a:xfrm>
            <a:off x="604838" y="3954463"/>
            <a:ext cx="5730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0.5 </a:t>
            </a:r>
            <a:r>
              <a:rPr lang="en-US" sz="1400" b="1">
                <a:sym typeface="Symbol" pitchFamily="84" charset="2"/>
              </a:rPr>
              <a:t>m</a:t>
            </a:r>
            <a:endParaRPr lang="en-US" sz="1400" b="1"/>
          </a:p>
        </p:txBody>
      </p:sp>
      <p:sp>
        <p:nvSpPr>
          <p:cNvPr id="589846" name="Text Box 26"/>
          <p:cNvSpPr txBox="1">
            <a:spLocks noChangeArrowheads="1"/>
          </p:cNvSpPr>
          <p:nvPr/>
        </p:nvSpPr>
        <p:spPr bwMode="auto">
          <a:xfrm>
            <a:off x="4397375" y="3902075"/>
            <a:ext cx="5730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0.1 </a:t>
            </a:r>
            <a:r>
              <a:rPr lang="en-US" sz="1400" b="1">
                <a:sym typeface="Symbol" pitchFamily="84" charset="2"/>
              </a:rPr>
              <a:t>m</a:t>
            </a:r>
            <a:endParaRPr lang="en-US" sz="1400" b="1"/>
          </a:p>
        </p:txBody>
      </p:sp>
      <p:sp>
        <p:nvSpPr>
          <p:cNvPr id="589847" name="Text Box 27"/>
          <p:cNvSpPr txBox="1">
            <a:spLocks noChangeArrowheads="1"/>
          </p:cNvSpPr>
          <p:nvPr/>
        </p:nvSpPr>
        <p:spPr bwMode="auto">
          <a:xfrm>
            <a:off x="3143250" y="206375"/>
            <a:ext cx="5730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0.1 </a:t>
            </a:r>
            <a:r>
              <a:rPr lang="en-US" sz="1400" b="1">
                <a:sym typeface="Symbol" pitchFamily="84" charset="2"/>
              </a:rPr>
              <a:t>m</a:t>
            </a:r>
            <a:endParaRPr lang="en-US" sz="1400" b="1"/>
          </a:p>
        </p:txBody>
      </p:sp>
      <p:sp>
        <p:nvSpPr>
          <p:cNvPr id="589848" name="Text Box 28"/>
          <p:cNvSpPr txBox="1">
            <a:spLocks noChangeArrowheads="1"/>
          </p:cNvSpPr>
          <p:nvPr/>
        </p:nvSpPr>
        <p:spPr bwMode="auto">
          <a:xfrm>
            <a:off x="3067050" y="2425700"/>
            <a:ext cx="2222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(b)</a:t>
            </a:r>
          </a:p>
        </p:txBody>
      </p:sp>
      <p:sp>
        <p:nvSpPr>
          <p:cNvPr id="589849" name="Text Box 29"/>
          <p:cNvSpPr txBox="1">
            <a:spLocks noChangeArrowheads="1"/>
          </p:cNvSpPr>
          <p:nvPr/>
        </p:nvSpPr>
        <p:spPr bwMode="auto">
          <a:xfrm>
            <a:off x="3343275" y="2441575"/>
            <a:ext cx="13954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Cross section of</a:t>
            </a:r>
            <a:br>
              <a:rPr lang="en-US" sz="1400" b="1"/>
            </a:br>
            <a:r>
              <a:rPr lang="en-US" sz="1400" b="1"/>
              <a:t>motile cilium</a:t>
            </a:r>
          </a:p>
        </p:txBody>
      </p:sp>
      <p:grpSp>
        <p:nvGrpSpPr>
          <p:cNvPr id="589850" name="Group 31"/>
          <p:cNvGrpSpPr>
            <a:grpSpLocks/>
          </p:cNvGrpSpPr>
          <p:nvPr/>
        </p:nvGrpSpPr>
        <p:grpSpPr bwMode="auto">
          <a:xfrm>
            <a:off x="4292600" y="4081463"/>
            <a:ext cx="738188" cy="106362"/>
            <a:chOff x="288" y="2453"/>
            <a:chExt cx="539" cy="48"/>
          </a:xfrm>
        </p:grpSpPr>
        <p:sp>
          <p:nvSpPr>
            <p:cNvPr id="589851" name="Line 32"/>
            <p:cNvSpPr>
              <a:spLocks noChangeShapeType="1"/>
            </p:cNvSpPr>
            <p:nvPr/>
          </p:nvSpPr>
          <p:spPr bwMode="auto">
            <a:xfrm>
              <a:off x="291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2" name="Line 33"/>
            <p:cNvSpPr>
              <a:spLocks noChangeShapeType="1"/>
            </p:cNvSpPr>
            <p:nvPr/>
          </p:nvSpPr>
          <p:spPr bwMode="auto">
            <a:xfrm>
              <a:off x="827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3" name="Line 34"/>
            <p:cNvSpPr>
              <a:spLocks noChangeShapeType="1"/>
            </p:cNvSpPr>
            <p:nvPr/>
          </p:nvSpPr>
          <p:spPr bwMode="auto">
            <a:xfrm>
              <a:off x="288" y="2477"/>
              <a:ext cx="5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9854" name="Group 35"/>
          <p:cNvGrpSpPr>
            <a:grpSpLocks/>
          </p:cNvGrpSpPr>
          <p:nvPr/>
        </p:nvGrpSpPr>
        <p:grpSpPr bwMode="auto">
          <a:xfrm>
            <a:off x="3065463" y="398463"/>
            <a:ext cx="725487" cy="76200"/>
            <a:chOff x="288" y="2453"/>
            <a:chExt cx="539" cy="48"/>
          </a:xfrm>
        </p:grpSpPr>
        <p:sp>
          <p:nvSpPr>
            <p:cNvPr id="589855" name="Line 36"/>
            <p:cNvSpPr>
              <a:spLocks noChangeShapeType="1"/>
            </p:cNvSpPr>
            <p:nvPr/>
          </p:nvSpPr>
          <p:spPr bwMode="auto">
            <a:xfrm>
              <a:off x="291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6" name="Line 37"/>
            <p:cNvSpPr>
              <a:spLocks noChangeShapeType="1"/>
            </p:cNvSpPr>
            <p:nvPr/>
          </p:nvSpPr>
          <p:spPr bwMode="auto">
            <a:xfrm>
              <a:off x="827" y="2453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57" name="Line 38"/>
            <p:cNvSpPr>
              <a:spLocks noChangeShapeType="1"/>
            </p:cNvSpPr>
            <p:nvPr/>
          </p:nvSpPr>
          <p:spPr bwMode="auto">
            <a:xfrm>
              <a:off x="288" y="2477"/>
              <a:ext cx="5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58" name="Text Box 39"/>
          <p:cNvSpPr txBox="1">
            <a:spLocks noChangeArrowheads="1"/>
          </p:cNvSpPr>
          <p:nvPr/>
        </p:nvSpPr>
        <p:spPr bwMode="auto">
          <a:xfrm>
            <a:off x="5346700" y="228600"/>
            <a:ext cx="13954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Outer microtubule</a:t>
            </a:r>
            <a:br>
              <a:rPr lang="en-US" sz="1400" b="1"/>
            </a:br>
            <a:r>
              <a:rPr lang="en-US" sz="1400" b="1"/>
              <a:t>doublet</a:t>
            </a:r>
          </a:p>
        </p:txBody>
      </p:sp>
      <p:sp>
        <p:nvSpPr>
          <p:cNvPr id="589859" name="AutoShape 40"/>
          <p:cNvSpPr>
            <a:spLocks/>
          </p:cNvSpPr>
          <p:nvPr/>
        </p:nvSpPr>
        <p:spPr bwMode="auto">
          <a:xfrm rot="-5400000">
            <a:off x="4067969" y="469107"/>
            <a:ext cx="96837" cy="292100"/>
          </a:xfrm>
          <a:prstGeom prst="rightBrace">
            <a:avLst>
              <a:gd name="adj1" fmla="val 2513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89860" name="Line 41"/>
          <p:cNvSpPr>
            <a:spLocks noChangeShapeType="1"/>
          </p:cNvSpPr>
          <p:nvPr/>
        </p:nvSpPr>
        <p:spPr bwMode="auto">
          <a:xfrm flipH="1">
            <a:off x="4106863" y="325438"/>
            <a:ext cx="115887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1" name="Line 42"/>
          <p:cNvSpPr>
            <a:spLocks noChangeShapeType="1"/>
          </p:cNvSpPr>
          <p:nvPr/>
        </p:nvSpPr>
        <p:spPr bwMode="auto">
          <a:xfrm flipV="1">
            <a:off x="4741863" y="769938"/>
            <a:ext cx="541337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2" name="Line 43"/>
          <p:cNvSpPr>
            <a:spLocks noChangeShapeType="1"/>
          </p:cNvSpPr>
          <p:nvPr/>
        </p:nvSpPr>
        <p:spPr bwMode="auto">
          <a:xfrm flipV="1">
            <a:off x="4618038" y="769938"/>
            <a:ext cx="665162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3" name="Line 44"/>
          <p:cNvSpPr>
            <a:spLocks noChangeShapeType="1"/>
          </p:cNvSpPr>
          <p:nvPr/>
        </p:nvSpPr>
        <p:spPr bwMode="auto">
          <a:xfrm flipV="1">
            <a:off x="4237038" y="1036638"/>
            <a:ext cx="104140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4" name="Line 45"/>
          <p:cNvSpPr>
            <a:spLocks noChangeShapeType="1"/>
          </p:cNvSpPr>
          <p:nvPr/>
        </p:nvSpPr>
        <p:spPr bwMode="auto">
          <a:xfrm>
            <a:off x="4491038" y="1473200"/>
            <a:ext cx="78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5" name="Line 46"/>
          <p:cNvSpPr>
            <a:spLocks noChangeShapeType="1"/>
          </p:cNvSpPr>
          <p:nvPr/>
        </p:nvSpPr>
        <p:spPr bwMode="auto">
          <a:xfrm>
            <a:off x="4618038" y="1612900"/>
            <a:ext cx="674687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66" name="Text Box 47"/>
          <p:cNvSpPr txBox="1">
            <a:spLocks noChangeArrowheads="1"/>
          </p:cNvSpPr>
          <p:nvPr/>
        </p:nvSpPr>
        <p:spPr bwMode="auto">
          <a:xfrm>
            <a:off x="5346700" y="663575"/>
            <a:ext cx="1365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Dynein proteins</a:t>
            </a:r>
          </a:p>
        </p:txBody>
      </p:sp>
      <p:sp>
        <p:nvSpPr>
          <p:cNvPr id="589867" name="Text Box 48"/>
          <p:cNvSpPr txBox="1">
            <a:spLocks noChangeArrowheads="1"/>
          </p:cNvSpPr>
          <p:nvPr/>
        </p:nvSpPr>
        <p:spPr bwMode="auto">
          <a:xfrm>
            <a:off x="5345113" y="952500"/>
            <a:ext cx="10175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Central</a:t>
            </a:r>
            <a:br>
              <a:rPr lang="en-US" sz="1400" b="1"/>
            </a:br>
            <a:r>
              <a:rPr lang="en-US" sz="1400" b="1"/>
              <a:t>microtubule</a:t>
            </a:r>
          </a:p>
        </p:txBody>
      </p:sp>
      <p:sp>
        <p:nvSpPr>
          <p:cNvPr id="589868" name="Text Box 49"/>
          <p:cNvSpPr txBox="1">
            <a:spLocks noChangeArrowheads="1"/>
          </p:cNvSpPr>
          <p:nvPr/>
        </p:nvSpPr>
        <p:spPr bwMode="auto">
          <a:xfrm>
            <a:off x="5345113" y="1379538"/>
            <a:ext cx="547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Radial</a:t>
            </a:r>
            <a:br>
              <a:rPr lang="en-US" sz="1400" b="1"/>
            </a:br>
            <a:r>
              <a:rPr lang="en-US" sz="1400" b="1"/>
              <a:t>spoke</a:t>
            </a:r>
          </a:p>
        </p:txBody>
      </p:sp>
      <p:sp>
        <p:nvSpPr>
          <p:cNvPr id="589869" name="Text Box 50"/>
          <p:cNvSpPr txBox="1">
            <a:spLocks noChangeArrowheads="1"/>
          </p:cNvSpPr>
          <p:nvPr/>
        </p:nvSpPr>
        <p:spPr bwMode="auto">
          <a:xfrm>
            <a:off x="5340350" y="1912938"/>
            <a:ext cx="145256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Cross-linking</a:t>
            </a:r>
            <a:br>
              <a:rPr lang="en-US" sz="1400" b="1"/>
            </a:br>
            <a:r>
              <a:rPr lang="en-US" sz="1400" b="1"/>
              <a:t>proteins between</a:t>
            </a:r>
            <a:br>
              <a:rPr lang="en-US" sz="1400" b="1"/>
            </a:br>
            <a:r>
              <a:rPr lang="en-US" sz="1400" b="1"/>
              <a:t>outer doublets</a:t>
            </a:r>
          </a:p>
        </p:txBody>
      </p:sp>
      <p:sp>
        <p:nvSpPr>
          <p:cNvPr id="589870" name="Line 51"/>
          <p:cNvSpPr>
            <a:spLocks noChangeShapeType="1"/>
          </p:cNvSpPr>
          <p:nvPr/>
        </p:nvSpPr>
        <p:spPr bwMode="auto">
          <a:xfrm>
            <a:off x="6908800" y="330200"/>
            <a:ext cx="85090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1" name="Line 52"/>
          <p:cNvSpPr>
            <a:spLocks noChangeShapeType="1"/>
          </p:cNvSpPr>
          <p:nvPr/>
        </p:nvSpPr>
        <p:spPr bwMode="auto">
          <a:xfrm flipH="1" flipV="1">
            <a:off x="6723063" y="762000"/>
            <a:ext cx="6254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2" name="Line 53"/>
          <p:cNvSpPr>
            <a:spLocks noChangeShapeType="1"/>
          </p:cNvSpPr>
          <p:nvPr/>
        </p:nvSpPr>
        <p:spPr bwMode="auto">
          <a:xfrm flipH="1" flipV="1">
            <a:off x="6718300" y="757238"/>
            <a:ext cx="554038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3" name="Line 54"/>
          <p:cNvSpPr>
            <a:spLocks noChangeShapeType="1"/>
          </p:cNvSpPr>
          <p:nvPr/>
        </p:nvSpPr>
        <p:spPr bwMode="auto">
          <a:xfrm flipH="1" flipV="1">
            <a:off x="5999163" y="1041400"/>
            <a:ext cx="173990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4" name="Line 55"/>
          <p:cNvSpPr>
            <a:spLocks noChangeShapeType="1"/>
          </p:cNvSpPr>
          <p:nvPr/>
        </p:nvSpPr>
        <p:spPr bwMode="auto">
          <a:xfrm flipH="1">
            <a:off x="5900738" y="1346200"/>
            <a:ext cx="217170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5" name="Line 56"/>
          <p:cNvSpPr>
            <a:spLocks noChangeShapeType="1"/>
          </p:cNvSpPr>
          <p:nvPr/>
        </p:nvSpPr>
        <p:spPr bwMode="auto">
          <a:xfrm flipH="1">
            <a:off x="6507163" y="1498600"/>
            <a:ext cx="1539875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6" name="AutoShape 57"/>
          <p:cNvSpPr>
            <a:spLocks/>
          </p:cNvSpPr>
          <p:nvPr/>
        </p:nvSpPr>
        <p:spPr bwMode="auto">
          <a:xfrm rot="-6323852">
            <a:off x="7712869" y="477044"/>
            <a:ext cx="103187" cy="307975"/>
          </a:xfrm>
          <a:prstGeom prst="rightBrace">
            <a:avLst>
              <a:gd name="adj1" fmla="val 248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589877" name="Line 58"/>
          <p:cNvSpPr>
            <a:spLocks noChangeShapeType="1"/>
          </p:cNvSpPr>
          <p:nvPr/>
        </p:nvSpPr>
        <p:spPr bwMode="auto">
          <a:xfrm flipH="1">
            <a:off x="8001000" y="411163"/>
            <a:ext cx="33338" cy="193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78" name="Text Box 59"/>
          <p:cNvSpPr txBox="1">
            <a:spLocks noChangeArrowheads="1"/>
          </p:cNvSpPr>
          <p:nvPr/>
        </p:nvSpPr>
        <p:spPr bwMode="auto">
          <a:xfrm>
            <a:off x="7237413" y="225425"/>
            <a:ext cx="1597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Plasma membrane</a:t>
            </a:r>
          </a:p>
        </p:txBody>
      </p:sp>
      <p:sp>
        <p:nvSpPr>
          <p:cNvPr id="589879" name="Text Box 60"/>
          <p:cNvSpPr txBox="1">
            <a:spLocks noChangeArrowheads="1"/>
          </p:cNvSpPr>
          <p:nvPr/>
        </p:nvSpPr>
        <p:spPr bwMode="auto">
          <a:xfrm>
            <a:off x="5083175" y="4244975"/>
            <a:ext cx="5476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Triplet</a:t>
            </a:r>
          </a:p>
        </p:txBody>
      </p:sp>
      <p:sp>
        <p:nvSpPr>
          <p:cNvPr id="589880" name="Text Box 63"/>
          <p:cNvSpPr txBox="1">
            <a:spLocks noChangeArrowheads="1"/>
          </p:cNvSpPr>
          <p:nvPr/>
        </p:nvSpPr>
        <p:spPr bwMode="auto">
          <a:xfrm>
            <a:off x="3065463" y="6072188"/>
            <a:ext cx="2079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(c)</a:t>
            </a:r>
          </a:p>
        </p:txBody>
      </p:sp>
      <p:sp>
        <p:nvSpPr>
          <p:cNvPr id="589881" name="Text Box 64"/>
          <p:cNvSpPr txBox="1">
            <a:spLocks noChangeArrowheads="1"/>
          </p:cNvSpPr>
          <p:nvPr/>
        </p:nvSpPr>
        <p:spPr bwMode="auto">
          <a:xfrm>
            <a:off x="3324225" y="6080125"/>
            <a:ext cx="1411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Cross section of</a:t>
            </a:r>
            <a:br>
              <a:rPr lang="en-US" sz="1400" b="1"/>
            </a:br>
            <a:r>
              <a:rPr lang="en-US" sz="1400" b="1"/>
              <a:t>basal body</a:t>
            </a:r>
          </a:p>
        </p:txBody>
      </p:sp>
      <p:grpSp>
        <p:nvGrpSpPr>
          <p:cNvPr id="589882" name="Group 69"/>
          <p:cNvGrpSpPr>
            <a:grpSpLocks/>
          </p:cNvGrpSpPr>
          <p:nvPr/>
        </p:nvGrpSpPr>
        <p:grpSpPr bwMode="auto">
          <a:xfrm>
            <a:off x="4546600" y="4329113"/>
            <a:ext cx="538163" cy="431800"/>
            <a:chOff x="2864" y="2727"/>
            <a:chExt cx="339" cy="272"/>
          </a:xfrm>
        </p:grpSpPr>
        <p:sp>
          <p:nvSpPr>
            <p:cNvPr id="589883" name="Line 61"/>
            <p:cNvSpPr>
              <a:spLocks noChangeShapeType="1"/>
            </p:cNvSpPr>
            <p:nvPr/>
          </p:nvSpPr>
          <p:spPr bwMode="auto">
            <a:xfrm flipV="1">
              <a:off x="2907" y="2739"/>
              <a:ext cx="296" cy="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4" name="AutoShape 65"/>
            <p:cNvSpPr>
              <a:spLocks/>
            </p:cNvSpPr>
            <p:nvPr/>
          </p:nvSpPr>
          <p:spPr bwMode="auto">
            <a:xfrm rot="-744413">
              <a:off x="2864" y="2727"/>
              <a:ext cx="55" cy="272"/>
            </a:xfrm>
            <a:prstGeom prst="rightBrace">
              <a:avLst>
                <a:gd name="adj1" fmla="val 4121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grpSp>
        <p:nvGrpSpPr>
          <p:cNvPr id="589885" name="Group 68"/>
          <p:cNvGrpSpPr>
            <a:grpSpLocks/>
          </p:cNvGrpSpPr>
          <p:nvPr/>
        </p:nvGrpSpPr>
        <p:grpSpPr bwMode="auto">
          <a:xfrm>
            <a:off x="5664200" y="4348163"/>
            <a:ext cx="687388" cy="190500"/>
            <a:chOff x="3568" y="2739"/>
            <a:chExt cx="433" cy="120"/>
          </a:xfrm>
        </p:grpSpPr>
        <p:sp>
          <p:nvSpPr>
            <p:cNvPr id="589886" name="Line 62"/>
            <p:cNvSpPr>
              <a:spLocks noChangeShapeType="1"/>
            </p:cNvSpPr>
            <p:nvPr/>
          </p:nvSpPr>
          <p:spPr bwMode="auto">
            <a:xfrm flipH="1" flipV="1">
              <a:off x="3568" y="2739"/>
              <a:ext cx="247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887" name="AutoShape 67"/>
            <p:cNvSpPr>
              <a:spLocks/>
            </p:cNvSpPr>
            <p:nvPr/>
          </p:nvSpPr>
          <p:spPr bwMode="auto">
            <a:xfrm rot="-5986077">
              <a:off x="3787" y="2646"/>
              <a:ext cx="67" cy="360"/>
            </a:xfrm>
            <a:prstGeom prst="rightBrace">
              <a:avLst>
                <a:gd name="adj1" fmla="val 4477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</p:grp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6.24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28800" y="381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305800" cy="2990850"/>
          </a:xfrm>
        </p:spPr>
        <p:txBody>
          <a:bodyPr/>
          <a:lstStyle/>
          <a:p>
            <a:r>
              <a:rPr lang="en-US" sz="2800" dirty="0"/>
              <a:t>Microfilaments that function in cellular motility contain the protein </a:t>
            </a:r>
            <a:r>
              <a:rPr lang="en-US" sz="2800" b="1" dirty="0"/>
              <a:t>myosin </a:t>
            </a:r>
            <a:r>
              <a:rPr lang="en-US" sz="2800" dirty="0"/>
              <a:t>in addition to </a:t>
            </a:r>
            <a:r>
              <a:rPr lang="en-US" sz="2800" dirty="0" err="1"/>
              <a:t>actin</a:t>
            </a:r>
            <a:endParaRPr lang="en-US" sz="2800" dirty="0"/>
          </a:p>
          <a:p>
            <a:r>
              <a:rPr lang="en-US" sz="2800" dirty="0"/>
              <a:t>In muscle cells, thousands of </a:t>
            </a:r>
            <a:r>
              <a:rPr lang="en-US" sz="2800" dirty="0" err="1"/>
              <a:t>actin</a:t>
            </a:r>
            <a:r>
              <a:rPr lang="en-US" sz="2800" dirty="0"/>
              <a:t> filaments are arranged parallel to one another</a:t>
            </a:r>
          </a:p>
          <a:p>
            <a:r>
              <a:rPr lang="en-US" sz="2800" dirty="0"/>
              <a:t>Thicker filaments composed of myosin </a:t>
            </a:r>
            <a:r>
              <a:rPr lang="en-US" sz="2800" dirty="0" err="1"/>
              <a:t>interdigitate</a:t>
            </a:r>
            <a:r>
              <a:rPr lang="en-US" sz="2800" dirty="0"/>
              <a:t> with the thinner </a:t>
            </a:r>
            <a:r>
              <a:rPr lang="en-US" sz="2800" dirty="0" err="1"/>
              <a:t>actin</a:t>
            </a:r>
            <a:r>
              <a:rPr lang="en-US" sz="2800" dirty="0"/>
              <a:t> </a:t>
            </a:r>
            <a:r>
              <a:rPr lang="en-US" sz="2800" dirty="0" smtClean="0"/>
              <a:t>fibers</a:t>
            </a:r>
          </a:p>
          <a:p>
            <a:r>
              <a:rPr lang="en-US" sz="2800" dirty="0" smtClean="0"/>
              <a:t>(48)</a:t>
            </a:r>
            <a:endParaRPr lang="en-US" dirty="0"/>
          </a:p>
        </p:txBody>
      </p:sp>
      <p:grpSp>
        <p:nvGrpSpPr>
          <p:cNvPr id="47309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309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8163"/>
            <a:ext cx="8534400" cy="503237"/>
          </a:xfrm>
        </p:spPr>
        <p:txBody>
          <a:bodyPr/>
          <a:lstStyle/>
          <a:p>
            <a:r>
              <a:rPr lang="en-US" dirty="0" smtClean="0"/>
              <a:t>Concept </a:t>
            </a:r>
            <a:r>
              <a:rPr lang="en-US" dirty="0"/>
              <a:t>7</a:t>
            </a:r>
            <a:r>
              <a:rPr lang="en-US" dirty="0" smtClean="0"/>
              <a:t>: Cell Walls</a:t>
            </a:r>
            <a:endParaRPr lang="en-US" dirty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6838"/>
            <a:ext cx="8153400" cy="4665662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sz="2800" dirty="0"/>
              <a:t>The </a:t>
            </a:r>
            <a:r>
              <a:rPr lang="en-US" sz="2800" b="1" dirty="0"/>
              <a:t>cell wall </a:t>
            </a:r>
            <a:r>
              <a:rPr lang="en-US" sz="2800" dirty="0"/>
              <a:t>is an extracellular structure that distinguishes plant cells from animal cells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Prokaryotes, fungi, and some </a:t>
            </a:r>
            <a:r>
              <a:rPr lang="en-US" sz="2800" dirty="0" err="1"/>
              <a:t>protists</a:t>
            </a:r>
            <a:r>
              <a:rPr lang="en-US" sz="2800" dirty="0"/>
              <a:t> also have cell walls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The cell wall protects the plant cell, maintains its shape, and prevents excessive uptake of water</a:t>
            </a:r>
          </a:p>
          <a:p>
            <a:pPr>
              <a:spcBef>
                <a:spcPct val="40000"/>
              </a:spcBef>
            </a:pPr>
            <a:r>
              <a:rPr lang="en-US" sz="2800" dirty="0"/>
              <a:t>Plant cell walls are made of cellulose </a:t>
            </a:r>
            <a:r>
              <a:rPr lang="en-US" sz="2800" dirty="0" smtClean="0"/>
              <a:t>and fungi chitin.</a:t>
            </a:r>
          </a:p>
        </p:txBody>
      </p:sp>
      <p:grpSp>
        <p:nvGrpSpPr>
          <p:cNvPr id="487431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743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87434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04863"/>
            <a:ext cx="8763000" cy="503237"/>
          </a:xfrm>
        </p:spPr>
        <p:txBody>
          <a:bodyPr/>
          <a:lstStyle/>
          <a:p>
            <a:r>
              <a:rPr lang="en-US"/>
              <a:t>The Extracellular Matrix (ECM) of Animal Cells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276600"/>
          </a:xfrm>
        </p:spPr>
        <p:txBody>
          <a:bodyPr/>
          <a:lstStyle/>
          <a:p>
            <a:r>
              <a:rPr lang="en-US" sz="2800"/>
              <a:t>Animal cells lack cell walls but are covered by an elaborate </a:t>
            </a:r>
            <a:r>
              <a:rPr lang="en-US" sz="2800" b="1"/>
              <a:t>extracellular matrix (ECM)</a:t>
            </a:r>
          </a:p>
          <a:p>
            <a:r>
              <a:rPr lang="en-US" sz="2800"/>
              <a:t>The ECM is made up of glycoproteins such as </a:t>
            </a:r>
            <a:r>
              <a:rPr lang="en-US" sz="2800" b="1"/>
              <a:t>collagen</a:t>
            </a:r>
            <a:r>
              <a:rPr lang="en-US" sz="2800"/>
              <a:t>, </a:t>
            </a:r>
            <a:r>
              <a:rPr lang="en-US" sz="2800" b="1"/>
              <a:t>proteoglycans</a:t>
            </a:r>
            <a:r>
              <a:rPr lang="en-US" sz="2800"/>
              <a:t>, and </a:t>
            </a:r>
            <a:r>
              <a:rPr lang="en-US" sz="2800" b="1"/>
              <a:t>fibronectin</a:t>
            </a:r>
          </a:p>
          <a:p>
            <a:r>
              <a:rPr lang="en-US" sz="2800"/>
              <a:t>ECM proteins bind to receptor proteins in the plasma membrane called </a:t>
            </a:r>
            <a:r>
              <a:rPr lang="en-US" sz="2800" b="1"/>
              <a:t>integrins</a:t>
            </a:r>
          </a:p>
        </p:txBody>
      </p:sp>
      <p:grpSp>
        <p:nvGrpSpPr>
          <p:cNvPr id="494599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460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94602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6.30a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96863" y="1066800"/>
            <a:ext cx="6789737" cy="5019674"/>
            <a:chOff x="296863" y="761999"/>
            <a:chExt cx="8523275" cy="5324475"/>
          </a:xfrm>
        </p:grpSpPr>
        <p:pic>
          <p:nvPicPr>
            <p:cNvPr id="778243" name="Picture 26" descr="06_30aExtracellularMatrx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863" y="761999"/>
              <a:ext cx="8523275" cy="532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244" name="Text Box 6"/>
            <p:cNvSpPr txBox="1">
              <a:spLocks noChangeArrowheads="1"/>
            </p:cNvSpPr>
            <p:nvPr/>
          </p:nvSpPr>
          <p:spPr bwMode="auto">
            <a:xfrm>
              <a:off x="2816225" y="841375"/>
              <a:ext cx="181292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EXTRACELLULAR FLUID</a:t>
              </a:r>
            </a:p>
          </p:txBody>
        </p:sp>
        <p:sp>
          <p:nvSpPr>
            <p:cNvPr id="778245" name="Text Box 7"/>
            <p:cNvSpPr txBox="1">
              <a:spLocks noChangeArrowheads="1"/>
            </p:cNvSpPr>
            <p:nvPr/>
          </p:nvSpPr>
          <p:spPr bwMode="auto">
            <a:xfrm>
              <a:off x="582613" y="776288"/>
              <a:ext cx="855662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Collagen</a:t>
              </a:r>
            </a:p>
          </p:txBody>
        </p:sp>
        <p:sp>
          <p:nvSpPr>
            <p:cNvPr id="778246" name="Text Box 8"/>
            <p:cNvSpPr txBox="1">
              <a:spLocks noChangeArrowheads="1"/>
            </p:cNvSpPr>
            <p:nvPr/>
          </p:nvSpPr>
          <p:spPr bwMode="auto">
            <a:xfrm>
              <a:off x="339725" y="2133600"/>
              <a:ext cx="835025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/>
                <a:t>Fibronectin</a:t>
              </a:r>
            </a:p>
          </p:txBody>
        </p:sp>
        <p:sp>
          <p:nvSpPr>
            <p:cNvPr id="778247" name="Text Box 9"/>
            <p:cNvSpPr txBox="1">
              <a:spLocks noChangeArrowheads="1"/>
            </p:cNvSpPr>
            <p:nvPr/>
          </p:nvSpPr>
          <p:spPr bwMode="auto">
            <a:xfrm>
              <a:off x="314325" y="4332288"/>
              <a:ext cx="1004888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Plasma</a:t>
              </a:r>
              <a:br>
                <a:rPr lang="en-US" sz="1600" b="1"/>
              </a:br>
              <a:r>
                <a:rPr lang="en-US" sz="1600" b="1"/>
                <a:t>membrane</a:t>
              </a:r>
            </a:p>
          </p:txBody>
        </p:sp>
        <p:sp>
          <p:nvSpPr>
            <p:cNvPr id="778248" name="Text Box 10"/>
            <p:cNvSpPr txBox="1">
              <a:spLocks noChangeArrowheads="1"/>
            </p:cNvSpPr>
            <p:nvPr/>
          </p:nvSpPr>
          <p:spPr bwMode="auto">
            <a:xfrm>
              <a:off x="5038725" y="5367338"/>
              <a:ext cx="873125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Micro-</a:t>
              </a:r>
            </a:p>
            <a:p>
              <a:pPr>
                <a:lnSpc>
                  <a:spcPct val="90000"/>
                </a:lnSpc>
              </a:pPr>
              <a:r>
                <a:rPr lang="en-US" sz="1600" b="1"/>
                <a:t>filaments</a:t>
              </a:r>
            </a:p>
          </p:txBody>
        </p:sp>
        <p:sp>
          <p:nvSpPr>
            <p:cNvPr id="778249" name="Text Box 11"/>
            <p:cNvSpPr txBox="1">
              <a:spLocks noChangeArrowheads="1"/>
            </p:cNvSpPr>
            <p:nvPr/>
          </p:nvSpPr>
          <p:spPr bwMode="auto">
            <a:xfrm>
              <a:off x="6053138" y="5265738"/>
              <a:ext cx="97155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CYTOPLASM</a:t>
              </a:r>
            </a:p>
          </p:txBody>
        </p:sp>
        <p:sp>
          <p:nvSpPr>
            <p:cNvPr id="778250" name="Text Box 12"/>
            <p:cNvSpPr txBox="1">
              <a:spLocks noChangeArrowheads="1"/>
            </p:cNvSpPr>
            <p:nvPr/>
          </p:nvSpPr>
          <p:spPr bwMode="auto">
            <a:xfrm>
              <a:off x="7615238" y="2954338"/>
              <a:ext cx="971550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Integrins</a:t>
              </a:r>
            </a:p>
          </p:txBody>
        </p:sp>
        <p:sp>
          <p:nvSpPr>
            <p:cNvPr id="778251" name="Text Box 13"/>
            <p:cNvSpPr txBox="1">
              <a:spLocks noChangeArrowheads="1"/>
            </p:cNvSpPr>
            <p:nvPr/>
          </p:nvSpPr>
          <p:spPr bwMode="auto">
            <a:xfrm>
              <a:off x="7599363" y="1512888"/>
              <a:ext cx="873125" cy="28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b="1"/>
                <a:t>Proteoglycan</a:t>
              </a:r>
              <a:br>
                <a:rPr lang="en-US" sz="1600" b="1"/>
              </a:br>
              <a:r>
                <a:rPr lang="en-US" sz="1600" b="1"/>
                <a:t>complex</a:t>
              </a:r>
            </a:p>
          </p:txBody>
        </p:sp>
        <p:sp>
          <p:nvSpPr>
            <p:cNvPr id="778252" name="Line 14"/>
            <p:cNvSpPr>
              <a:spLocks noChangeShapeType="1"/>
            </p:cNvSpPr>
            <p:nvPr/>
          </p:nvSpPr>
          <p:spPr bwMode="auto">
            <a:xfrm>
              <a:off x="1477963" y="2273300"/>
              <a:ext cx="939800" cy="960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253" name="Group 18"/>
            <p:cNvGrpSpPr>
              <a:grpSpLocks/>
            </p:cNvGrpSpPr>
            <p:nvPr/>
          </p:nvGrpSpPr>
          <p:grpSpPr bwMode="auto">
            <a:xfrm>
              <a:off x="1079500" y="3843338"/>
              <a:ext cx="449263" cy="1211262"/>
              <a:chOff x="680" y="2421"/>
              <a:chExt cx="283" cy="763"/>
            </a:xfrm>
          </p:grpSpPr>
          <p:sp>
            <p:nvSpPr>
              <p:cNvPr id="778254" name="Line 16"/>
              <p:cNvSpPr>
                <a:spLocks noChangeShapeType="1"/>
              </p:cNvSpPr>
              <p:nvPr/>
            </p:nvSpPr>
            <p:spPr bwMode="auto">
              <a:xfrm>
                <a:off x="680" y="2803"/>
                <a:ext cx="1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255" name="AutoShape 17"/>
              <p:cNvSpPr>
                <a:spLocks/>
              </p:cNvSpPr>
              <p:nvPr/>
            </p:nvSpPr>
            <p:spPr bwMode="auto">
              <a:xfrm>
                <a:off x="840" y="2421"/>
                <a:ext cx="123" cy="763"/>
              </a:xfrm>
              <a:prstGeom prst="leftBrace">
                <a:avLst>
                  <a:gd name="adj1" fmla="val 51694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" pitchFamily="84" charset="0"/>
                </a:endParaRPr>
              </a:p>
            </p:txBody>
          </p:sp>
        </p:grpSp>
        <p:sp>
          <p:nvSpPr>
            <p:cNvPr id="778256" name="Line 21"/>
            <p:cNvSpPr>
              <a:spLocks noChangeShapeType="1"/>
            </p:cNvSpPr>
            <p:nvPr/>
          </p:nvSpPr>
          <p:spPr bwMode="auto">
            <a:xfrm>
              <a:off x="1477963" y="927100"/>
              <a:ext cx="746125" cy="830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57" name="Line 22"/>
            <p:cNvSpPr>
              <a:spLocks noChangeShapeType="1"/>
            </p:cNvSpPr>
            <p:nvPr/>
          </p:nvSpPr>
          <p:spPr bwMode="auto">
            <a:xfrm>
              <a:off x="6761163" y="1201738"/>
              <a:ext cx="808037" cy="4238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58" name="Line 23"/>
            <p:cNvSpPr>
              <a:spLocks noChangeShapeType="1"/>
            </p:cNvSpPr>
            <p:nvPr/>
          </p:nvSpPr>
          <p:spPr bwMode="auto">
            <a:xfrm flipV="1">
              <a:off x="6307138" y="3078163"/>
              <a:ext cx="1241425" cy="731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59" name="Line 24"/>
            <p:cNvSpPr>
              <a:spLocks noChangeShapeType="1"/>
            </p:cNvSpPr>
            <p:nvPr/>
          </p:nvSpPr>
          <p:spPr bwMode="auto">
            <a:xfrm>
              <a:off x="4198938" y="5211763"/>
              <a:ext cx="804862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260" name="Line 25"/>
            <p:cNvSpPr>
              <a:spLocks noChangeShapeType="1"/>
            </p:cNvSpPr>
            <p:nvPr/>
          </p:nvSpPr>
          <p:spPr bwMode="auto">
            <a:xfrm flipV="1">
              <a:off x="4203700" y="5468938"/>
              <a:ext cx="804863" cy="215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4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172200" y="3581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Functions of the ECM</a:t>
            </a:r>
          </a:p>
          <a:p>
            <a:pPr marL="979488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Support</a:t>
            </a:r>
          </a:p>
          <a:p>
            <a:pPr marL="979488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Adhesion</a:t>
            </a:r>
          </a:p>
          <a:p>
            <a:pPr marL="979488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Movement</a:t>
            </a:r>
          </a:p>
          <a:p>
            <a:pPr marL="979488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 dirty="0">
                <a:solidFill>
                  <a:schemeClr val="bg1"/>
                </a:solidFill>
                <a:latin typeface="Times New Roman" pitchFamily="84" charset="0"/>
              </a:rPr>
              <a:t>Membrane Structure and Function</a:t>
            </a:r>
          </a:p>
          <a:p>
            <a:pPr eaLnBrk="1" hangingPunct="1"/>
            <a:endParaRPr lang="en-US" sz="4400" b="1" dirty="0">
              <a:solidFill>
                <a:schemeClr val="bg1"/>
              </a:solidFill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84200"/>
            <a:ext cx="89154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Concept 1: Cellular membranes are fluid mosaics of lipids and proteins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153400" cy="44259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Phospholipids are the most abundant lipid in the plasma membrane</a:t>
            </a:r>
          </a:p>
          <a:p>
            <a:pPr eaLnBrk="1" hangingPunct="1"/>
            <a:r>
              <a:rPr lang="en-US" sz="2800" dirty="0" smtClean="0"/>
              <a:t>Phospholipids are </a:t>
            </a:r>
            <a:r>
              <a:rPr lang="en-US" sz="2800" b="1" dirty="0" err="1" smtClean="0"/>
              <a:t>amphipathic</a:t>
            </a:r>
            <a:r>
              <a:rPr lang="en-US" sz="2800" dirty="0" smtClean="0"/>
              <a:t> </a:t>
            </a:r>
            <a:r>
              <a:rPr lang="en-US" sz="2800" b="1" dirty="0" smtClean="0"/>
              <a:t>molecules</a:t>
            </a:r>
            <a:r>
              <a:rPr lang="en-US" sz="2800" dirty="0" smtClean="0"/>
              <a:t>, containing hydrophobic and hydrophilic regions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fluid mosaic model </a:t>
            </a:r>
            <a:r>
              <a:rPr lang="en-US" sz="2800" dirty="0" smtClean="0"/>
              <a:t>states that a membrane is a fluid structure with a “mosaic” of various proteins embedded in it</a:t>
            </a:r>
          </a:p>
        </p:txBody>
      </p: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11" descr="07_02PhospholipidBilaye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560388"/>
            <a:ext cx="6694487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7.2</a:t>
            </a:r>
          </a:p>
        </p:txBody>
      </p:sp>
      <p:sp>
        <p:nvSpPr>
          <p:cNvPr id="195588" name="Text Box 3"/>
          <p:cNvSpPr txBox="1">
            <a:spLocks noChangeArrowheads="1"/>
          </p:cNvSpPr>
          <p:nvPr/>
        </p:nvSpPr>
        <p:spPr bwMode="auto">
          <a:xfrm>
            <a:off x="1265238" y="1874838"/>
            <a:ext cx="13255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Hydrophilic</a:t>
            </a:r>
            <a:br>
              <a:rPr lang="en-US" sz="1700" b="1"/>
            </a:br>
            <a:r>
              <a:rPr lang="en-US" sz="1700" b="1"/>
              <a:t>head</a:t>
            </a:r>
          </a:p>
        </p:txBody>
      </p:sp>
      <p:sp>
        <p:nvSpPr>
          <p:cNvPr id="195589" name="Text Box 6"/>
          <p:cNvSpPr txBox="1">
            <a:spLocks noChangeArrowheads="1"/>
          </p:cNvSpPr>
          <p:nvPr/>
        </p:nvSpPr>
        <p:spPr bwMode="auto">
          <a:xfrm>
            <a:off x="1270000" y="2678113"/>
            <a:ext cx="13255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Hydrophobic</a:t>
            </a:r>
            <a:br>
              <a:rPr lang="en-US" sz="1700" b="1"/>
            </a:br>
            <a:r>
              <a:rPr lang="en-US" sz="1700" b="1"/>
              <a:t>tail</a:t>
            </a:r>
          </a:p>
        </p:txBody>
      </p:sp>
      <p:sp>
        <p:nvSpPr>
          <p:cNvPr id="195590" name="Text Box 7"/>
          <p:cNvSpPr txBox="1">
            <a:spLocks noChangeArrowheads="1"/>
          </p:cNvSpPr>
          <p:nvPr/>
        </p:nvSpPr>
        <p:spPr bwMode="auto">
          <a:xfrm>
            <a:off x="3730625" y="1724025"/>
            <a:ext cx="849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WATER</a:t>
            </a:r>
          </a:p>
        </p:txBody>
      </p:sp>
      <p:sp>
        <p:nvSpPr>
          <p:cNvPr id="195591" name="Text Box 8"/>
          <p:cNvSpPr txBox="1">
            <a:spLocks noChangeArrowheads="1"/>
          </p:cNvSpPr>
          <p:nvPr/>
        </p:nvSpPr>
        <p:spPr bwMode="auto">
          <a:xfrm>
            <a:off x="3724275" y="3741738"/>
            <a:ext cx="849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WATER</a:t>
            </a:r>
          </a:p>
        </p:txBody>
      </p:sp>
      <p:sp>
        <p:nvSpPr>
          <p:cNvPr id="195592" name="Line 9"/>
          <p:cNvSpPr>
            <a:spLocks noChangeShapeType="1"/>
          </p:cNvSpPr>
          <p:nvPr/>
        </p:nvSpPr>
        <p:spPr bwMode="auto">
          <a:xfrm>
            <a:off x="1809750" y="2247900"/>
            <a:ext cx="996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Line 10"/>
          <p:cNvSpPr>
            <a:spLocks noChangeShapeType="1"/>
          </p:cNvSpPr>
          <p:nvPr/>
        </p:nvSpPr>
        <p:spPr bwMode="auto">
          <a:xfrm flipV="1">
            <a:off x="2632075" y="2686050"/>
            <a:ext cx="182563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The Fluidity of Membranes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3524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Phospholipids in the plasma membrane can move within the </a:t>
            </a:r>
            <a:r>
              <a:rPr lang="en-US" sz="2800" dirty="0" err="1" smtClean="0"/>
              <a:t>bilayer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Most of the lipids, and some proteins, drift laterally</a:t>
            </a:r>
          </a:p>
          <a:p>
            <a:pPr eaLnBrk="1" hangingPunct="1"/>
            <a:r>
              <a:rPr lang="en-US" sz="2800" dirty="0" smtClean="0"/>
              <a:t>The membrane is also somewhat flexible, able to adapt to external pressures without instantly breaking.</a:t>
            </a:r>
          </a:p>
          <a:p>
            <a:pPr eaLnBrk="1" hangingPunct="1"/>
            <a:r>
              <a:rPr lang="en-US" sz="2800" dirty="0" smtClean="0"/>
              <a:t>Rarely does a molecule flip-flop transversely across the membrane 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620000" cy="51943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As temperatures cool, membranes switch from a fluid state to a solid state</a:t>
            </a:r>
          </a:p>
          <a:p>
            <a:pPr eaLnBrk="1" hangingPunct="1"/>
            <a:r>
              <a:rPr lang="en-US" sz="2800" dirty="0" smtClean="0"/>
              <a:t>The temperature at which a membrane solidifies depends on the types of lipids</a:t>
            </a:r>
          </a:p>
          <a:p>
            <a:pPr eaLnBrk="1" hangingPunct="1"/>
            <a:r>
              <a:rPr lang="en-US" sz="2800" dirty="0" smtClean="0"/>
              <a:t>Membranes rich in unsaturated fatty acids are more fluid than those rich in saturated fatty acids</a:t>
            </a:r>
          </a:p>
          <a:p>
            <a:pPr eaLnBrk="1" hangingPunct="1"/>
            <a:r>
              <a:rPr lang="en-US" sz="2800" dirty="0" smtClean="0"/>
              <a:t>Membranes must be fluid to work properly; they are usually about as fluid as salad oil(5)</a:t>
            </a:r>
          </a:p>
        </p:txBody>
      </p:sp>
      <p:grpSp>
        <p:nvGrpSpPr>
          <p:cNvPr id="1945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946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6.3a</a:t>
            </a:r>
          </a:p>
        </p:txBody>
      </p:sp>
      <p:pic>
        <p:nvPicPr>
          <p:cNvPr id="630787" name="Picture 14" descr="06_03a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1816100"/>
            <a:ext cx="69881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788" name="Text Box 6"/>
          <p:cNvSpPr txBox="1">
            <a:spLocks noChangeArrowheads="1"/>
          </p:cNvSpPr>
          <p:nvPr/>
        </p:nvSpPr>
        <p:spPr bwMode="auto">
          <a:xfrm>
            <a:off x="1117600" y="2200275"/>
            <a:ext cx="3124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(unstained specimen)</a:t>
            </a:r>
          </a:p>
        </p:txBody>
      </p:sp>
      <p:sp>
        <p:nvSpPr>
          <p:cNvPr id="630789" name="Text Box 7"/>
          <p:cNvSpPr txBox="1">
            <a:spLocks noChangeArrowheads="1"/>
          </p:cNvSpPr>
          <p:nvPr/>
        </p:nvSpPr>
        <p:spPr bwMode="auto">
          <a:xfrm rot="-5400000">
            <a:off x="3480594" y="3874294"/>
            <a:ext cx="8810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50 </a:t>
            </a:r>
            <a:r>
              <a:rPr lang="en-US" b="1">
                <a:sym typeface="Symbol" pitchFamily="84" charset="2"/>
              </a:rPr>
              <a:t>m</a:t>
            </a:r>
            <a:endParaRPr lang="en-US" b="1"/>
          </a:p>
        </p:txBody>
      </p:sp>
      <p:grpSp>
        <p:nvGrpSpPr>
          <p:cNvPr id="630790" name="Group 13"/>
          <p:cNvGrpSpPr>
            <a:grpSpLocks/>
          </p:cNvGrpSpPr>
          <p:nvPr/>
        </p:nvGrpSpPr>
        <p:grpSpPr bwMode="auto">
          <a:xfrm>
            <a:off x="4102100" y="3197225"/>
            <a:ext cx="184150" cy="1633538"/>
            <a:chOff x="2695" y="2014"/>
            <a:chExt cx="116" cy="1029"/>
          </a:xfrm>
        </p:grpSpPr>
        <p:sp>
          <p:nvSpPr>
            <p:cNvPr id="630791" name="Line 9"/>
            <p:cNvSpPr>
              <a:spLocks noChangeShapeType="1"/>
            </p:cNvSpPr>
            <p:nvPr/>
          </p:nvSpPr>
          <p:spPr bwMode="auto">
            <a:xfrm>
              <a:off x="2749" y="2014"/>
              <a:ext cx="0" cy="10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792" name="Line 10"/>
            <p:cNvSpPr>
              <a:spLocks noChangeShapeType="1"/>
            </p:cNvSpPr>
            <p:nvPr/>
          </p:nvSpPr>
          <p:spPr bwMode="auto">
            <a:xfrm>
              <a:off x="2698" y="2016"/>
              <a:ext cx="1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793" name="Line 11"/>
            <p:cNvSpPr>
              <a:spLocks noChangeShapeType="1"/>
            </p:cNvSpPr>
            <p:nvPr/>
          </p:nvSpPr>
          <p:spPr bwMode="auto">
            <a:xfrm>
              <a:off x="2695" y="3042"/>
              <a:ext cx="1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0794" name="Text Box 12"/>
          <p:cNvSpPr txBox="1">
            <a:spLocks noChangeArrowheads="1"/>
          </p:cNvSpPr>
          <p:nvPr/>
        </p:nvSpPr>
        <p:spPr bwMode="auto">
          <a:xfrm>
            <a:off x="2743200" y="1835150"/>
            <a:ext cx="15843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Brightfield</a:t>
            </a:r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39814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steroid cholesterol has different effects on membrane fluidity at different temperatures</a:t>
            </a:r>
          </a:p>
          <a:p>
            <a:pPr eaLnBrk="1" hangingPunct="1"/>
            <a:r>
              <a:rPr lang="en-US" sz="2800" dirty="0" smtClean="0"/>
              <a:t>At warm temperatures (such as 37°C), cholesterol restrains movement of phospholipids</a:t>
            </a:r>
          </a:p>
          <a:p>
            <a:pPr eaLnBrk="1" hangingPunct="1"/>
            <a:r>
              <a:rPr lang="en-US" sz="2800" dirty="0" smtClean="0"/>
              <a:t>At cool temperatures, it maintains fluidity by preventing tight packing </a:t>
            </a:r>
          </a:p>
        </p:txBody>
      </p:sp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048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4" descr="07_08MembraneFluidFacto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75" y="225425"/>
            <a:ext cx="72866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7.8</a:t>
            </a:r>
          </a:p>
        </p:txBody>
      </p:sp>
      <p:sp>
        <p:nvSpPr>
          <p:cNvPr id="211972" name="Text Box 9"/>
          <p:cNvSpPr txBox="1">
            <a:spLocks noChangeArrowheads="1"/>
          </p:cNvSpPr>
          <p:nvPr/>
        </p:nvSpPr>
        <p:spPr bwMode="auto">
          <a:xfrm>
            <a:off x="2435225" y="336550"/>
            <a:ext cx="6302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Fluid</a:t>
            </a:r>
          </a:p>
        </p:txBody>
      </p:sp>
      <p:sp>
        <p:nvSpPr>
          <p:cNvPr id="211973" name="Text Box 14"/>
          <p:cNvSpPr txBox="1">
            <a:spLocks noChangeArrowheads="1"/>
          </p:cNvSpPr>
          <p:nvPr/>
        </p:nvSpPr>
        <p:spPr bwMode="auto">
          <a:xfrm>
            <a:off x="1331913" y="2554288"/>
            <a:ext cx="28511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Unsaturated hydrocarbon</a:t>
            </a:r>
            <a:br>
              <a:rPr lang="en-US" sz="1800" b="1"/>
            </a:br>
            <a:r>
              <a:rPr lang="en-US" sz="1800" b="1"/>
              <a:t>tails</a:t>
            </a:r>
          </a:p>
        </p:txBody>
      </p:sp>
      <p:sp>
        <p:nvSpPr>
          <p:cNvPr id="211974" name="Text Box 15"/>
          <p:cNvSpPr txBox="1">
            <a:spLocks noChangeArrowheads="1"/>
          </p:cNvSpPr>
          <p:nvPr/>
        </p:nvSpPr>
        <p:spPr bwMode="auto">
          <a:xfrm>
            <a:off x="6143625" y="330200"/>
            <a:ext cx="9604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Viscous</a:t>
            </a:r>
          </a:p>
        </p:txBody>
      </p:sp>
      <p:sp>
        <p:nvSpPr>
          <p:cNvPr id="211975" name="Text Box 16"/>
          <p:cNvSpPr txBox="1">
            <a:spLocks noChangeArrowheads="1"/>
          </p:cNvSpPr>
          <p:nvPr/>
        </p:nvSpPr>
        <p:spPr bwMode="auto">
          <a:xfrm>
            <a:off x="5029200" y="2562225"/>
            <a:ext cx="31146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Saturated hydrocarbon tails</a:t>
            </a:r>
          </a:p>
        </p:txBody>
      </p:sp>
      <p:sp>
        <p:nvSpPr>
          <p:cNvPr id="211976" name="Text Box 17"/>
          <p:cNvSpPr txBox="1">
            <a:spLocks noChangeArrowheads="1"/>
          </p:cNvSpPr>
          <p:nvPr/>
        </p:nvSpPr>
        <p:spPr bwMode="auto">
          <a:xfrm>
            <a:off x="1068388" y="3587750"/>
            <a:ext cx="56546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(a) Unsaturated versus saturated hydrocarbon tails</a:t>
            </a:r>
          </a:p>
        </p:txBody>
      </p:sp>
      <p:sp>
        <p:nvSpPr>
          <p:cNvPr id="211977" name="Text Box 18"/>
          <p:cNvSpPr txBox="1">
            <a:spLocks noChangeArrowheads="1"/>
          </p:cNvSpPr>
          <p:nvPr/>
        </p:nvSpPr>
        <p:spPr bwMode="auto">
          <a:xfrm>
            <a:off x="1054100" y="4276725"/>
            <a:ext cx="361632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(b) Cholesterol within the animal</a:t>
            </a:r>
            <a:br>
              <a:rPr lang="en-US" sz="1800" b="1"/>
            </a:br>
            <a:r>
              <a:rPr lang="en-US" sz="1800" b="1"/>
              <a:t>      cell membrane</a:t>
            </a:r>
          </a:p>
        </p:txBody>
      </p:sp>
      <p:sp>
        <p:nvSpPr>
          <p:cNvPr id="211978" name="Text Box 19"/>
          <p:cNvSpPr txBox="1">
            <a:spLocks noChangeArrowheads="1"/>
          </p:cNvSpPr>
          <p:nvPr/>
        </p:nvSpPr>
        <p:spPr bwMode="auto">
          <a:xfrm>
            <a:off x="6130925" y="6218238"/>
            <a:ext cx="13033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Cholesterol</a:t>
            </a:r>
          </a:p>
        </p:txBody>
      </p:sp>
      <p:sp>
        <p:nvSpPr>
          <p:cNvPr id="211979" name="Line 20"/>
          <p:cNvSpPr>
            <a:spLocks noChangeShapeType="1"/>
          </p:cNvSpPr>
          <p:nvPr/>
        </p:nvSpPr>
        <p:spPr bwMode="auto">
          <a:xfrm flipH="1">
            <a:off x="1757363" y="1319213"/>
            <a:ext cx="384175" cy="1203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0" name="Line 21"/>
          <p:cNvSpPr>
            <a:spLocks noChangeShapeType="1"/>
          </p:cNvSpPr>
          <p:nvPr/>
        </p:nvSpPr>
        <p:spPr bwMode="auto">
          <a:xfrm flipH="1">
            <a:off x="1757363" y="1768475"/>
            <a:ext cx="555625" cy="768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1" name="Line 22"/>
          <p:cNvSpPr>
            <a:spLocks noChangeShapeType="1"/>
          </p:cNvSpPr>
          <p:nvPr/>
        </p:nvSpPr>
        <p:spPr bwMode="auto">
          <a:xfrm>
            <a:off x="5699125" y="1755775"/>
            <a:ext cx="3048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2" name="Line 23"/>
          <p:cNvSpPr>
            <a:spLocks noChangeShapeType="1"/>
          </p:cNvSpPr>
          <p:nvPr/>
        </p:nvSpPr>
        <p:spPr bwMode="auto">
          <a:xfrm flipH="1">
            <a:off x="6003925" y="1782763"/>
            <a:ext cx="357188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6838"/>
            <a:ext cx="8001000" cy="4602162"/>
          </a:xfrm>
        </p:spPr>
        <p:txBody>
          <a:bodyPr/>
          <a:lstStyle/>
          <a:p>
            <a:pPr eaLnBrk="1" hangingPunct="1"/>
            <a:r>
              <a:rPr lang="en-US" sz="2800" smtClean="0"/>
              <a:t>Six major functions of membrane proteins</a:t>
            </a:r>
          </a:p>
          <a:p>
            <a:pPr marL="990600" lvl="1" indent="-317500" eaLnBrk="1" hangingPunct="1"/>
            <a:r>
              <a:rPr lang="en-US" sz="2600" smtClean="0"/>
              <a:t>Transport</a:t>
            </a:r>
          </a:p>
          <a:p>
            <a:pPr marL="990600" lvl="1" indent="-317500" eaLnBrk="1" hangingPunct="1"/>
            <a:r>
              <a:rPr lang="en-US" sz="2600" smtClean="0"/>
              <a:t>Enzymatic activity</a:t>
            </a:r>
          </a:p>
          <a:p>
            <a:pPr marL="990600" lvl="1" indent="-317500" eaLnBrk="1" hangingPunct="1"/>
            <a:r>
              <a:rPr lang="en-US" sz="2600" smtClean="0"/>
              <a:t>Signal transduction</a:t>
            </a:r>
          </a:p>
          <a:p>
            <a:pPr marL="990600" lvl="1" indent="-317500" eaLnBrk="1" hangingPunct="1"/>
            <a:r>
              <a:rPr lang="en-US" sz="2600" smtClean="0"/>
              <a:t>Cell-cell recognition</a:t>
            </a:r>
          </a:p>
          <a:p>
            <a:pPr marL="990600" lvl="1" indent="-317500" eaLnBrk="1" hangingPunct="1"/>
            <a:r>
              <a:rPr lang="en-US" sz="2600" smtClean="0"/>
              <a:t>Intercellular joining</a:t>
            </a:r>
          </a:p>
          <a:p>
            <a:pPr marL="990600" lvl="1" indent="-317500" eaLnBrk="1" hangingPunct="1"/>
            <a:r>
              <a:rPr lang="en-US" sz="2600" smtClean="0"/>
              <a:t>Attachment to the cytoskeleton and extracellular matrix (ECM)</a:t>
            </a:r>
          </a:p>
        </p:txBody>
      </p: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2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30" descr="07_10_MembProteinFunc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136525"/>
            <a:ext cx="64516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7.10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4121150" y="776288"/>
            <a:ext cx="9064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Enzymes</a:t>
            </a:r>
          </a:p>
        </p:txBody>
      </p:sp>
      <p:sp>
        <p:nvSpPr>
          <p:cNvPr id="216069" name="Text Box 15"/>
          <p:cNvSpPr txBox="1">
            <a:spLocks noChangeArrowheads="1"/>
          </p:cNvSpPr>
          <p:nvPr/>
        </p:nvSpPr>
        <p:spPr bwMode="auto">
          <a:xfrm>
            <a:off x="5967413" y="201613"/>
            <a:ext cx="17399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Signaling molecule</a:t>
            </a:r>
          </a:p>
        </p:txBody>
      </p:sp>
      <p:sp>
        <p:nvSpPr>
          <p:cNvPr id="216070" name="Text Box 16"/>
          <p:cNvSpPr txBox="1">
            <a:spLocks noChangeArrowheads="1"/>
          </p:cNvSpPr>
          <p:nvPr/>
        </p:nvSpPr>
        <p:spPr bwMode="auto">
          <a:xfrm>
            <a:off x="6800850" y="650875"/>
            <a:ext cx="8540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Receptor</a:t>
            </a:r>
          </a:p>
        </p:txBody>
      </p:sp>
      <p:sp>
        <p:nvSpPr>
          <p:cNvPr id="216071" name="Text Box 17"/>
          <p:cNvSpPr txBox="1">
            <a:spLocks noChangeArrowheads="1"/>
          </p:cNvSpPr>
          <p:nvPr/>
        </p:nvSpPr>
        <p:spPr bwMode="auto">
          <a:xfrm>
            <a:off x="5807075" y="2397125"/>
            <a:ext cx="1804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Signal transduction</a:t>
            </a:r>
          </a:p>
        </p:txBody>
      </p:sp>
      <p:sp>
        <p:nvSpPr>
          <p:cNvPr id="216072" name="Text Box 18"/>
          <p:cNvSpPr txBox="1">
            <a:spLocks noChangeArrowheads="1"/>
          </p:cNvSpPr>
          <p:nvPr/>
        </p:nvSpPr>
        <p:spPr bwMode="auto">
          <a:xfrm>
            <a:off x="2052638" y="4594225"/>
            <a:ext cx="6953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500" b="1"/>
              <a:t>Glyco-</a:t>
            </a:r>
            <a:br>
              <a:rPr lang="en-US" sz="1500" b="1"/>
            </a:br>
            <a:r>
              <a:rPr lang="en-US" sz="1500" b="1"/>
              <a:t>protein</a:t>
            </a:r>
          </a:p>
        </p:txBody>
      </p:sp>
      <p:sp>
        <p:nvSpPr>
          <p:cNvPr id="216073" name="Text Box 19"/>
          <p:cNvSpPr txBox="1">
            <a:spLocks noChangeArrowheads="1"/>
          </p:cNvSpPr>
          <p:nvPr/>
        </p:nvSpPr>
        <p:spPr bwMode="auto">
          <a:xfrm>
            <a:off x="2805113" y="2252663"/>
            <a:ext cx="39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ATP</a:t>
            </a:r>
          </a:p>
        </p:txBody>
      </p:sp>
      <p:sp>
        <p:nvSpPr>
          <p:cNvPr id="216074" name="Text Box 20"/>
          <p:cNvSpPr txBox="1">
            <a:spLocks noChangeArrowheads="1"/>
          </p:cNvSpPr>
          <p:nvPr/>
        </p:nvSpPr>
        <p:spPr bwMode="auto">
          <a:xfrm>
            <a:off x="1428750" y="2728913"/>
            <a:ext cx="125095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(a) Transport</a:t>
            </a:r>
          </a:p>
        </p:txBody>
      </p:sp>
      <p:sp>
        <p:nvSpPr>
          <p:cNvPr id="216075" name="Text Box 21"/>
          <p:cNvSpPr txBox="1">
            <a:spLocks noChangeArrowheads="1"/>
          </p:cNvSpPr>
          <p:nvPr/>
        </p:nvSpPr>
        <p:spPr bwMode="auto">
          <a:xfrm>
            <a:off x="3549650" y="2736850"/>
            <a:ext cx="1978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(b) Enzymatic activity</a:t>
            </a:r>
          </a:p>
        </p:txBody>
      </p:sp>
      <p:sp>
        <p:nvSpPr>
          <p:cNvPr id="216076" name="Text Box 22"/>
          <p:cNvSpPr txBox="1">
            <a:spLocks noChangeArrowheads="1"/>
          </p:cNvSpPr>
          <p:nvPr/>
        </p:nvSpPr>
        <p:spPr bwMode="auto">
          <a:xfrm>
            <a:off x="5726113" y="2730500"/>
            <a:ext cx="21510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(c) Signal transduction</a:t>
            </a:r>
          </a:p>
        </p:txBody>
      </p:sp>
      <p:sp>
        <p:nvSpPr>
          <p:cNvPr id="216077" name="Text Box 23"/>
          <p:cNvSpPr txBox="1">
            <a:spLocks noChangeArrowheads="1"/>
          </p:cNvSpPr>
          <p:nvPr/>
        </p:nvSpPr>
        <p:spPr bwMode="auto">
          <a:xfrm>
            <a:off x="1373188" y="5654675"/>
            <a:ext cx="2124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(d) Cell-cell recognition</a:t>
            </a:r>
          </a:p>
        </p:txBody>
      </p:sp>
      <p:sp>
        <p:nvSpPr>
          <p:cNvPr id="216078" name="Text Box 24"/>
          <p:cNvSpPr txBox="1">
            <a:spLocks noChangeArrowheads="1"/>
          </p:cNvSpPr>
          <p:nvPr/>
        </p:nvSpPr>
        <p:spPr bwMode="auto">
          <a:xfrm>
            <a:off x="3570288" y="5643563"/>
            <a:ext cx="20970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(e) Intercellular joining</a:t>
            </a:r>
          </a:p>
        </p:txBody>
      </p:sp>
      <p:sp>
        <p:nvSpPr>
          <p:cNvPr id="216079" name="Text Box 25"/>
          <p:cNvSpPr txBox="1">
            <a:spLocks noChangeArrowheads="1"/>
          </p:cNvSpPr>
          <p:nvPr/>
        </p:nvSpPr>
        <p:spPr bwMode="auto">
          <a:xfrm>
            <a:off x="5764213" y="5641975"/>
            <a:ext cx="187325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500" b="1"/>
              <a:t>(f) Attachment to</a:t>
            </a:r>
            <a:br>
              <a:rPr lang="en-US" sz="1500" b="1"/>
            </a:br>
            <a:r>
              <a:rPr lang="en-US" sz="1500" b="1"/>
              <a:t>     the cytoskeleton</a:t>
            </a:r>
            <a:br>
              <a:rPr lang="en-US" sz="1500" b="1"/>
            </a:br>
            <a:r>
              <a:rPr lang="en-US" sz="1500" b="1"/>
              <a:t>     and extracellular</a:t>
            </a:r>
            <a:br>
              <a:rPr lang="en-US" sz="1500" b="1"/>
            </a:br>
            <a:r>
              <a:rPr lang="en-US" sz="1500" b="1"/>
              <a:t>     matrix (ECM)</a:t>
            </a:r>
          </a:p>
        </p:txBody>
      </p:sp>
      <p:sp>
        <p:nvSpPr>
          <p:cNvPr id="216080" name="Line 26"/>
          <p:cNvSpPr>
            <a:spLocks noChangeShapeType="1"/>
          </p:cNvSpPr>
          <p:nvPr/>
        </p:nvSpPr>
        <p:spPr bwMode="auto">
          <a:xfrm flipH="1">
            <a:off x="4298950" y="1019175"/>
            <a:ext cx="198438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81" name="Line 27"/>
          <p:cNvSpPr>
            <a:spLocks noChangeShapeType="1"/>
          </p:cNvSpPr>
          <p:nvPr/>
        </p:nvSpPr>
        <p:spPr bwMode="auto">
          <a:xfrm>
            <a:off x="4484688" y="1004888"/>
            <a:ext cx="211137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82" name="Line 28"/>
          <p:cNvSpPr>
            <a:spLocks noChangeShapeType="1"/>
          </p:cNvSpPr>
          <p:nvPr/>
        </p:nvSpPr>
        <p:spPr bwMode="auto">
          <a:xfrm flipH="1">
            <a:off x="6335713" y="449263"/>
            <a:ext cx="15875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83" name="Line 29"/>
          <p:cNvSpPr>
            <a:spLocks noChangeShapeType="1"/>
          </p:cNvSpPr>
          <p:nvPr/>
        </p:nvSpPr>
        <p:spPr bwMode="auto">
          <a:xfrm flipH="1">
            <a:off x="6653213" y="741363"/>
            <a:ext cx="93662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236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612775"/>
            <a:ext cx="8534400" cy="860425"/>
          </a:xfrm>
        </p:spPr>
        <p:txBody>
          <a:bodyPr/>
          <a:lstStyle/>
          <a:p>
            <a:pPr marL="57150" indent="-1588" eaLnBrk="1" hangingPunct="1"/>
            <a:r>
              <a:rPr lang="en-US" b="1" smtClean="0"/>
              <a:t>The Role of Membrane Carbohydrates in Cell-Cell Recognition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8958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dirty="0" smtClean="0"/>
              <a:t>Cells recognize each other by binding to surface molecules, often containing carbohydrates, on the extracellular surface of the plasma membrane</a:t>
            </a:r>
          </a:p>
          <a:p>
            <a:pPr eaLnBrk="1" hangingPunct="1"/>
            <a:r>
              <a:rPr lang="en-US" sz="2800" dirty="0" smtClean="0"/>
              <a:t>Membrane carbohydrates may be covalently bonded to lipids (forming </a:t>
            </a:r>
            <a:r>
              <a:rPr lang="en-US" sz="2800" b="1" dirty="0" err="1" smtClean="0"/>
              <a:t>glycolipids</a:t>
            </a:r>
            <a:r>
              <a:rPr lang="en-US" sz="2800" dirty="0" smtClean="0"/>
              <a:t>) or more commonly to proteins (forming </a:t>
            </a:r>
            <a:r>
              <a:rPr lang="en-US" sz="2800" b="1" dirty="0" err="1" smtClean="0"/>
              <a:t>glycoproteins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sz="2800" dirty="0" smtClean="0"/>
              <a:t>Carbohydrates on the external side of the plasma membrane vary among species, individuals, and even cell types in an individual </a:t>
            </a:r>
            <a:endParaRPr lang="en-US" sz="2800" dirty="0" smtClean="0">
              <a:latin typeface="Times" pitchFamily="84" charset="0"/>
            </a:endParaRPr>
          </a:p>
        </p:txBody>
      </p:sp>
      <p:grpSp>
        <p:nvGrpSpPr>
          <p:cNvPr id="3072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072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072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0" descr="07_11BlockingHIVEnt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00088"/>
            <a:ext cx="8548687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7.11</a:t>
            </a:r>
          </a:p>
        </p:txBody>
      </p:sp>
      <p:sp>
        <p:nvSpPr>
          <p:cNvPr id="222212" name="Text Box 5"/>
          <p:cNvSpPr txBox="1">
            <a:spLocks noChangeArrowheads="1"/>
          </p:cNvSpPr>
          <p:nvPr/>
        </p:nvSpPr>
        <p:spPr bwMode="auto">
          <a:xfrm>
            <a:off x="525463" y="3656013"/>
            <a:ext cx="12922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Receptor</a:t>
            </a:r>
            <a:br>
              <a:rPr lang="en-US" sz="2200" b="1"/>
            </a:br>
            <a:r>
              <a:rPr lang="en-US" sz="2200" b="1"/>
              <a:t>(CD4)</a:t>
            </a:r>
          </a:p>
        </p:txBody>
      </p:sp>
      <p:sp>
        <p:nvSpPr>
          <p:cNvPr id="222213" name="Text Box 9"/>
          <p:cNvSpPr txBox="1">
            <a:spLocks noChangeArrowheads="1"/>
          </p:cNvSpPr>
          <p:nvPr/>
        </p:nvSpPr>
        <p:spPr bwMode="auto">
          <a:xfrm>
            <a:off x="1693863" y="4176713"/>
            <a:ext cx="16494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Co-receptor</a:t>
            </a:r>
            <a:br>
              <a:rPr lang="en-US" sz="2200" b="1"/>
            </a:br>
            <a:r>
              <a:rPr lang="en-US" sz="2200" b="1"/>
              <a:t>(CCR5)</a:t>
            </a:r>
          </a:p>
        </p:txBody>
      </p:sp>
      <p:sp>
        <p:nvSpPr>
          <p:cNvPr id="222214" name="Text Box 10"/>
          <p:cNvSpPr txBox="1">
            <a:spLocks noChangeArrowheads="1"/>
          </p:cNvSpPr>
          <p:nvPr/>
        </p:nvSpPr>
        <p:spPr bwMode="auto">
          <a:xfrm>
            <a:off x="2305050" y="912813"/>
            <a:ext cx="5635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HIV</a:t>
            </a:r>
          </a:p>
        </p:txBody>
      </p:sp>
      <p:sp>
        <p:nvSpPr>
          <p:cNvPr id="222215" name="Text Box 11"/>
          <p:cNvSpPr txBox="1">
            <a:spLocks noChangeArrowheads="1"/>
          </p:cNvSpPr>
          <p:nvPr/>
        </p:nvSpPr>
        <p:spPr bwMode="auto">
          <a:xfrm>
            <a:off x="5173663" y="3768725"/>
            <a:ext cx="2071687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Receptor (CD4)</a:t>
            </a:r>
            <a:br>
              <a:rPr lang="en-US" sz="2200" b="1"/>
            </a:br>
            <a:r>
              <a:rPr lang="en-US" sz="2200" b="1"/>
              <a:t>but no CCR5</a:t>
            </a:r>
          </a:p>
        </p:txBody>
      </p:sp>
      <p:sp>
        <p:nvSpPr>
          <p:cNvPr id="222216" name="Text Box 12"/>
          <p:cNvSpPr txBox="1">
            <a:spLocks noChangeArrowheads="1"/>
          </p:cNvSpPr>
          <p:nvPr/>
        </p:nvSpPr>
        <p:spPr bwMode="auto">
          <a:xfrm>
            <a:off x="7318375" y="4138613"/>
            <a:ext cx="14763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Plasma</a:t>
            </a:r>
            <a:br>
              <a:rPr lang="en-US" sz="2200" b="1"/>
            </a:br>
            <a:r>
              <a:rPr lang="en-US" sz="2200" b="1"/>
              <a:t>membrane</a:t>
            </a:r>
          </a:p>
        </p:txBody>
      </p:sp>
      <p:sp>
        <p:nvSpPr>
          <p:cNvPr id="222217" name="Text Box 13"/>
          <p:cNvSpPr txBox="1">
            <a:spLocks noChangeArrowheads="1"/>
          </p:cNvSpPr>
          <p:nvPr/>
        </p:nvSpPr>
        <p:spPr bwMode="auto">
          <a:xfrm>
            <a:off x="346075" y="5038725"/>
            <a:ext cx="3460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HIV can infect a cell that</a:t>
            </a:r>
            <a:br>
              <a:rPr lang="en-US" sz="2200" b="1"/>
            </a:br>
            <a:r>
              <a:rPr lang="en-US" sz="2200" b="1"/>
              <a:t>has CCR5 on its surface,</a:t>
            </a:r>
            <a:br>
              <a:rPr lang="en-US" sz="2200" b="1"/>
            </a:br>
            <a:r>
              <a:rPr lang="en-US" sz="2200" b="1"/>
              <a:t>as in most people.</a:t>
            </a:r>
          </a:p>
        </p:txBody>
      </p:sp>
      <p:sp>
        <p:nvSpPr>
          <p:cNvPr id="222218" name="Text Box 14"/>
          <p:cNvSpPr txBox="1">
            <a:spLocks noChangeArrowheads="1"/>
          </p:cNvSpPr>
          <p:nvPr/>
        </p:nvSpPr>
        <p:spPr bwMode="auto">
          <a:xfrm>
            <a:off x="4665663" y="5045075"/>
            <a:ext cx="41497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HIV cannot infect a cell lacking</a:t>
            </a:r>
            <a:br>
              <a:rPr lang="en-US" sz="2200" b="1"/>
            </a:br>
            <a:r>
              <a:rPr lang="en-US" sz="2200" b="1"/>
              <a:t>CCR5 on its surface, as in </a:t>
            </a:r>
            <a:br>
              <a:rPr lang="en-US" sz="2200" b="1"/>
            </a:br>
            <a:r>
              <a:rPr lang="en-US" sz="2200" b="1"/>
              <a:t>resistant individuals.</a:t>
            </a:r>
          </a:p>
        </p:txBody>
      </p:sp>
      <p:sp>
        <p:nvSpPr>
          <p:cNvPr id="222219" name="Line 15"/>
          <p:cNvSpPr>
            <a:spLocks noChangeShapeType="1"/>
          </p:cNvSpPr>
          <p:nvPr/>
        </p:nvSpPr>
        <p:spPr bwMode="auto">
          <a:xfrm flipH="1">
            <a:off x="1838325" y="1044575"/>
            <a:ext cx="411163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Line 16"/>
          <p:cNvSpPr>
            <a:spLocks noChangeShapeType="1"/>
          </p:cNvSpPr>
          <p:nvPr/>
        </p:nvSpPr>
        <p:spPr bwMode="auto">
          <a:xfrm flipH="1">
            <a:off x="1004888" y="3227388"/>
            <a:ext cx="396875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Line 17"/>
          <p:cNvSpPr>
            <a:spLocks noChangeShapeType="1"/>
          </p:cNvSpPr>
          <p:nvPr/>
        </p:nvSpPr>
        <p:spPr bwMode="auto">
          <a:xfrm>
            <a:off x="1587500" y="3201988"/>
            <a:ext cx="582613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2" name="Line 18"/>
          <p:cNvSpPr>
            <a:spLocks noChangeShapeType="1"/>
          </p:cNvSpPr>
          <p:nvPr/>
        </p:nvSpPr>
        <p:spPr bwMode="auto">
          <a:xfrm flipH="1">
            <a:off x="6072188" y="3108325"/>
            <a:ext cx="595312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23" name="Line 19"/>
          <p:cNvSpPr>
            <a:spLocks noChangeShapeType="1"/>
          </p:cNvSpPr>
          <p:nvPr/>
        </p:nvSpPr>
        <p:spPr bwMode="auto">
          <a:xfrm>
            <a:off x="7843838" y="3373438"/>
            <a:ext cx="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12800"/>
            <a:ext cx="8991600" cy="503238"/>
          </a:xfrm>
        </p:spPr>
        <p:txBody>
          <a:bodyPr/>
          <a:lstStyle/>
          <a:p>
            <a:pPr eaLnBrk="1" hangingPunct="1"/>
            <a:r>
              <a:rPr lang="en-US" dirty="0" smtClean="0"/>
              <a:t>Cell Signaling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0238"/>
            <a:ext cx="8534400" cy="3992562"/>
          </a:xfrm>
        </p:spPr>
        <p:txBody>
          <a:bodyPr/>
          <a:lstStyle/>
          <a:p>
            <a:pPr eaLnBrk="1" hangingPunct="1"/>
            <a:r>
              <a:rPr lang="en-US" smtClean="0"/>
              <a:t>Earl W. Sutherland discovered how the hormone epinephrine acts on cells</a:t>
            </a:r>
          </a:p>
          <a:p>
            <a:pPr eaLnBrk="1" hangingPunct="1"/>
            <a:r>
              <a:rPr lang="en-US" smtClean="0"/>
              <a:t>Sutherland suggested that cells receiving signals went through three processes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smtClean="0"/>
              <a:t>Reception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smtClean="0"/>
              <a:t>Transduction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smtClean="0"/>
              <a:t>Response</a:t>
            </a:r>
          </a:p>
        </p:txBody>
      </p:sp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151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11.6-1</a:t>
            </a:r>
          </a:p>
        </p:txBody>
      </p:sp>
      <p:pic>
        <p:nvPicPr>
          <p:cNvPr id="22531" name="Picture 3" descr="11_06CellSigOverview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11288"/>
            <a:ext cx="85486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817813" y="1884363"/>
            <a:ext cx="1825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Plasma membrane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5613" y="1547813"/>
            <a:ext cx="1838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EXTRACELLULAR</a:t>
            </a:r>
            <a:br>
              <a:rPr lang="en-US" sz="1600" b="1"/>
            </a:br>
            <a:r>
              <a:rPr lang="en-US" sz="1600" b="1"/>
              <a:t>FLUID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780088" y="1555750"/>
            <a:ext cx="1309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CYTOPLASM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370013" y="2314575"/>
            <a:ext cx="1004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Reception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15925" y="2738438"/>
            <a:ext cx="9128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Receptor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95300" y="4592638"/>
            <a:ext cx="9921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Signaling</a:t>
            </a:r>
            <a:br>
              <a:rPr lang="en-US" sz="1600" b="1"/>
            </a:br>
            <a:r>
              <a:rPr lang="en-US" sz="1600" b="1"/>
              <a:t>molecule</a:t>
            </a:r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1068388" y="2303463"/>
            <a:ext cx="269875" cy="279400"/>
            <a:chOff x="2048" y="934"/>
            <a:chExt cx="170" cy="176"/>
          </a:xfrm>
        </p:grpSpPr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Text Box 12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  <a:endParaRPr lang="en-US" sz="1600" b="1"/>
            </a:p>
          </p:txBody>
        </p:sp>
      </p:grpSp>
      <p:sp>
        <p:nvSpPr>
          <p:cNvPr id="22539" name="Line 13"/>
          <p:cNvSpPr>
            <a:spLocks noChangeShapeType="1"/>
          </p:cNvSpPr>
          <p:nvPr/>
        </p:nvSpPr>
        <p:spPr bwMode="auto">
          <a:xfrm>
            <a:off x="2222500" y="199707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1322388" y="2897188"/>
            <a:ext cx="1984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11.6-2</a:t>
            </a:r>
          </a:p>
        </p:txBody>
      </p:sp>
      <p:pic>
        <p:nvPicPr>
          <p:cNvPr id="23555" name="Picture 3" descr="11_06CellSigOverview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11288"/>
            <a:ext cx="85486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17813" y="1884363"/>
            <a:ext cx="1825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Plasma membrane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5613" y="1547813"/>
            <a:ext cx="1838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EXTRACELLULAR</a:t>
            </a:r>
            <a:br>
              <a:rPr lang="en-US" sz="1600" b="1"/>
            </a:br>
            <a:r>
              <a:rPr lang="en-US" sz="1600" b="1"/>
              <a:t>FLUID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780088" y="1555750"/>
            <a:ext cx="1309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CYTOPLASM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370013" y="2314575"/>
            <a:ext cx="1004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Reception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133850" y="2314575"/>
            <a:ext cx="13223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Transduction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5925" y="2738438"/>
            <a:ext cx="9128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Receptor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95300" y="4592638"/>
            <a:ext cx="9921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Signaling</a:t>
            </a:r>
            <a:br>
              <a:rPr lang="en-US" sz="1600" b="1"/>
            </a:br>
            <a:r>
              <a:rPr lang="en-US" sz="1600" b="1"/>
              <a:t>molecule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587625" y="3770313"/>
            <a:ext cx="40084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Relay molecules in a signal transduction</a:t>
            </a:r>
            <a:br>
              <a:rPr lang="en-US" sz="1600" b="1"/>
            </a:br>
            <a:r>
              <a:rPr lang="en-US" sz="1600" b="1"/>
              <a:t>pathway</a:t>
            </a:r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3840163" y="2308225"/>
            <a:ext cx="269875" cy="279400"/>
            <a:chOff x="2048" y="934"/>
            <a:chExt cx="170" cy="176"/>
          </a:xfrm>
        </p:grpSpPr>
        <p:sp>
          <p:nvSpPr>
            <p:cNvPr id="23570" name="Oval 13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Text Box 14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23565" name="Group 15"/>
          <p:cNvGrpSpPr>
            <a:grpSpLocks/>
          </p:cNvGrpSpPr>
          <p:nvPr/>
        </p:nvGrpSpPr>
        <p:grpSpPr bwMode="auto">
          <a:xfrm>
            <a:off x="1068388" y="2303463"/>
            <a:ext cx="269875" cy="279400"/>
            <a:chOff x="2048" y="934"/>
            <a:chExt cx="170" cy="176"/>
          </a:xfrm>
        </p:grpSpPr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  <a:endParaRPr lang="en-US" sz="1600" b="1"/>
            </a:p>
          </p:txBody>
        </p:sp>
      </p:grpSp>
      <p:sp>
        <p:nvSpPr>
          <p:cNvPr id="23566" name="Line 18"/>
          <p:cNvSpPr>
            <a:spLocks noChangeShapeType="1"/>
          </p:cNvSpPr>
          <p:nvPr/>
        </p:nvSpPr>
        <p:spPr bwMode="auto">
          <a:xfrm>
            <a:off x="2222500" y="199707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>
            <a:off x="1322388" y="2897188"/>
            <a:ext cx="1984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2700"/>
            <a:ext cx="2438400" cy="3810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11.6-3</a:t>
            </a:r>
          </a:p>
        </p:txBody>
      </p:sp>
      <p:pic>
        <p:nvPicPr>
          <p:cNvPr id="24579" name="Picture 3" descr="11_06CellSigOverview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411288"/>
            <a:ext cx="854868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817813" y="1884363"/>
            <a:ext cx="18256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Plasma membrane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5613" y="1547813"/>
            <a:ext cx="18383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EXTRACELLULAR</a:t>
            </a:r>
            <a:br>
              <a:rPr lang="en-US" sz="1600" b="1"/>
            </a:br>
            <a:r>
              <a:rPr lang="en-US" sz="1600" b="1"/>
              <a:t>FLUID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80088" y="1555750"/>
            <a:ext cx="1309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CYTOPLASM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370013" y="2314575"/>
            <a:ext cx="1004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Reception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133850" y="2314575"/>
            <a:ext cx="132238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Transduction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507288" y="2301875"/>
            <a:ext cx="1019175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Response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9128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Receptor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95300" y="4592638"/>
            <a:ext cx="9921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Signaling</a:t>
            </a:r>
            <a:br>
              <a:rPr lang="en-US" sz="1600" b="1"/>
            </a:br>
            <a:r>
              <a:rPr lang="en-US" sz="1600" b="1"/>
              <a:t>molecule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386638" y="3070225"/>
            <a:ext cx="10572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Activation</a:t>
            </a:r>
            <a:br>
              <a:rPr lang="en-US" sz="1600" b="1"/>
            </a:br>
            <a:r>
              <a:rPr lang="en-US" sz="1600" b="1"/>
              <a:t>of cellular</a:t>
            </a:r>
            <a:br>
              <a:rPr lang="en-US" sz="1600" b="1"/>
            </a:br>
            <a:r>
              <a:rPr lang="en-US" sz="1600" b="1"/>
              <a:t>response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87625" y="3770313"/>
            <a:ext cx="40084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Relay molecules in a signal transduction</a:t>
            </a:r>
            <a:br>
              <a:rPr lang="en-US" sz="1600" b="1"/>
            </a:br>
            <a:r>
              <a:rPr lang="en-US" sz="1600" b="1"/>
              <a:t>pathway</a:t>
            </a:r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7218363" y="2303463"/>
            <a:ext cx="269875" cy="279400"/>
            <a:chOff x="2048" y="934"/>
            <a:chExt cx="170" cy="176"/>
          </a:xfrm>
        </p:grpSpPr>
        <p:sp>
          <p:nvSpPr>
            <p:cNvPr id="24599" name="Oval 15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Text Box 16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3</a:t>
              </a:r>
              <a:endParaRPr lang="en-US" sz="1600" b="1"/>
            </a:p>
          </p:txBody>
        </p:sp>
      </p:grpSp>
      <p:grpSp>
        <p:nvGrpSpPr>
          <p:cNvPr id="24591" name="Group 17"/>
          <p:cNvGrpSpPr>
            <a:grpSpLocks/>
          </p:cNvGrpSpPr>
          <p:nvPr/>
        </p:nvGrpSpPr>
        <p:grpSpPr bwMode="auto">
          <a:xfrm>
            <a:off x="3840163" y="2308225"/>
            <a:ext cx="269875" cy="279400"/>
            <a:chOff x="2048" y="934"/>
            <a:chExt cx="170" cy="176"/>
          </a:xfrm>
        </p:grpSpPr>
        <p:sp>
          <p:nvSpPr>
            <p:cNvPr id="24597" name="Oval 18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Text Box 19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2</a:t>
              </a:r>
              <a:endParaRPr lang="en-US" sz="1600" b="1"/>
            </a:p>
          </p:txBody>
        </p:sp>
      </p:grpSp>
      <p:grpSp>
        <p:nvGrpSpPr>
          <p:cNvPr id="24592" name="Group 20"/>
          <p:cNvGrpSpPr>
            <a:grpSpLocks/>
          </p:cNvGrpSpPr>
          <p:nvPr/>
        </p:nvGrpSpPr>
        <p:grpSpPr bwMode="auto">
          <a:xfrm>
            <a:off x="1068388" y="2303463"/>
            <a:ext cx="269875" cy="279400"/>
            <a:chOff x="2048" y="934"/>
            <a:chExt cx="170" cy="176"/>
          </a:xfrm>
        </p:grpSpPr>
        <p:sp>
          <p:nvSpPr>
            <p:cNvPr id="24595" name="Oval 21"/>
            <p:cNvSpPr>
              <a:spLocks noChangeArrowheads="1"/>
            </p:cNvSpPr>
            <p:nvPr/>
          </p:nvSpPr>
          <p:spPr bwMode="auto">
            <a:xfrm>
              <a:off x="2048" y="941"/>
              <a:ext cx="152" cy="151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Text Box 22"/>
            <p:cNvSpPr txBox="1">
              <a:spLocks noChangeArrowheads="1"/>
            </p:cNvSpPr>
            <p:nvPr/>
          </p:nvSpPr>
          <p:spPr bwMode="auto">
            <a:xfrm>
              <a:off x="2092" y="934"/>
              <a:ext cx="12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  <a:endParaRPr lang="en-US" sz="1600" b="1"/>
            </a:p>
          </p:txBody>
        </p:sp>
      </p:grpSp>
      <p:sp>
        <p:nvSpPr>
          <p:cNvPr id="24593" name="Line 23"/>
          <p:cNvSpPr>
            <a:spLocks noChangeShapeType="1"/>
          </p:cNvSpPr>
          <p:nvPr/>
        </p:nvSpPr>
        <p:spPr bwMode="auto">
          <a:xfrm>
            <a:off x="2222500" y="1997075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24"/>
          <p:cNvSpPr>
            <a:spLocks noChangeShapeType="1"/>
          </p:cNvSpPr>
          <p:nvPr/>
        </p:nvSpPr>
        <p:spPr bwMode="auto">
          <a:xfrm>
            <a:off x="1322388" y="2897188"/>
            <a:ext cx="19843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28800" y="533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6.3b</a:t>
            </a:r>
          </a:p>
        </p:txBody>
      </p:sp>
      <p:pic>
        <p:nvPicPr>
          <p:cNvPr id="632835" name="Picture 8" descr="06_03b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255838"/>
            <a:ext cx="471328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2836" name="Text Box 6"/>
          <p:cNvSpPr txBox="1">
            <a:spLocks noChangeArrowheads="1"/>
          </p:cNvSpPr>
          <p:nvPr/>
        </p:nvSpPr>
        <p:spPr bwMode="auto">
          <a:xfrm>
            <a:off x="3135313" y="2276475"/>
            <a:ext cx="10826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Brightfield</a:t>
            </a:r>
          </a:p>
        </p:txBody>
      </p:sp>
      <p:sp>
        <p:nvSpPr>
          <p:cNvPr id="632837" name="Text Box 7"/>
          <p:cNvSpPr txBox="1">
            <a:spLocks noChangeArrowheads="1"/>
          </p:cNvSpPr>
          <p:nvPr/>
        </p:nvSpPr>
        <p:spPr bwMode="auto">
          <a:xfrm>
            <a:off x="2249488" y="2536825"/>
            <a:ext cx="1909762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(stained specimen)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9" descr="07_05PlasmaMembra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79450"/>
            <a:ext cx="8548687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96850" y="296636"/>
            <a:ext cx="9448800" cy="304800"/>
          </a:xfrm>
          <a:ln/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Attachment &amp; ECM Proteins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2098675" y="2571750"/>
            <a:ext cx="6286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Glyco-</a:t>
            </a:r>
            <a:br>
              <a:rPr lang="en-US" sz="1200" b="1"/>
            </a:br>
            <a:r>
              <a:rPr lang="en-US" sz="1200" b="1"/>
              <a:t>protein</a:t>
            </a:r>
          </a:p>
        </p:txBody>
      </p:sp>
      <p:sp>
        <p:nvSpPr>
          <p:cNvPr id="205829" name="Text Box 6"/>
          <p:cNvSpPr txBox="1">
            <a:spLocks noChangeArrowheads="1"/>
          </p:cNvSpPr>
          <p:nvPr/>
        </p:nvSpPr>
        <p:spPr bwMode="auto">
          <a:xfrm>
            <a:off x="3362325" y="2619375"/>
            <a:ext cx="9858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Carbohydrate</a:t>
            </a:r>
          </a:p>
        </p:txBody>
      </p:sp>
      <p:sp>
        <p:nvSpPr>
          <p:cNvPr id="205830" name="Text Box 7"/>
          <p:cNvSpPr txBox="1">
            <a:spLocks noChangeArrowheads="1"/>
          </p:cNvSpPr>
          <p:nvPr/>
        </p:nvSpPr>
        <p:spPr bwMode="auto">
          <a:xfrm>
            <a:off x="6719888" y="2962275"/>
            <a:ext cx="8001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Glycolipid</a:t>
            </a:r>
          </a:p>
        </p:txBody>
      </p:sp>
      <p:sp>
        <p:nvSpPr>
          <p:cNvPr id="205831" name="Text Box 8"/>
          <p:cNvSpPr txBox="1">
            <a:spLocks noChangeArrowheads="1"/>
          </p:cNvSpPr>
          <p:nvPr/>
        </p:nvSpPr>
        <p:spPr bwMode="auto">
          <a:xfrm>
            <a:off x="1633538" y="4940300"/>
            <a:ext cx="12906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Microfilaments</a:t>
            </a:r>
            <a:br>
              <a:rPr lang="en-US" sz="1200" b="1"/>
            </a:br>
            <a:r>
              <a:rPr lang="en-US" sz="1200" b="1"/>
              <a:t>of cytoskeleton</a:t>
            </a:r>
          </a:p>
        </p:txBody>
      </p:sp>
      <p:sp>
        <p:nvSpPr>
          <p:cNvPr id="205832" name="Text Box 9"/>
          <p:cNvSpPr txBox="1">
            <a:spLocks noChangeArrowheads="1"/>
          </p:cNvSpPr>
          <p:nvPr/>
        </p:nvSpPr>
        <p:spPr bwMode="auto">
          <a:xfrm>
            <a:off x="7440613" y="3127375"/>
            <a:ext cx="13557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EXTRACELLULAR</a:t>
            </a:r>
            <a:br>
              <a:rPr lang="en-US" sz="1200" b="1"/>
            </a:br>
            <a:r>
              <a:rPr lang="en-US" sz="1200" b="1"/>
              <a:t>SIDE OF</a:t>
            </a:r>
            <a:br>
              <a:rPr lang="en-US" sz="1200" b="1"/>
            </a:br>
            <a:r>
              <a:rPr lang="en-US" sz="1200" b="1"/>
              <a:t>MEMBRANE</a:t>
            </a:r>
          </a:p>
        </p:txBody>
      </p:sp>
      <p:sp>
        <p:nvSpPr>
          <p:cNvPr id="205833" name="Text Box 10"/>
          <p:cNvSpPr txBox="1">
            <a:spLocks noChangeArrowheads="1"/>
          </p:cNvSpPr>
          <p:nvPr/>
        </p:nvSpPr>
        <p:spPr bwMode="auto">
          <a:xfrm>
            <a:off x="6996113" y="5607050"/>
            <a:ext cx="155416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CYTOPLASMIC SIDE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OF MEMBRANE</a:t>
            </a:r>
          </a:p>
        </p:txBody>
      </p:sp>
      <p:sp>
        <p:nvSpPr>
          <p:cNvPr id="205834" name="Text Box 11"/>
          <p:cNvSpPr txBox="1">
            <a:spLocks noChangeArrowheads="1"/>
          </p:cNvSpPr>
          <p:nvPr/>
        </p:nvSpPr>
        <p:spPr bwMode="auto">
          <a:xfrm>
            <a:off x="6275388" y="5283200"/>
            <a:ext cx="6270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Integral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protein</a:t>
            </a:r>
          </a:p>
        </p:txBody>
      </p:sp>
      <p:sp>
        <p:nvSpPr>
          <p:cNvPr id="205835" name="Text Box 12"/>
          <p:cNvSpPr txBox="1">
            <a:spLocks noChangeArrowheads="1"/>
          </p:cNvSpPr>
          <p:nvPr/>
        </p:nvSpPr>
        <p:spPr bwMode="auto">
          <a:xfrm>
            <a:off x="4151313" y="4945063"/>
            <a:ext cx="919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Peripheral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proteins</a:t>
            </a:r>
          </a:p>
        </p:txBody>
      </p:sp>
      <p:sp>
        <p:nvSpPr>
          <p:cNvPr id="205836" name="Text Box 13"/>
          <p:cNvSpPr txBox="1">
            <a:spLocks noChangeArrowheads="1"/>
          </p:cNvSpPr>
          <p:nvPr/>
        </p:nvSpPr>
        <p:spPr bwMode="auto">
          <a:xfrm>
            <a:off x="2960688" y="4522788"/>
            <a:ext cx="904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Cholesterol</a:t>
            </a:r>
          </a:p>
        </p:txBody>
      </p:sp>
      <p:sp>
        <p:nvSpPr>
          <p:cNvPr id="205837" name="Text Box 14"/>
          <p:cNvSpPr txBox="1">
            <a:spLocks noChangeArrowheads="1"/>
          </p:cNvSpPr>
          <p:nvPr/>
        </p:nvSpPr>
        <p:spPr bwMode="auto">
          <a:xfrm>
            <a:off x="1585913" y="1149350"/>
            <a:ext cx="15938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1"/>
                </a:solidFill>
              </a:rPr>
              <a:t>Fibers of extra-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cellular matrix (ECM)</a:t>
            </a:r>
          </a:p>
        </p:txBody>
      </p:sp>
      <p:sp>
        <p:nvSpPr>
          <p:cNvPr id="205838" name="Line 15"/>
          <p:cNvSpPr>
            <a:spLocks noChangeShapeType="1"/>
          </p:cNvSpPr>
          <p:nvPr/>
        </p:nvSpPr>
        <p:spPr bwMode="auto">
          <a:xfrm flipH="1">
            <a:off x="1854200" y="1492250"/>
            <a:ext cx="241300" cy="254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39" name="Line 16"/>
          <p:cNvSpPr>
            <a:spLocks noChangeShapeType="1"/>
          </p:cNvSpPr>
          <p:nvPr/>
        </p:nvSpPr>
        <p:spPr bwMode="auto">
          <a:xfrm flipH="1">
            <a:off x="1511300" y="1492250"/>
            <a:ext cx="584200" cy="1352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0" name="Line 17"/>
          <p:cNvSpPr>
            <a:spLocks noChangeShapeType="1"/>
          </p:cNvSpPr>
          <p:nvPr/>
        </p:nvSpPr>
        <p:spPr bwMode="auto">
          <a:xfrm>
            <a:off x="2095500" y="1492250"/>
            <a:ext cx="44450" cy="711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1" name="AutoShape 18"/>
          <p:cNvSpPr>
            <a:spLocks/>
          </p:cNvSpPr>
          <p:nvPr/>
        </p:nvSpPr>
        <p:spPr bwMode="auto">
          <a:xfrm rot="934219">
            <a:off x="2611438" y="2520950"/>
            <a:ext cx="146050" cy="487363"/>
          </a:xfrm>
          <a:prstGeom prst="leftBrace">
            <a:avLst>
              <a:gd name="adj1" fmla="val 27808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205842" name="AutoShape 19"/>
          <p:cNvSpPr>
            <a:spLocks/>
          </p:cNvSpPr>
          <p:nvPr/>
        </p:nvSpPr>
        <p:spPr bwMode="auto">
          <a:xfrm>
            <a:off x="3232150" y="2578100"/>
            <a:ext cx="120650" cy="273050"/>
          </a:xfrm>
          <a:prstGeom prst="rightBrace">
            <a:avLst>
              <a:gd name="adj1" fmla="val 1886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205843" name="Line 20"/>
          <p:cNvSpPr>
            <a:spLocks noChangeShapeType="1"/>
          </p:cNvSpPr>
          <p:nvPr/>
        </p:nvSpPr>
        <p:spPr bwMode="auto">
          <a:xfrm>
            <a:off x="1892300" y="4718050"/>
            <a:ext cx="273050" cy="196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4" name="Line 21"/>
          <p:cNvSpPr>
            <a:spLocks noChangeShapeType="1"/>
          </p:cNvSpPr>
          <p:nvPr/>
        </p:nvSpPr>
        <p:spPr bwMode="auto">
          <a:xfrm flipH="1">
            <a:off x="2165350" y="4495800"/>
            <a:ext cx="50165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5" name="Line 22"/>
          <p:cNvSpPr>
            <a:spLocks noChangeShapeType="1"/>
          </p:cNvSpPr>
          <p:nvPr/>
        </p:nvSpPr>
        <p:spPr bwMode="auto">
          <a:xfrm>
            <a:off x="3371850" y="3949700"/>
            <a:ext cx="0" cy="5778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6" name="Line 23"/>
          <p:cNvSpPr>
            <a:spLocks noChangeShapeType="1"/>
          </p:cNvSpPr>
          <p:nvPr/>
        </p:nvSpPr>
        <p:spPr bwMode="auto">
          <a:xfrm>
            <a:off x="4349750" y="4781550"/>
            <a:ext cx="6350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7" name="Line 24"/>
          <p:cNvSpPr>
            <a:spLocks noChangeShapeType="1"/>
          </p:cNvSpPr>
          <p:nvPr/>
        </p:nvSpPr>
        <p:spPr bwMode="auto">
          <a:xfrm flipV="1">
            <a:off x="4921250" y="4940300"/>
            <a:ext cx="533400" cy="82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8" name="Line 25"/>
          <p:cNvSpPr>
            <a:spLocks noChangeShapeType="1"/>
          </p:cNvSpPr>
          <p:nvPr/>
        </p:nvSpPr>
        <p:spPr bwMode="auto">
          <a:xfrm>
            <a:off x="6534150" y="4857750"/>
            <a:ext cx="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9" name="Line 26"/>
          <p:cNvSpPr>
            <a:spLocks noChangeShapeType="1"/>
          </p:cNvSpPr>
          <p:nvPr/>
        </p:nvSpPr>
        <p:spPr bwMode="auto">
          <a:xfrm flipH="1">
            <a:off x="7670800" y="5175250"/>
            <a:ext cx="234950" cy="4191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50" name="Line 27"/>
          <p:cNvSpPr>
            <a:spLocks noChangeShapeType="1"/>
          </p:cNvSpPr>
          <p:nvPr/>
        </p:nvSpPr>
        <p:spPr bwMode="auto">
          <a:xfrm flipH="1">
            <a:off x="7562850" y="3657600"/>
            <a:ext cx="107950" cy="190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51" name="Line 28"/>
          <p:cNvSpPr>
            <a:spLocks noChangeShapeType="1"/>
          </p:cNvSpPr>
          <p:nvPr/>
        </p:nvSpPr>
        <p:spPr bwMode="auto">
          <a:xfrm>
            <a:off x="7099300" y="3130550"/>
            <a:ext cx="0" cy="209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52" name="Line 30"/>
          <p:cNvSpPr>
            <a:spLocks noChangeShapeType="1"/>
          </p:cNvSpPr>
          <p:nvPr/>
        </p:nvSpPr>
        <p:spPr bwMode="auto">
          <a:xfrm flipH="1">
            <a:off x="1854200" y="1492250"/>
            <a:ext cx="2413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53" name="Line 31"/>
          <p:cNvSpPr>
            <a:spLocks noChangeShapeType="1"/>
          </p:cNvSpPr>
          <p:nvPr/>
        </p:nvSpPr>
        <p:spPr bwMode="auto">
          <a:xfrm flipH="1">
            <a:off x="1511300" y="1492250"/>
            <a:ext cx="584200" cy="135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54" name="Line 32"/>
          <p:cNvSpPr>
            <a:spLocks noChangeShapeType="1"/>
          </p:cNvSpPr>
          <p:nvPr/>
        </p:nvSpPr>
        <p:spPr bwMode="auto">
          <a:xfrm>
            <a:off x="2095500" y="1492250"/>
            <a:ext cx="4445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55" name="AutoShape 33"/>
          <p:cNvSpPr>
            <a:spLocks/>
          </p:cNvSpPr>
          <p:nvPr/>
        </p:nvSpPr>
        <p:spPr bwMode="auto">
          <a:xfrm rot="934219">
            <a:off x="2611438" y="2520950"/>
            <a:ext cx="146050" cy="487363"/>
          </a:xfrm>
          <a:prstGeom prst="leftBrace">
            <a:avLst>
              <a:gd name="adj1" fmla="val 2780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205856" name="AutoShape 34"/>
          <p:cNvSpPr>
            <a:spLocks/>
          </p:cNvSpPr>
          <p:nvPr/>
        </p:nvSpPr>
        <p:spPr bwMode="auto">
          <a:xfrm>
            <a:off x="3232150" y="2578100"/>
            <a:ext cx="120650" cy="273050"/>
          </a:xfrm>
          <a:prstGeom prst="rightBrace">
            <a:avLst>
              <a:gd name="adj1" fmla="val 1886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205857" name="Line 35"/>
          <p:cNvSpPr>
            <a:spLocks noChangeShapeType="1"/>
          </p:cNvSpPr>
          <p:nvPr/>
        </p:nvSpPr>
        <p:spPr bwMode="auto">
          <a:xfrm>
            <a:off x="1892300" y="4718050"/>
            <a:ext cx="27305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58" name="Line 36"/>
          <p:cNvSpPr>
            <a:spLocks noChangeShapeType="1"/>
          </p:cNvSpPr>
          <p:nvPr/>
        </p:nvSpPr>
        <p:spPr bwMode="auto">
          <a:xfrm flipH="1">
            <a:off x="2165350" y="4495800"/>
            <a:ext cx="50165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59" name="Line 37"/>
          <p:cNvSpPr>
            <a:spLocks noChangeShapeType="1"/>
          </p:cNvSpPr>
          <p:nvPr/>
        </p:nvSpPr>
        <p:spPr bwMode="auto">
          <a:xfrm>
            <a:off x="3371850" y="3949700"/>
            <a:ext cx="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60" name="Line 38"/>
          <p:cNvSpPr>
            <a:spLocks noChangeShapeType="1"/>
          </p:cNvSpPr>
          <p:nvPr/>
        </p:nvSpPr>
        <p:spPr bwMode="auto">
          <a:xfrm>
            <a:off x="4349750" y="4781550"/>
            <a:ext cx="635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61" name="Line 39"/>
          <p:cNvSpPr>
            <a:spLocks noChangeShapeType="1"/>
          </p:cNvSpPr>
          <p:nvPr/>
        </p:nvSpPr>
        <p:spPr bwMode="auto">
          <a:xfrm flipV="1">
            <a:off x="4921250" y="4940300"/>
            <a:ext cx="53340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62" name="Line 40"/>
          <p:cNvSpPr>
            <a:spLocks noChangeShapeType="1"/>
          </p:cNvSpPr>
          <p:nvPr/>
        </p:nvSpPr>
        <p:spPr bwMode="auto">
          <a:xfrm>
            <a:off x="6534150" y="485775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63" name="Line 41"/>
          <p:cNvSpPr>
            <a:spLocks noChangeShapeType="1"/>
          </p:cNvSpPr>
          <p:nvPr/>
        </p:nvSpPr>
        <p:spPr bwMode="auto">
          <a:xfrm flipH="1">
            <a:off x="7670800" y="5175250"/>
            <a:ext cx="23495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64" name="Line 42"/>
          <p:cNvSpPr>
            <a:spLocks noChangeShapeType="1"/>
          </p:cNvSpPr>
          <p:nvPr/>
        </p:nvSpPr>
        <p:spPr bwMode="auto">
          <a:xfrm flipH="1">
            <a:off x="7562850" y="3657600"/>
            <a:ext cx="10795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65" name="Line 43"/>
          <p:cNvSpPr>
            <a:spLocks noChangeShapeType="1"/>
          </p:cNvSpPr>
          <p:nvPr/>
        </p:nvSpPr>
        <p:spPr bwMode="auto">
          <a:xfrm>
            <a:off x="7099300" y="3130550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Transport Proteins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924800" cy="3505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Transport proteins </a:t>
            </a:r>
            <a:r>
              <a:rPr lang="en-US" sz="2800" dirty="0" smtClean="0"/>
              <a:t>allow passage of hydrophilic substances across the membrane</a:t>
            </a:r>
          </a:p>
          <a:p>
            <a:pPr eaLnBrk="1" hangingPunct="1"/>
            <a:r>
              <a:rPr lang="en-US" sz="2800" dirty="0" smtClean="0"/>
              <a:t>Some transport proteins, called</a:t>
            </a:r>
            <a:r>
              <a:rPr lang="en-US" sz="2800" i="1" dirty="0" smtClean="0"/>
              <a:t> </a:t>
            </a:r>
            <a:r>
              <a:rPr lang="en-US" sz="2800" dirty="0" smtClean="0"/>
              <a:t>channel proteins, have a hydrophilic channel that certain molecules or ions can use as a tunnel</a:t>
            </a:r>
          </a:p>
          <a:p>
            <a:pPr eaLnBrk="1" hangingPunct="1"/>
            <a:r>
              <a:rPr lang="en-US" sz="2800" dirty="0" smtClean="0"/>
              <a:t>Channel proteins called </a:t>
            </a:r>
            <a:r>
              <a:rPr lang="en-US" sz="2800" b="1" dirty="0" err="1" smtClean="0"/>
              <a:t>aquaporins</a:t>
            </a:r>
            <a:r>
              <a:rPr lang="en-US" sz="2800" b="1" dirty="0" smtClean="0"/>
              <a:t> </a:t>
            </a:r>
            <a:r>
              <a:rPr lang="en-US" sz="2800" dirty="0" smtClean="0"/>
              <a:t>facilitate the passage of water</a:t>
            </a:r>
          </a:p>
        </p:txBody>
      </p:sp>
      <p:grpSp>
        <p:nvGrpSpPr>
          <p:cNvPr id="3686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87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8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309408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/>
              <a:t>Other transport proteins, called carrier proteins, bind to molecules and change shape to shuttle them across the membrane</a:t>
            </a:r>
          </a:p>
          <a:p>
            <a:pPr eaLnBrk="1" hangingPunct="1"/>
            <a:r>
              <a:rPr lang="en-US" dirty="0" smtClean="0"/>
              <a:t>A transport protein is specific for the substance it moves  </a:t>
            </a:r>
          </a:p>
        </p:txBody>
      </p:sp>
    </p:spTree>
    <p:extLst>
      <p:ext uri="{BB962C8B-B14F-4D97-AF65-F5344CB8AC3E}">
        <p14:creationId xmlns:p14="http://schemas.microsoft.com/office/powerpoint/2010/main" val="38906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The Permeability of the Lipid Bilayer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276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Hydrophobic (</a:t>
            </a:r>
            <a:r>
              <a:rPr lang="en-US" sz="2800" dirty="0" err="1" smtClean="0"/>
              <a:t>nonpolar</a:t>
            </a:r>
            <a:r>
              <a:rPr lang="en-US" sz="2800" dirty="0" smtClean="0"/>
              <a:t>) molecules, such as hydrocarbons, can dissolve in the lipid </a:t>
            </a:r>
            <a:r>
              <a:rPr lang="en-US" sz="2800" dirty="0" err="1" smtClean="0"/>
              <a:t>bilayer</a:t>
            </a:r>
            <a:r>
              <a:rPr lang="en-US" sz="2800" dirty="0" smtClean="0"/>
              <a:t> and pass through the membrane rapidly</a:t>
            </a:r>
          </a:p>
          <a:p>
            <a:pPr eaLnBrk="1" hangingPunct="1"/>
            <a:r>
              <a:rPr lang="en-US" sz="2800" dirty="0" smtClean="0"/>
              <a:t>Polar molecules, such as sugars, do not cross the membrane easily</a:t>
            </a:r>
          </a:p>
          <a:p>
            <a:pPr eaLnBrk="1" hangingPunct="1"/>
            <a:r>
              <a:rPr lang="en-US" sz="2800" dirty="0" smtClean="0"/>
              <a:t>C0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can enter through diffusion</a:t>
            </a:r>
          </a:p>
          <a:p>
            <a:pPr eaLnBrk="1" hangingPunct="1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0 can enter during osmosis through </a:t>
            </a:r>
            <a:r>
              <a:rPr lang="en-US" sz="2800" dirty="0" err="1" smtClean="0"/>
              <a:t>aquaporins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Glucose and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can enter through </a:t>
            </a:r>
            <a:r>
              <a:rPr lang="en-US" sz="2800" dirty="0" err="1" smtClean="0"/>
              <a:t>faciliatated</a:t>
            </a:r>
            <a:r>
              <a:rPr lang="en-US" sz="2800" dirty="0" smtClean="0"/>
              <a:t> diffusion involving proteins pumps/channels. </a:t>
            </a: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84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4838"/>
            <a:ext cx="8980488" cy="1325562"/>
          </a:xfrm>
        </p:spPr>
        <p:txBody>
          <a:bodyPr/>
          <a:lstStyle/>
          <a:p>
            <a:pPr marL="57150" indent="-1588" eaLnBrk="1" hangingPunct="1">
              <a:lnSpc>
                <a:spcPct val="90000"/>
              </a:lnSpc>
            </a:pPr>
            <a:r>
              <a:rPr lang="en-US" b="1" dirty="0" smtClean="0"/>
              <a:t>Concept 3: Passive transport is diffusion of a substance across a membrane with no energy investment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84400"/>
            <a:ext cx="8610600" cy="398145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Diffusion </a:t>
            </a:r>
            <a:r>
              <a:rPr lang="en-US" sz="2800" dirty="0" smtClean="0"/>
              <a:t>is the tendency for molecules to spread out evenly into the available space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Although each molecule moves randomly, diffusion of a population of molecules may be directional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At dynamic equilibrium, as many molecules cross the membrane in one direction as in the other</a:t>
            </a:r>
          </a:p>
        </p:txBody>
      </p:sp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922" name="Rectangle 13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47" descr="07_13_DiffusionMembra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050" y="136525"/>
            <a:ext cx="65659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7.13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354138" y="160338"/>
            <a:ext cx="18097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Molecules of dye</a:t>
            </a:r>
          </a:p>
        </p:txBody>
      </p:sp>
      <p:sp>
        <p:nvSpPr>
          <p:cNvPr id="226309" name="Text Box 31"/>
          <p:cNvSpPr txBox="1">
            <a:spLocks noChangeArrowheads="1"/>
          </p:cNvSpPr>
          <p:nvPr/>
        </p:nvSpPr>
        <p:spPr bwMode="auto">
          <a:xfrm>
            <a:off x="3368675" y="312738"/>
            <a:ext cx="27146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Membrane (cross section)</a:t>
            </a:r>
          </a:p>
        </p:txBody>
      </p:sp>
      <p:sp>
        <p:nvSpPr>
          <p:cNvPr id="226310" name="Text Box 32"/>
          <p:cNvSpPr txBox="1">
            <a:spLocks noChangeArrowheads="1"/>
          </p:cNvSpPr>
          <p:nvPr/>
        </p:nvSpPr>
        <p:spPr bwMode="auto">
          <a:xfrm>
            <a:off x="2386013" y="1570038"/>
            <a:ext cx="8286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WATER</a:t>
            </a:r>
          </a:p>
        </p:txBody>
      </p:sp>
      <p:sp>
        <p:nvSpPr>
          <p:cNvPr id="226311" name="Text Box 33"/>
          <p:cNvSpPr txBox="1">
            <a:spLocks noChangeArrowheads="1"/>
          </p:cNvSpPr>
          <p:nvPr/>
        </p:nvSpPr>
        <p:spPr bwMode="auto">
          <a:xfrm>
            <a:off x="1331913" y="2954338"/>
            <a:ext cx="2701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(a) Diffusion of one solute</a:t>
            </a:r>
          </a:p>
        </p:txBody>
      </p:sp>
      <p:sp>
        <p:nvSpPr>
          <p:cNvPr id="226312" name="Text Box 34"/>
          <p:cNvSpPr txBox="1">
            <a:spLocks noChangeArrowheads="1"/>
          </p:cNvSpPr>
          <p:nvPr/>
        </p:nvSpPr>
        <p:spPr bwMode="auto">
          <a:xfrm>
            <a:off x="1317625" y="6310313"/>
            <a:ext cx="27908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(b) Diffusion of two solutes</a:t>
            </a:r>
          </a:p>
        </p:txBody>
      </p:sp>
      <p:sp>
        <p:nvSpPr>
          <p:cNvPr id="226313" name="Text Box 35"/>
          <p:cNvSpPr txBox="1">
            <a:spLocks noChangeArrowheads="1"/>
          </p:cNvSpPr>
          <p:nvPr/>
        </p:nvSpPr>
        <p:spPr bwMode="auto">
          <a:xfrm>
            <a:off x="1582738" y="2500313"/>
            <a:ext cx="1382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226314" name="Text Box 36"/>
          <p:cNvSpPr txBox="1">
            <a:spLocks noChangeArrowheads="1"/>
          </p:cNvSpPr>
          <p:nvPr/>
        </p:nvSpPr>
        <p:spPr bwMode="auto">
          <a:xfrm>
            <a:off x="3910013" y="2513013"/>
            <a:ext cx="1382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226315" name="Text Box 37"/>
          <p:cNvSpPr txBox="1">
            <a:spLocks noChangeArrowheads="1"/>
          </p:cNvSpPr>
          <p:nvPr/>
        </p:nvSpPr>
        <p:spPr bwMode="auto">
          <a:xfrm>
            <a:off x="1597025" y="5392738"/>
            <a:ext cx="1382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226316" name="Text Box 38"/>
          <p:cNvSpPr txBox="1">
            <a:spLocks noChangeArrowheads="1"/>
          </p:cNvSpPr>
          <p:nvPr/>
        </p:nvSpPr>
        <p:spPr bwMode="auto">
          <a:xfrm>
            <a:off x="3910013" y="5392738"/>
            <a:ext cx="1382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226317" name="Text Box 39"/>
          <p:cNvSpPr txBox="1">
            <a:spLocks noChangeArrowheads="1"/>
          </p:cNvSpPr>
          <p:nvPr/>
        </p:nvSpPr>
        <p:spPr bwMode="auto">
          <a:xfrm>
            <a:off x="1647825" y="5908675"/>
            <a:ext cx="1382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226318" name="Text Box 40"/>
          <p:cNvSpPr txBox="1">
            <a:spLocks noChangeArrowheads="1"/>
          </p:cNvSpPr>
          <p:nvPr/>
        </p:nvSpPr>
        <p:spPr bwMode="auto">
          <a:xfrm>
            <a:off x="3948113" y="5908675"/>
            <a:ext cx="13827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Net diffusion</a:t>
            </a:r>
          </a:p>
        </p:txBody>
      </p:sp>
      <p:sp>
        <p:nvSpPr>
          <p:cNvPr id="226319" name="Text Box 41"/>
          <p:cNvSpPr txBox="1">
            <a:spLocks noChangeArrowheads="1"/>
          </p:cNvSpPr>
          <p:nvPr/>
        </p:nvSpPr>
        <p:spPr bwMode="auto">
          <a:xfrm>
            <a:off x="6299200" y="2513013"/>
            <a:ext cx="127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226320" name="Text Box 42"/>
          <p:cNvSpPr txBox="1">
            <a:spLocks noChangeArrowheads="1"/>
          </p:cNvSpPr>
          <p:nvPr/>
        </p:nvSpPr>
        <p:spPr bwMode="auto">
          <a:xfrm>
            <a:off x="6313488" y="5394325"/>
            <a:ext cx="127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226321" name="Text Box 43"/>
          <p:cNvSpPr txBox="1">
            <a:spLocks noChangeArrowheads="1"/>
          </p:cNvSpPr>
          <p:nvPr/>
        </p:nvSpPr>
        <p:spPr bwMode="auto">
          <a:xfrm>
            <a:off x="6288088" y="5910263"/>
            <a:ext cx="127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Equilibrium</a:t>
            </a:r>
          </a:p>
        </p:txBody>
      </p:sp>
      <p:sp>
        <p:nvSpPr>
          <p:cNvPr id="226322" name="Line 44"/>
          <p:cNvSpPr>
            <a:spLocks noChangeShapeType="1"/>
          </p:cNvSpPr>
          <p:nvPr/>
        </p:nvSpPr>
        <p:spPr bwMode="auto">
          <a:xfrm flipH="1">
            <a:off x="1497013" y="390525"/>
            <a:ext cx="61912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23" name="Line 45"/>
          <p:cNvSpPr>
            <a:spLocks noChangeShapeType="1"/>
          </p:cNvSpPr>
          <p:nvPr/>
        </p:nvSpPr>
        <p:spPr bwMode="auto">
          <a:xfrm>
            <a:off x="1558925" y="390525"/>
            <a:ext cx="163513" cy="477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24" name="Line 46"/>
          <p:cNvSpPr>
            <a:spLocks noChangeShapeType="1"/>
          </p:cNvSpPr>
          <p:nvPr/>
        </p:nvSpPr>
        <p:spPr bwMode="auto">
          <a:xfrm flipH="1">
            <a:off x="2276475" y="414338"/>
            <a:ext cx="1055688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4895850"/>
          </a:xfrm>
        </p:spPr>
        <p:txBody>
          <a:bodyPr/>
          <a:lstStyle/>
          <a:p>
            <a:pPr eaLnBrk="1" hangingPunct="1"/>
            <a:r>
              <a:rPr lang="en-US" sz="2800" smtClean="0"/>
              <a:t>Substances diffuse down their </a:t>
            </a:r>
            <a:r>
              <a:rPr lang="en-US" sz="2800" b="1" smtClean="0"/>
              <a:t>concentration gradient</a:t>
            </a:r>
            <a:r>
              <a:rPr lang="en-US" sz="2800" smtClean="0"/>
              <a:t>, the region along which the density of a chemical substance increases or decreases</a:t>
            </a:r>
          </a:p>
          <a:p>
            <a:pPr eaLnBrk="1" hangingPunct="1"/>
            <a:r>
              <a:rPr lang="en-US" sz="2800" smtClean="0"/>
              <a:t>No work must be done to move substances down the concentration gradient</a:t>
            </a:r>
          </a:p>
          <a:p>
            <a:pPr eaLnBrk="1" hangingPunct="1"/>
            <a:r>
              <a:rPr lang="en-US" sz="2800" smtClean="0"/>
              <a:t>The diffusion of a substance across a biological membrane is </a:t>
            </a:r>
            <a:r>
              <a:rPr lang="en-US" sz="2800" b="1" smtClean="0"/>
              <a:t>passive transport </a:t>
            </a:r>
            <a:r>
              <a:rPr lang="en-US" sz="2800" smtClean="0"/>
              <a:t>because no energy is expended by the cell to make it happen</a:t>
            </a:r>
          </a:p>
        </p:txBody>
      </p:sp>
      <p:grpSp>
        <p:nvGrpSpPr>
          <p:cNvPr id="4301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01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Effects of Osmosis on Water Balance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eaLnBrk="1" hangingPunct="1"/>
            <a:r>
              <a:rPr lang="en-US" sz="2800" b="1" smtClean="0"/>
              <a:t>Osmosis </a:t>
            </a:r>
            <a:r>
              <a:rPr lang="en-US" sz="2800" smtClean="0"/>
              <a:t>is the diffusion of water across a selectively permeable membrane</a:t>
            </a:r>
          </a:p>
          <a:p>
            <a:pPr eaLnBrk="1" hangingPunct="1"/>
            <a:r>
              <a:rPr lang="en-US" sz="2800" smtClean="0"/>
              <a:t>Water diffuses across a membrane from the region of lower solute concentration to the region of higher solute concentration until the solute concentration is equal on both sides</a:t>
            </a:r>
          </a:p>
        </p:txBody>
      </p:sp>
      <p:grpSp>
        <p:nvGrpSpPr>
          <p:cNvPr id="4403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403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6" descr="07_14Osmo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50" y="136525"/>
            <a:ext cx="64627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7.14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1381125" y="149225"/>
            <a:ext cx="17097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Lower</a:t>
            </a:r>
            <a:br>
              <a:rPr lang="en-US" sz="1700" b="1"/>
            </a:br>
            <a:r>
              <a:rPr lang="en-US" sz="1700" b="1"/>
              <a:t>concentration</a:t>
            </a:r>
            <a:br>
              <a:rPr lang="en-US" sz="1700" b="1"/>
            </a:br>
            <a:r>
              <a:rPr lang="en-US" sz="1700" b="1"/>
              <a:t>of solute (sugar)</a:t>
            </a:r>
          </a:p>
        </p:txBody>
      </p:sp>
      <p:sp>
        <p:nvSpPr>
          <p:cNvPr id="232453" name="Text Box 12"/>
          <p:cNvSpPr txBox="1">
            <a:spLocks noChangeArrowheads="1"/>
          </p:cNvSpPr>
          <p:nvPr/>
        </p:nvSpPr>
        <p:spPr bwMode="auto">
          <a:xfrm>
            <a:off x="3357563" y="150813"/>
            <a:ext cx="14589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Higher </a:t>
            </a:r>
            <a:br>
              <a:rPr lang="en-US" sz="1700" b="1"/>
            </a:br>
            <a:r>
              <a:rPr lang="en-US" sz="1700" b="1"/>
              <a:t>concentration</a:t>
            </a:r>
            <a:br>
              <a:rPr lang="en-US" sz="1700" b="1"/>
            </a:br>
            <a:r>
              <a:rPr lang="en-US" sz="1700" b="1"/>
              <a:t>of solute</a:t>
            </a:r>
          </a:p>
        </p:txBody>
      </p:sp>
      <p:sp>
        <p:nvSpPr>
          <p:cNvPr id="232454" name="Text Box 13"/>
          <p:cNvSpPr txBox="1">
            <a:spLocks noChangeArrowheads="1"/>
          </p:cNvSpPr>
          <p:nvPr/>
        </p:nvSpPr>
        <p:spPr bwMode="auto">
          <a:xfrm>
            <a:off x="2452688" y="1509713"/>
            <a:ext cx="9810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Sugar</a:t>
            </a:r>
            <a:br>
              <a:rPr lang="en-US" sz="1700" b="1"/>
            </a:br>
            <a:r>
              <a:rPr lang="en-US" sz="1700" b="1"/>
              <a:t>molecule</a:t>
            </a:r>
          </a:p>
        </p:txBody>
      </p:sp>
      <p:sp>
        <p:nvSpPr>
          <p:cNvPr id="232455" name="Text Box 14"/>
          <p:cNvSpPr txBox="1">
            <a:spLocks noChangeArrowheads="1"/>
          </p:cNvSpPr>
          <p:nvPr/>
        </p:nvSpPr>
        <p:spPr bwMode="auto">
          <a:xfrm>
            <a:off x="2716213" y="2212975"/>
            <a:ext cx="5413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H</a:t>
            </a:r>
            <a:r>
              <a:rPr lang="en-US" sz="1700" b="1" baseline="-25000"/>
              <a:t>2</a:t>
            </a:r>
            <a:r>
              <a:rPr lang="en-US" sz="1700" b="1"/>
              <a:t>O</a:t>
            </a:r>
          </a:p>
        </p:txBody>
      </p:sp>
      <p:sp>
        <p:nvSpPr>
          <p:cNvPr id="232456" name="Text Box 15"/>
          <p:cNvSpPr txBox="1">
            <a:spLocks noChangeArrowheads="1"/>
          </p:cNvSpPr>
          <p:nvPr/>
        </p:nvSpPr>
        <p:spPr bwMode="auto">
          <a:xfrm>
            <a:off x="5745163" y="201613"/>
            <a:ext cx="21129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Same concentration</a:t>
            </a:r>
            <a:br>
              <a:rPr lang="en-US" sz="1700" b="1"/>
            </a:br>
            <a:r>
              <a:rPr lang="en-US" sz="1700" b="1"/>
              <a:t>of solute</a:t>
            </a:r>
          </a:p>
        </p:txBody>
      </p:sp>
      <p:sp>
        <p:nvSpPr>
          <p:cNvPr id="232457" name="Text Box 16"/>
          <p:cNvSpPr txBox="1">
            <a:spLocks noChangeArrowheads="1"/>
          </p:cNvSpPr>
          <p:nvPr/>
        </p:nvSpPr>
        <p:spPr bwMode="auto">
          <a:xfrm>
            <a:off x="4262438" y="2705100"/>
            <a:ext cx="11572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/>
              <a:t>Selectively</a:t>
            </a:r>
            <a:br>
              <a:rPr lang="en-US" sz="1700" b="1"/>
            </a:br>
            <a:r>
              <a:rPr lang="en-US" sz="1700" b="1"/>
              <a:t>permeable</a:t>
            </a:r>
            <a:br>
              <a:rPr lang="en-US" sz="1700" b="1"/>
            </a:br>
            <a:r>
              <a:rPr lang="en-US" sz="1700" b="1"/>
              <a:t>membrane</a:t>
            </a:r>
          </a:p>
        </p:txBody>
      </p:sp>
      <p:sp>
        <p:nvSpPr>
          <p:cNvPr id="232458" name="Text Box 17"/>
          <p:cNvSpPr txBox="1">
            <a:spLocks noChangeArrowheads="1"/>
          </p:cNvSpPr>
          <p:nvPr/>
        </p:nvSpPr>
        <p:spPr bwMode="auto">
          <a:xfrm>
            <a:off x="4449763" y="6173788"/>
            <a:ext cx="10064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Osmosis</a:t>
            </a:r>
          </a:p>
        </p:txBody>
      </p:sp>
      <p:sp>
        <p:nvSpPr>
          <p:cNvPr id="232459" name="Line 18"/>
          <p:cNvSpPr>
            <a:spLocks noChangeShapeType="1"/>
          </p:cNvSpPr>
          <p:nvPr/>
        </p:nvSpPr>
        <p:spPr bwMode="auto">
          <a:xfrm>
            <a:off x="2062163" y="879475"/>
            <a:ext cx="0" cy="944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0" name="Line 19"/>
          <p:cNvSpPr>
            <a:spLocks noChangeShapeType="1"/>
          </p:cNvSpPr>
          <p:nvPr/>
        </p:nvSpPr>
        <p:spPr bwMode="auto">
          <a:xfrm>
            <a:off x="3822700" y="879475"/>
            <a:ext cx="0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1" name="Line 20"/>
          <p:cNvSpPr>
            <a:spLocks noChangeShapeType="1"/>
          </p:cNvSpPr>
          <p:nvPr/>
        </p:nvSpPr>
        <p:spPr bwMode="auto">
          <a:xfrm>
            <a:off x="5632450" y="862013"/>
            <a:ext cx="0" cy="142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2" name="Line 21"/>
          <p:cNvSpPr>
            <a:spLocks noChangeShapeType="1"/>
          </p:cNvSpPr>
          <p:nvPr/>
        </p:nvSpPr>
        <p:spPr bwMode="auto">
          <a:xfrm>
            <a:off x="7424738" y="868363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3" name="Line 22"/>
          <p:cNvSpPr>
            <a:spLocks noChangeShapeType="1"/>
          </p:cNvSpPr>
          <p:nvPr/>
        </p:nvSpPr>
        <p:spPr bwMode="auto">
          <a:xfrm>
            <a:off x="5632450" y="868363"/>
            <a:ext cx="1798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4" name="Line 23"/>
          <p:cNvSpPr>
            <a:spLocks noChangeShapeType="1"/>
          </p:cNvSpPr>
          <p:nvPr/>
        </p:nvSpPr>
        <p:spPr bwMode="auto">
          <a:xfrm>
            <a:off x="6526213" y="692150"/>
            <a:ext cx="0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5" name="Line 24"/>
          <p:cNvSpPr>
            <a:spLocks noChangeShapeType="1"/>
          </p:cNvSpPr>
          <p:nvPr/>
        </p:nvSpPr>
        <p:spPr bwMode="auto">
          <a:xfrm>
            <a:off x="3406775" y="1885950"/>
            <a:ext cx="163513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6" name="Line 25"/>
          <p:cNvSpPr>
            <a:spLocks noChangeShapeType="1"/>
          </p:cNvSpPr>
          <p:nvPr/>
        </p:nvSpPr>
        <p:spPr bwMode="auto">
          <a:xfrm>
            <a:off x="4840288" y="3408363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b="1" i="1" smtClean="0"/>
              <a:t>Water Balance of Cells Without Walls</a:t>
            </a:r>
            <a:endParaRPr lang="en-US" b="1" i="1" smtClean="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001000" cy="5375275"/>
          </a:xfrm>
        </p:spPr>
        <p:txBody>
          <a:bodyPr/>
          <a:lstStyle/>
          <a:p>
            <a:pPr eaLnBrk="1" hangingPunct="1"/>
            <a:r>
              <a:rPr lang="en-US" sz="2800" b="1" smtClean="0"/>
              <a:t>Tonicity </a:t>
            </a:r>
            <a:r>
              <a:rPr lang="en-US" sz="2800" smtClean="0"/>
              <a:t>is the ability of a surrounding solution to cause a cell to gain or lose water</a:t>
            </a:r>
          </a:p>
          <a:p>
            <a:pPr eaLnBrk="1" hangingPunct="1"/>
            <a:r>
              <a:rPr lang="en-US" sz="2800" b="1" smtClean="0"/>
              <a:t>Isotonic </a:t>
            </a:r>
            <a:r>
              <a:rPr lang="en-US" sz="2800" smtClean="0"/>
              <a:t>solution: Solute concentration is the same as that inside the cell; no net water movement across the plasma membrane</a:t>
            </a:r>
          </a:p>
          <a:p>
            <a:pPr eaLnBrk="1" hangingPunct="1"/>
            <a:r>
              <a:rPr lang="en-US" sz="2800" b="1" smtClean="0"/>
              <a:t>Hypertonic </a:t>
            </a:r>
            <a:r>
              <a:rPr lang="en-US" sz="2800" smtClean="0"/>
              <a:t>solution: Solute concentration is greater than that inside the cell; cell loses water</a:t>
            </a:r>
          </a:p>
          <a:p>
            <a:pPr eaLnBrk="1" hangingPunct="1"/>
            <a:r>
              <a:rPr lang="en-US" sz="2800" b="1" smtClean="0"/>
              <a:t>Hypotonic </a:t>
            </a:r>
            <a:r>
              <a:rPr lang="en-US" sz="2800" smtClean="0"/>
              <a:t>solution: Solute concentration is less than that inside the cell; cell gains water</a:t>
            </a:r>
          </a:p>
        </p:txBody>
      </p:sp>
      <p:grpSp>
        <p:nvGrpSpPr>
          <p:cNvPr id="4608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608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508000"/>
            <a:ext cx="8534400" cy="503238"/>
          </a:xfrm>
        </p:spPr>
        <p:txBody>
          <a:bodyPr/>
          <a:lstStyle/>
          <a:p>
            <a:pPr eaLnBrk="1" hangingPunct="1"/>
            <a:r>
              <a:rPr lang="en-US" b="1" i="1" smtClean="0"/>
              <a:t>Water Balance of Cells with Walls</a:t>
            </a:r>
            <a:endParaRPr lang="en-US" b="1" i="1" smtClean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924800" cy="44386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Cell walls help maintain water balance</a:t>
            </a:r>
          </a:p>
          <a:p>
            <a:pPr eaLnBrk="1" hangingPunct="1"/>
            <a:r>
              <a:rPr lang="en-US" sz="2800" dirty="0" smtClean="0"/>
              <a:t>A plant cell in a hypotonic solution swells until the wall opposes uptake; the cell is now </a:t>
            </a:r>
            <a:r>
              <a:rPr lang="en-US" sz="2800" b="1" dirty="0" smtClean="0"/>
              <a:t>turgid</a:t>
            </a:r>
            <a:r>
              <a:rPr lang="en-US" sz="2800" dirty="0" smtClean="0"/>
              <a:t> (firm)</a:t>
            </a:r>
          </a:p>
          <a:p>
            <a:pPr eaLnBrk="1" hangingPunct="1"/>
            <a:r>
              <a:rPr lang="en-US" sz="2800" dirty="0" smtClean="0"/>
              <a:t>If a plant cell and its surroundings are isotonic, there is no net movement of water into the cell; the cell becomes </a:t>
            </a:r>
            <a:r>
              <a:rPr lang="en-US" sz="2800" b="1" dirty="0" smtClean="0"/>
              <a:t>flaccid </a:t>
            </a:r>
            <a:r>
              <a:rPr lang="en-US" sz="2800" dirty="0" smtClean="0"/>
              <a:t>(limp), and the plant may wilt</a:t>
            </a:r>
          </a:p>
          <a:p>
            <a:pPr eaLnBrk="1" hangingPunct="1"/>
            <a:r>
              <a:rPr lang="en-US" sz="2800" dirty="0" smtClean="0"/>
              <a:t>In a hypertonic environment, plant cells lose water; eventually, the membrane pulls away from the wall, a usually lethal effect called </a:t>
            </a:r>
            <a:r>
              <a:rPr lang="en-US" sz="2800" b="1" dirty="0" err="1" smtClean="0"/>
              <a:t>plasmolysis</a:t>
            </a:r>
            <a:endParaRPr lang="en-US" sz="2800" b="1" dirty="0" smtClean="0"/>
          </a:p>
          <a:p>
            <a:pPr eaLnBrk="1" hangingPunct="1"/>
            <a:endParaRPr lang="en-US" sz="2800" dirty="0" smtClean="0"/>
          </a:p>
        </p:txBody>
      </p:sp>
      <p:grpSp>
        <p:nvGrpSpPr>
          <p:cNvPr id="501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1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6.3i</a:t>
            </a:r>
          </a:p>
        </p:txBody>
      </p:sp>
      <p:pic>
        <p:nvPicPr>
          <p:cNvPr id="655363" name="Picture 16" descr="06_03i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313" y="1401763"/>
            <a:ext cx="28717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64" name="Text Box 6"/>
          <p:cNvSpPr txBox="1">
            <a:spLocks noChangeArrowheads="1"/>
          </p:cNvSpPr>
          <p:nvPr/>
        </p:nvSpPr>
        <p:spPr bwMode="auto">
          <a:xfrm>
            <a:off x="4408488" y="1423988"/>
            <a:ext cx="5937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Cilia</a:t>
            </a:r>
          </a:p>
        </p:txBody>
      </p:sp>
      <p:sp>
        <p:nvSpPr>
          <p:cNvPr id="655365" name="Text Box 7"/>
          <p:cNvSpPr txBox="1">
            <a:spLocks noChangeArrowheads="1"/>
          </p:cNvSpPr>
          <p:nvPr/>
        </p:nvSpPr>
        <p:spPr bwMode="auto">
          <a:xfrm>
            <a:off x="5376863" y="4484688"/>
            <a:ext cx="5349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2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655366" name="Group 8"/>
          <p:cNvGrpSpPr>
            <a:grpSpLocks/>
          </p:cNvGrpSpPr>
          <p:nvPr/>
        </p:nvGrpSpPr>
        <p:grpSpPr bwMode="auto">
          <a:xfrm rot="5400000">
            <a:off x="5584032" y="4152106"/>
            <a:ext cx="139700" cy="579437"/>
            <a:chOff x="1090" y="592"/>
            <a:chExt cx="38" cy="390"/>
          </a:xfrm>
        </p:grpSpPr>
        <p:sp>
          <p:nvSpPr>
            <p:cNvPr id="655367" name="Line 9"/>
            <p:cNvSpPr>
              <a:spLocks noChangeShapeType="1"/>
            </p:cNvSpPr>
            <p:nvPr/>
          </p:nvSpPr>
          <p:spPr bwMode="auto">
            <a:xfrm>
              <a:off x="1107" y="59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68" name="Line 10"/>
            <p:cNvSpPr>
              <a:spLocks noChangeShapeType="1"/>
            </p:cNvSpPr>
            <p:nvPr/>
          </p:nvSpPr>
          <p:spPr bwMode="auto">
            <a:xfrm>
              <a:off x="1090" y="594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69" name="Line 11"/>
            <p:cNvSpPr>
              <a:spLocks noChangeShapeType="1"/>
            </p:cNvSpPr>
            <p:nvPr/>
          </p:nvSpPr>
          <p:spPr bwMode="auto">
            <a:xfrm>
              <a:off x="1090" y="982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70" name="Text Box 12"/>
          <p:cNvSpPr txBox="1">
            <a:spLocks noChangeArrowheads="1"/>
          </p:cNvSpPr>
          <p:nvPr/>
        </p:nvSpPr>
        <p:spPr bwMode="auto">
          <a:xfrm>
            <a:off x="3170238" y="4751388"/>
            <a:ext cx="19399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 dirty="0"/>
              <a:t>Scanning electron</a:t>
            </a:r>
            <a:br>
              <a:rPr lang="en-US" sz="1700" b="1" dirty="0"/>
            </a:br>
            <a:r>
              <a:rPr lang="en-US" sz="1700" b="1" dirty="0"/>
              <a:t>microscopy (SEM</a:t>
            </a:r>
            <a:r>
              <a:rPr lang="en-US" sz="1700" b="1" dirty="0" smtClean="0"/>
              <a:t>) (2 &amp; 3)</a:t>
            </a:r>
            <a:endParaRPr lang="en-US" sz="1700" b="1" dirty="0"/>
          </a:p>
        </p:txBody>
      </p:sp>
      <p:sp>
        <p:nvSpPr>
          <p:cNvPr id="655371" name="Line 14"/>
          <p:cNvSpPr>
            <a:spLocks noChangeShapeType="1"/>
          </p:cNvSpPr>
          <p:nvPr/>
        </p:nvSpPr>
        <p:spPr bwMode="auto">
          <a:xfrm>
            <a:off x="4648200" y="1689100"/>
            <a:ext cx="15240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372" name="Line 15"/>
          <p:cNvSpPr>
            <a:spLocks noChangeShapeType="1"/>
          </p:cNvSpPr>
          <p:nvPr/>
        </p:nvSpPr>
        <p:spPr bwMode="auto">
          <a:xfrm flipV="1">
            <a:off x="4197350" y="1697038"/>
            <a:ext cx="450850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40" descr="07_15WaterBalanc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8" y="760413"/>
            <a:ext cx="7793037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4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7.15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2701925" y="790575"/>
            <a:ext cx="1244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Hypotonic</a:t>
            </a:r>
            <a:br>
              <a:rPr lang="en-US" sz="1800" b="1"/>
            </a:br>
            <a:r>
              <a:rPr lang="en-US" sz="1800" b="1"/>
              <a:t>solution</a:t>
            </a:r>
          </a:p>
        </p:txBody>
      </p:sp>
      <p:sp>
        <p:nvSpPr>
          <p:cNvPr id="234501" name="Text Box 10"/>
          <p:cNvSpPr txBox="1">
            <a:spLocks noChangeArrowheads="1"/>
          </p:cNvSpPr>
          <p:nvPr/>
        </p:nvSpPr>
        <p:spPr bwMode="auto">
          <a:xfrm>
            <a:off x="4449763" y="6173788"/>
            <a:ext cx="10064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chemeClr val="bg1"/>
                </a:solidFill>
              </a:rPr>
              <a:t>Osmosis</a:t>
            </a:r>
          </a:p>
        </p:txBody>
      </p:sp>
      <p:sp>
        <p:nvSpPr>
          <p:cNvPr id="234502" name="Text Box 20"/>
          <p:cNvSpPr txBox="1">
            <a:spLocks noChangeArrowheads="1"/>
          </p:cNvSpPr>
          <p:nvPr/>
        </p:nvSpPr>
        <p:spPr bwMode="auto">
          <a:xfrm>
            <a:off x="4891088" y="779463"/>
            <a:ext cx="10175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Isotonic</a:t>
            </a:r>
            <a:br>
              <a:rPr lang="en-US" sz="1800" b="1"/>
            </a:br>
            <a:r>
              <a:rPr lang="en-US" sz="1800" b="1"/>
              <a:t>solution</a:t>
            </a:r>
          </a:p>
        </p:txBody>
      </p:sp>
      <p:sp>
        <p:nvSpPr>
          <p:cNvPr id="234503" name="Text Box 21"/>
          <p:cNvSpPr txBox="1">
            <a:spLocks noChangeArrowheads="1"/>
          </p:cNvSpPr>
          <p:nvPr/>
        </p:nvSpPr>
        <p:spPr bwMode="auto">
          <a:xfrm>
            <a:off x="6878638" y="779463"/>
            <a:ext cx="1244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Hypertonic</a:t>
            </a:r>
            <a:br>
              <a:rPr lang="en-US" sz="1800" b="1"/>
            </a:br>
            <a:r>
              <a:rPr lang="en-US" sz="1800" b="1"/>
              <a:t>solution</a:t>
            </a:r>
          </a:p>
        </p:txBody>
      </p:sp>
      <p:sp>
        <p:nvSpPr>
          <p:cNvPr id="234504" name="Text Box 22"/>
          <p:cNvSpPr txBox="1">
            <a:spLocks noChangeArrowheads="1"/>
          </p:cNvSpPr>
          <p:nvPr/>
        </p:nvSpPr>
        <p:spPr bwMode="auto">
          <a:xfrm>
            <a:off x="728663" y="1308100"/>
            <a:ext cx="15843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(a) Animal cell</a:t>
            </a:r>
          </a:p>
        </p:txBody>
      </p:sp>
      <p:sp>
        <p:nvSpPr>
          <p:cNvPr id="234505" name="Text Box 23"/>
          <p:cNvSpPr txBox="1">
            <a:spLocks noChangeArrowheads="1"/>
          </p:cNvSpPr>
          <p:nvPr/>
        </p:nvSpPr>
        <p:spPr bwMode="auto">
          <a:xfrm>
            <a:off x="730250" y="3925888"/>
            <a:ext cx="14589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(b) Plant cell</a:t>
            </a:r>
          </a:p>
        </p:txBody>
      </p:sp>
      <p:sp>
        <p:nvSpPr>
          <p:cNvPr id="234506" name="Text Box 24"/>
          <p:cNvSpPr txBox="1">
            <a:spLocks noChangeArrowheads="1"/>
          </p:cNvSpPr>
          <p:nvPr/>
        </p:nvSpPr>
        <p:spPr bwMode="auto">
          <a:xfrm>
            <a:off x="3684588" y="1712913"/>
            <a:ext cx="465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234507" name="Text Box 25"/>
          <p:cNvSpPr txBox="1">
            <a:spLocks noChangeArrowheads="1"/>
          </p:cNvSpPr>
          <p:nvPr/>
        </p:nvSpPr>
        <p:spPr bwMode="auto">
          <a:xfrm>
            <a:off x="4603750" y="1712913"/>
            <a:ext cx="4651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234508" name="Text Box 26"/>
          <p:cNvSpPr txBox="1">
            <a:spLocks noChangeArrowheads="1"/>
          </p:cNvSpPr>
          <p:nvPr/>
        </p:nvSpPr>
        <p:spPr bwMode="auto">
          <a:xfrm>
            <a:off x="5837238" y="1712913"/>
            <a:ext cx="465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234509" name="Text Box 27"/>
          <p:cNvSpPr txBox="1">
            <a:spLocks noChangeArrowheads="1"/>
          </p:cNvSpPr>
          <p:nvPr/>
        </p:nvSpPr>
        <p:spPr bwMode="auto">
          <a:xfrm>
            <a:off x="7910513" y="1701800"/>
            <a:ext cx="465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234510" name="Text Box 28"/>
          <p:cNvSpPr txBox="1">
            <a:spLocks noChangeArrowheads="1"/>
          </p:cNvSpPr>
          <p:nvPr/>
        </p:nvSpPr>
        <p:spPr bwMode="auto">
          <a:xfrm>
            <a:off x="2616200" y="3740150"/>
            <a:ext cx="4651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234511" name="Text Box 29"/>
          <p:cNvSpPr txBox="1">
            <a:spLocks noChangeArrowheads="1"/>
          </p:cNvSpPr>
          <p:nvPr/>
        </p:nvSpPr>
        <p:spPr bwMode="auto">
          <a:xfrm>
            <a:off x="4640263" y="3751263"/>
            <a:ext cx="4651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234512" name="Text Box 30"/>
          <p:cNvSpPr txBox="1">
            <a:spLocks noChangeArrowheads="1"/>
          </p:cNvSpPr>
          <p:nvPr/>
        </p:nvSpPr>
        <p:spPr bwMode="auto">
          <a:xfrm>
            <a:off x="5824538" y="3765550"/>
            <a:ext cx="465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234513" name="Text Box 31"/>
          <p:cNvSpPr txBox="1">
            <a:spLocks noChangeArrowheads="1"/>
          </p:cNvSpPr>
          <p:nvPr/>
        </p:nvSpPr>
        <p:spPr bwMode="auto">
          <a:xfrm>
            <a:off x="7912100" y="3727450"/>
            <a:ext cx="4651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</a:t>
            </a:r>
            <a:r>
              <a:rPr lang="en-US" sz="1800" b="1" baseline="-25000"/>
              <a:t>2</a:t>
            </a:r>
            <a:r>
              <a:rPr lang="en-US" sz="1800" b="1"/>
              <a:t>O</a:t>
            </a:r>
          </a:p>
        </p:txBody>
      </p:sp>
      <p:sp>
        <p:nvSpPr>
          <p:cNvPr id="234514" name="Text Box 32"/>
          <p:cNvSpPr txBox="1">
            <a:spLocks noChangeArrowheads="1"/>
          </p:cNvSpPr>
          <p:nvPr/>
        </p:nvSpPr>
        <p:spPr bwMode="auto">
          <a:xfrm>
            <a:off x="3259138" y="3676650"/>
            <a:ext cx="9556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Cell wall</a:t>
            </a:r>
          </a:p>
        </p:txBody>
      </p:sp>
      <p:sp>
        <p:nvSpPr>
          <p:cNvPr id="234515" name="Text Box 33"/>
          <p:cNvSpPr txBox="1">
            <a:spLocks noChangeArrowheads="1"/>
          </p:cNvSpPr>
          <p:nvPr/>
        </p:nvSpPr>
        <p:spPr bwMode="auto">
          <a:xfrm>
            <a:off x="2995613" y="3235325"/>
            <a:ext cx="7048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Lysed</a:t>
            </a:r>
          </a:p>
        </p:txBody>
      </p:sp>
      <p:sp>
        <p:nvSpPr>
          <p:cNvPr id="234516" name="Text Box 34"/>
          <p:cNvSpPr txBox="1">
            <a:spLocks noChangeArrowheads="1"/>
          </p:cNvSpPr>
          <p:nvPr/>
        </p:nvSpPr>
        <p:spPr bwMode="auto">
          <a:xfrm>
            <a:off x="4994275" y="3236913"/>
            <a:ext cx="8286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Normal</a:t>
            </a:r>
          </a:p>
        </p:txBody>
      </p:sp>
      <p:sp>
        <p:nvSpPr>
          <p:cNvPr id="234517" name="Text Box 35"/>
          <p:cNvSpPr txBox="1">
            <a:spLocks noChangeArrowheads="1"/>
          </p:cNvSpPr>
          <p:nvPr/>
        </p:nvSpPr>
        <p:spPr bwMode="auto">
          <a:xfrm>
            <a:off x="7005638" y="3236913"/>
            <a:ext cx="10826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Shriveled</a:t>
            </a:r>
          </a:p>
        </p:txBody>
      </p:sp>
      <p:sp>
        <p:nvSpPr>
          <p:cNvPr id="234518" name="Text Box 36"/>
          <p:cNvSpPr txBox="1">
            <a:spLocks noChangeArrowheads="1"/>
          </p:cNvSpPr>
          <p:nvPr/>
        </p:nvSpPr>
        <p:spPr bwMode="auto">
          <a:xfrm>
            <a:off x="2479675" y="5473700"/>
            <a:ext cx="17113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Turgid (normal)</a:t>
            </a:r>
          </a:p>
        </p:txBody>
      </p:sp>
      <p:sp>
        <p:nvSpPr>
          <p:cNvPr id="234519" name="Text Box 37"/>
          <p:cNvSpPr txBox="1">
            <a:spLocks noChangeArrowheads="1"/>
          </p:cNvSpPr>
          <p:nvPr/>
        </p:nvSpPr>
        <p:spPr bwMode="auto">
          <a:xfrm>
            <a:off x="4994275" y="5473700"/>
            <a:ext cx="81756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Flaccid</a:t>
            </a:r>
          </a:p>
        </p:txBody>
      </p:sp>
      <p:sp>
        <p:nvSpPr>
          <p:cNvPr id="234520" name="Text Box 38"/>
          <p:cNvSpPr txBox="1">
            <a:spLocks noChangeArrowheads="1"/>
          </p:cNvSpPr>
          <p:nvPr/>
        </p:nvSpPr>
        <p:spPr bwMode="auto">
          <a:xfrm>
            <a:off x="6829425" y="5473700"/>
            <a:ext cx="14081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Plasmolyzed</a:t>
            </a:r>
          </a:p>
        </p:txBody>
      </p:sp>
      <p:sp>
        <p:nvSpPr>
          <p:cNvPr id="234521" name="Line 39"/>
          <p:cNvSpPr>
            <a:spLocks noChangeShapeType="1"/>
          </p:cNvSpPr>
          <p:nvPr/>
        </p:nvSpPr>
        <p:spPr bwMode="auto">
          <a:xfrm flipH="1">
            <a:off x="3633788" y="3910013"/>
            <a:ext cx="635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9600" y="4724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 &amp;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84200"/>
            <a:ext cx="9067800" cy="914400"/>
          </a:xfrm>
        </p:spPr>
        <p:txBody>
          <a:bodyPr/>
          <a:lstStyle/>
          <a:p>
            <a:pPr marL="57150" indent="-1588" eaLnBrk="1" hangingPunct="1"/>
            <a:r>
              <a:rPr lang="en-US" b="1" dirty="0" smtClean="0"/>
              <a:t>Facilitated Diffusion: Passive Transport Aided by Proteins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0238"/>
            <a:ext cx="8229600" cy="4945062"/>
          </a:xfrm>
        </p:spPr>
        <p:txBody>
          <a:bodyPr/>
          <a:lstStyle/>
          <a:p>
            <a:pPr eaLnBrk="1" hangingPunct="1">
              <a:spcBef>
                <a:spcPct val="25000"/>
              </a:spcBef>
            </a:pPr>
            <a:r>
              <a:rPr lang="en-US" sz="2800" smtClean="0"/>
              <a:t>In </a:t>
            </a:r>
            <a:r>
              <a:rPr lang="en-US" sz="2800" b="1" smtClean="0"/>
              <a:t>facilitated diffusion</a:t>
            </a:r>
            <a:r>
              <a:rPr lang="en-US" sz="2800" smtClean="0"/>
              <a:t>, transport proteins speed the passive movement of molecules across the plasma membrane</a:t>
            </a:r>
          </a:p>
          <a:p>
            <a:pPr eaLnBrk="1" hangingPunct="1">
              <a:spcBef>
                <a:spcPct val="25000"/>
              </a:spcBef>
            </a:pPr>
            <a:r>
              <a:rPr lang="en-US" sz="2800" smtClean="0"/>
              <a:t>Channel proteins provide corridors that allow a specific molecule or ion to cross the membrane</a:t>
            </a:r>
          </a:p>
          <a:p>
            <a:pPr eaLnBrk="1" hangingPunct="1">
              <a:spcBef>
                <a:spcPct val="25000"/>
              </a:spcBef>
            </a:pPr>
            <a:r>
              <a:rPr lang="en-US" sz="2800" smtClean="0"/>
              <a:t>Channel proteins include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mtClean="0"/>
              <a:t>Aquaporins, for facilitated diffusion of water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b="1" smtClean="0"/>
              <a:t>Ion channels </a:t>
            </a:r>
            <a:r>
              <a:rPr lang="en-US" smtClean="0"/>
              <a:t>that open or close in response to a stimulus (</a:t>
            </a:r>
            <a:r>
              <a:rPr lang="en-US" b="1" smtClean="0"/>
              <a:t>gated channels</a:t>
            </a:r>
            <a:r>
              <a:rPr lang="en-US" smtClean="0"/>
              <a:t>)</a:t>
            </a:r>
          </a:p>
        </p:txBody>
      </p:sp>
      <p:grpSp>
        <p:nvGrpSpPr>
          <p:cNvPr id="5222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223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The Need for Energy in Active Transport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352425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Active transport </a:t>
            </a:r>
            <a:r>
              <a:rPr lang="en-US" sz="2800" dirty="0" smtClean="0"/>
              <a:t>moves substances against their concentration gradient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Active transport requires energy, usually in the form of ATP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Active transport is performed by specific proteins embedded in the membranes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57348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35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7349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768600"/>
          </a:xfrm>
        </p:spPr>
        <p:txBody>
          <a:bodyPr/>
          <a:lstStyle/>
          <a:p>
            <a:pPr eaLnBrk="1" hangingPunct="1"/>
            <a:r>
              <a:rPr lang="en-US" sz="2800" smtClean="0"/>
              <a:t>Active transport allows cells to maintain concentration gradients that differ from their surroundings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b="1" smtClean="0"/>
              <a:t>sodium-potassium pump </a:t>
            </a:r>
            <a:r>
              <a:rPr lang="en-US" sz="2800" smtClean="0"/>
              <a:t>is one type of active transport system</a:t>
            </a:r>
          </a:p>
        </p:txBody>
      </p:sp>
      <p:grpSp>
        <p:nvGrpSpPr>
          <p:cNvPr id="5837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837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837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64" descr="07_18SodiumPotassPump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22263"/>
            <a:ext cx="8548687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7.18-1</a:t>
            </a:r>
          </a:p>
        </p:txBody>
      </p:sp>
      <p:sp>
        <p:nvSpPr>
          <p:cNvPr id="240644" name="Text Box 19"/>
          <p:cNvSpPr txBox="1">
            <a:spLocks noChangeArrowheads="1"/>
          </p:cNvSpPr>
          <p:nvPr/>
        </p:nvSpPr>
        <p:spPr bwMode="auto">
          <a:xfrm>
            <a:off x="428625" y="465138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EXTRACELLULAR</a:t>
            </a:r>
            <a:br>
              <a:rPr lang="en-US" sz="1400" b="1"/>
            </a:br>
            <a:r>
              <a:rPr lang="en-US" sz="1400" b="1"/>
              <a:t>FLUID</a:t>
            </a:r>
          </a:p>
        </p:txBody>
      </p:sp>
      <p:sp>
        <p:nvSpPr>
          <p:cNvPr id="240645" name="Text Box 20"/>
          <p:cNvSpPr txBox="1">
            <a:spLocks noChangeArrowheads="1"/>
          </p:cNvSpPr>
          <p:nvPr/>
        </p:nvSpPr>
        <p:spPr bwMode="auto">
          <a:xfrm>
            <a:off x="2103438" y="492125"/>
            <a:ext cx="892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0646" name="Text Box 21"/>
          <p:cNvSpPr txBox="1">
            <a:spLocks noChangeArrowheads="1"/>
          </p:cNvSpPr>
          <p:nvPr/>
        </p:nvSpPr>
        <p:spPr bwMode="auto">
          <a:xfrm>
            <a:off x="2103438" y="733425"/>
            <a:ext cx="715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0647" name="Text Box 22"/>
          <p:cNvSpPr txBox="1">
            <a:spLocks noChangeArrowheads="1"/>
          </p:cNvSpPr>
          <p:nvPr/>
        </p:nvSpPr>
        <p:spPr bwMode="auto">
          <a:xfrm>
            <a:off x="2217738" y="2366963"/>
            <a:ext cx="892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0648" name="Text Box 23"/>
          <p:cNvSpPr txBox="1">
            <a:spLocks noChangeArrowheads="1"/>
          </p:cNvSpPr>
          <p:nvPr/>
        </p:nvSpPr>
        <p:spPr bwMode="auto">
          <a:xfrm>
            <a:off x="2206625" y="2608263"/>
            <a:ext cx="8032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0649" name="Text Box 24"/>
          <p:cNvSpPr txBox="1">
            <a:spLocks noChangeArrowheads="1"/>
          </p:cNvSpPr>
          <p:nvPr/>
        </p:nvSpPr>
        <p:spPr bwMode="auto">
          <a:xfrm>
            <a:off x="354013" y="2416175"/>
            <a:ext cx="11318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CYTOPLASM</a:t>
            </a:r>
          </a:p>
        </p:txBody>
      </p:sp>
      <p:sp>
        <p:nvSpPr>
          <p:cNvPr id="240650" name="Text Box 25"/>
          <p:cNvSpPr txBox="1">
            <a:spLocks noChangeArrowheads="1"/>
          </p:cNvSpPr>
          <p:nvPr/>
        </p:nvSpPr>
        <p:spPr bwMode="auto">
          <a:xfrm>
            <a:off x="1401763" y="11604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0651" name="Text Box 26"/>
          <p:cNvSpPr txBox="1">
            <a:spLocks noChangeArrowheads="1"/>
          </p:cNvSpPr>
          <p:nvPr/>
        </p:nvSpPr>
        <p:spPr bwMode="auto">
          <a:xfrm>
            <a:off x="1366838" y="1576388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0652" name="Text Box 27"/>
          <p:cNvSpPr txBox="1">
            <a:spLocks noChangeArrowheads="1"/>
          </p:cNvSpPr>
          <p:nvPr/>
        </p:nvSpPr>
        <p:spPr bwMode="auto">
          <a:xfrm>
            <a:off x="1541463" y="24939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grpSp>
        <p:nvGrpSpPr>
          <p:cNvPr id="240653" name="Group 28"/>
          <p:cNvGrpSpPr>
            <a:grpSpLocks/>
          </p:cNvGrpSpPr>
          <p:nvPr/>
        </p:nvGrpSpPr>
        <p:grpSpPr bwMode="auto">
          <a:xfrm>
            <a:off x="417513" y="2641600"/>
            <a:ext cx="246062" cy="230188"/>
            <a:chOff x="262" y="1854"/>
            <a:chExt cx="155" cy="145"/>
          </a:xfrm>
        </p:grpSpPr>
        <p:sp>
          <p:nvSpPr>
            <p:cNvPr id="240654" name="Oval 29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0655" name="Text Box 30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86200" y="1143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next few 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51" descr="07_18SodiumPotassPump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22263"/>
            <a:ext cx="8548687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7.18-2</a:t>
            </a:r>
          </a:p>
        </p:txBody>
      </p:sp>
      <p:sp>
        <p:nvSpPr>
          <p:cNvPr id="242692" name="Text Box 6"/>
          <p:cNvSpPr txBox="1">
            <a:spLocks noChangeArrowheads="1"/>
          </p:cNvSpPr>
          <p:nvPr/>
        </p:nvSpPr>
        <p:spPr bwMode="auto">
          <a:xfrm>
            <a:off x="428625" y="465138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EXTRACELLULAR</a:t>
            </a:r>
            <a:br>
              <a:rPr lang="en-US" sz="1400" b="1"/>
            </a:br>
            <a:r>
              <a:rPr lang="en-US" sz="1400" b="1"/>
              <a:t>FLUID</a:t>
            </a:r>
          </a:p>
        </p:txBody>
      </p:sp>
      <p:sp>
        <p:nvSpPr>
          <p:cNvPr id="242693" name="Text Box 7"/>
          <p:cNvSpPr txBox="1">
            <a:spLocks noChangeArrowheads="1"/>
          </p:cNvSpPr>
          <p:nvPr/>
        </p:nvSpPr>
        <p:spPr bwMode="auto">
          <a:xfrm>
            <a:off x="2103438" y="492125"/>
            <a:ext cx="892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2694" name="Text Box 8"/>
          <p:cNvSpPr txBox="1">
            <a:spLocks noChangeArrowheads="1"/>
          </p:cNvSpPr>
          <p:nvPr/>
        </p:nvSpPr>
        <p:spPr bwMode="auto">
          <a:xfrm>
            <a:off x="2103438" y="733425"/>
            <a:ext cx="715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2695" name="Text Box 9"/>
          <p:cNvSpPr txBox="1">
            <a:spLocks noChangeArrowheads="1"/>
          </p:cNvSpPr>
          <p:nvPr/>
        </p:nvSpPr>
        <p:spPr bwMode="auto">
          <a:xfrm>
            <a:off x="2217738" y="2366963"/>
            <a:ext cx="892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2696" name="Text Box 10"/>
          <p:cNvSpPr txBox="1">
            <a:spLocks noChangeArrowheads="1"/>
          </p:cNvSpPr>
          <p:nvPr/>
        </p:nvSpPr>
        <p:spPr bwMode="auto">
          <a:xfrm>
            <a:off x="2206625" y="2608263"/>
            <a:ext cx="8032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2697" name="Text Box 11"/>
          <p:cNvSpPr txBox="1">
            <a:spLocks noChangeArrowheads="1"/>
          </p:cNvSpPr>
          <p:nvPr/>
        </p:nvSpPr>
        <p:spPr bwMode="auto">
          <a:xfrm>
            <a:off x="354013" y="2416175"/>
            <a:ext cx="11318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CYTOPLASM</a:t>
            </a:r>
          </a:p>
        </p:txBody>
      </p:sp>
      <p:sp>
        <p:nvSpPr>
          <p:cNvPr id="242698" name="Text Box 12"/>
          <p:cNvSpPr txBox="1">
            <a:spLocks noChangeArrowheads="1"/>
          </p:cNvSpPr>
          <p:nvPr/>
        </p:nvSpPr>
        <p:spPr bwMode="auto">
          <a:xfrm>
            <a:off x="1401763" y="11604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2699" name="Text Box 13"/>
          <p:cNvSpPr txBox="1">
            <a:spLocks noChangeArrowheads="1"/>
          </p:cNvSpPr>
          <p:nvPr/>
        </p:nvSpPr>
        <p:spPr bwMode="auto">
          <a:xfrm>
            <a:off x="1366838" y="1576388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2700" name="Text Box 14"/>
          <p:cNvSpPr txBox="1">
            <a:spLocks noChangeArrowheads="1"/>
          </p:cNvSpPr>
          <p:nvPr/>
        </p:nvSpPr>
        <p:spPr bwMode="auto">
          <a:xfrm>
            <a:off x="1541463" y="24939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grpSp>
        <p:nvGrpSpPr>
          <p:cNvPr id="242701" name="Group 15"/>
          <p:cNvGrpSpPr>
            <a:grpSpLocks/>
          </p:cNvGrpSpPr>
          <p:nvPr/>
        </p:nvGrpSpPr>
        <p:grpSpPr bwMode="auto">
          <a:xfrm>
            <a:off x="417513" y="2641600"/>
            <a:ext cx="246062" cy="230188"/>
            <a:chOff x="262" y="1854"/>
            <a:chExt cx="155" cy="145"/>
          </a:xfrm>
        </p:grpSpPr>
        <p:sp>
          <p:nvSpPr>
            <p:cNvPr id="242702" name="Oval 16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2703" name="Text Box 17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2704" name="Group 18"/>
          <p:cNvGrpSpPr>
            <a:grpSpLocks/>
          </p:cNvGrpSpPr>
          <p:nvPr/>
        </p:nvGrpSpPr>
        <p:grpSpPr bwMode="auto">
          <a:xfrm>
            <a:off x="3286125" y="2644775"/>
            <a:ext cx="246063" cy="230188"/>
            <a:chOff x="262" y="1854"/>
            <a:chExt cx="155" cy="145"/>
          </a:xfrm>
        </p:grpSpPr>
        <p:sp>
          <p:nvSpPr>
            <p:cNvPr id="242705" name="Oval 19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2706" name="Text Box 20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42707" name="Text Box 33"/>
          <p:cNvSpPr txBox="1">
            <a:spLocks noChangeArrowheads="1"/>
          </p:cNvSpPr>
          <p:nvPr/>
        </p:nvSpPr>
        <p:spPr bwMode="auto">
          <a:xfrm>
            <a:off x="4283075" y="11239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2708" name="Text Box 34"/>
          <p:cNvSpPr txBox="1">
            <a:spLocks noChangeArrowheads="1"/>
          </p:cNvSpPr>
          <p:nvPr/>
        </p:nvSpPr>
        <p:spPr bwMode="auto">
          <a:xfrm>
            <a:off x="4206875" y="1527175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2709" name="Text Box 35"/>
          <p:cNvSpPr txBox="1">
            <a:spLocks noChangeArrowheads="1"/>
          </p:cNvSpPr>
          <p:nvPr/>
        </p:nvSpPr>
        <p:spPr bwMode="auto">
          <a:xfrm>
            <a:off x="4168775" y="19288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2710" name="Text Box 45"/>
          <p:cNvSpPr txBox="1">
            <a:spLocks noChangeArrowheads="1"/>
          </p:cNvSpPr>
          <p:nvPr/>
        </p:nvSpPr>
        <p:spPr bwMode="auto">
          <a:xfrm>
            <a:off x="4900613" y="2433638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2711" name="Text Box 49"/>
          <p:cNvSpPr txBox="1">
            <a:spLocks noChangeArrowheads="1"/>
          </p:cNvSpPr>
          <p:nvPr/>
        </p:nvSpPr>
        <p:spPr bwMode="auto">
          <a:xfrm>
            <a:off x="5419725" y="2320925"/>
            <a:ext cx="363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ATP</a:t>
            </a:r>
          </a:p>
        </p:txBody>
      </p:sp>
      <p:sp>
        <p:nvSpPr>
          <p:cNvPr id="242712" name="Text Box 50"/>
          <p:cNvSpPr txBox="1">
            <a:spLocks noChangeArrowheads="1"/>
          </p:cNvSpPr>
          <p:nvPr/>
        </p:nvSpPr>
        <p:spPr bwMode="auto">
          <a:xfrm>
            <a:off x="4929188" y="2698750"/>
            <a:ext cx="3873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ADP</a:t>
            </a:r>
          </a:p>
        </p:txBody>
      </p:sp>
    </p:spTree>
    <p:extLst>
      <p:ext uri="{BB962C8B-B14F-4D97-AF65-F5344CB8AC3E}">
        <p14:creationId xmlns:p14="http://schemas.microsoft.com/office/powerpoint/2010/main" val="10533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51" descr="07_18SodiumPotassPump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22263"/>
            <a:ext cx="8548687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3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7.18-3</a:t>
            </a:r>
          </a:p>
        </p:txBody>
      </p:sp>
      <p:sp>
        <p:nvSpPr>
          <p:cNvPr id="244740" name="Text Box 6"/>
          <p:cNvSpPr txBox="1">
            <a:spLocks noChangeArrowheads="1"/>
          </p:cNvSpPr>
          <p:nvPr/>
        </p:nvSpPr>
        <p:spPr bwMode="auto">
          <a:xfrm>
            <a:off x="428625" y="465138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EXTRACELLULAR</a:t>
            </a:r>
            <a:br>
              <a:rPr lang="en-US" sz="1400" b="1"/>
            </a:br>
            <a:r>
              <a:rPr lang="en-US" sz="1400" b="1"/>
              <a:t>FLUID</a:t>
            </a:r>
          </a:p>
        </p:txBody>
      </p:sp>
      <p:sp>
        <p:nvSpPr>
          <p:cNvPr id="244741" name="Text Box 7"/>
          <p:cNvSpPr txBox="1">
            <a:spLocks noChangeArrowheads="1"/>
          </p:cNvSpPr>
          <p:nvPr/>
        </p:nvSpPr>
        <p:spPr bwMode="auto">
          <a:xfrm>
            <a:off x="2103438" y="492125"/>
            <a:ext cx="892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4742" name="Text Box 8"/>
          <p:cNvSpPr txBox="1">
            <a:spLocks noChangeArrowheads="1"/>
          </p:cNvSpPr>
          <p:nvPr/>
        </p:nvSpPr>
        <p:spPr bwMode="auto">
          <a:xfrm>
            <a:off x="2103438" y="733425"/>
            <a:ext cx="715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4743" name="Text Box 9"/>
          <p:cNvSpPr txBox="1">
            <a:spLocks noChangeArrowheads="1"/>
          </p:cNvSpPr>
          <p:nvPr/>
        </p:nvSpPr>
        <p:spPr bwMode="auto">
          <a:xfrm>
            <a:off x="2217738" y="2366963"/>
            <a:ext cx="892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4744" name="Text Box 10"/>
          <p:cNvSpPr txBox="1">
            <a:spLocks noChangeArrowheads="1"/>
          </p:cNvSpPr>
          <p:nvPr/>
        </p:nvSpPr>
        <p:spPr bwMode="auto">
          <a:xfrm>
            <a:off x="2206625" y="2608263"/>
            <a:ext cx="8032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4745" name="Text Box 11"/>
          <p:cNvSpPr txBox="1">
            <a:spLocks noChangeArrowheads="1"/>
          </p:cNvSpPr>
          <p:nvPr/>
        </p:nvSpPr>
        <p:spPr bwMode="auto">
          <a:xfrm>
            <a:off x="354013" y="2416175"/>
            <a:ext cx="11318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CYTOPLASM</a:t>
            </a:r>
          </a:p>
        </p:txBody>
      </p:sp>
      <p:sp>
        <p:nvSpPr>
          <p:cNvPr id="244746" name="Text Box 12"/>
          <p:cNvSpPr txBox="1">
            <a:spLocks noChangeArrowheads="1"/>
          </p:cNvSpPr>
          <p:nvPr/>
        </p:nvSpPr>
        <p:spPr bwMode="auto">
          <a:xfrm>
            <a:off x="1401763" y="11604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4747" name="Text Box 13"/>
          <p:cNvSpPr txBox="1">
            <a:spLocks noChangeArrowheads="1"/>
          </p:cNvSpPr>
          <p:nvPr/>
        </p:nvSpPr>
        <p:spPr bwMode="auto">
          <a:xfrm>
            <a:off x="1366838" y="1576388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4748" name="Text Box 14"/>
          <p:cNvSpPr txBox="1">
            <a:spLocks noChangeArrowheads="1"/>
          </p:cNvSpPr>
          <p:nvPr/>
        </p:nvSpPr>
        <p:spPr bwMode="auto">
          <a:xfrm>
            <a:off x="1541463" y="24939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grpSp>
        <p:nvGrpSpPr>
          <p:cNvPr id="244749" name="Group 15"/>
          <p:cNvGrpSpPr>
            <a:grpSpLocks/>
          </p:cNvGrpSpPr>
          <p:nvPr/>
        </p:nvGrpSpPr>
        <p:grpSpPr bwMode="auto">
          <a:xfrm>
            <a:off x="417513" y="2641600"/>
            <a:ext cx="246062" cy="230188"/>
            <a:chOff x="262" y="1854"/>
            <a:chExt cx="155" cy="145"/>
          </a:xfrm>
        </p:grpSpPr>
        <p:sp>
          <p:nvSpPr>
            <p:cNvPr id="244750" name="Oval 16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4751" name="Text Box 17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4752" name="Group 18"/>
          <p:cNvGrpSpPr>
            <a:grpSpLocks/>
          </p:cNvGrpSpPr>
          <p:nvPr/>
        </p:nvGrpSpPr>
        <p:grpSpPr bwMode="auto">
          <a:xfrm>
            <a:off x="3286125" y="2644775"/>
            <a:ext cx="246063" cy="230188"/>
            <a:chOff x="262" y="1854"/>
            <a:chExt cx="155" cy="145"/>
          </a:xfrm>
        </p:grpSpPr>
        <p:sp>
          <p:nvSpPr>
            <p:cNvPr id="244753" name="Oval 19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4754" name="Text Box 20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4755" name="Group 21"/>
          <p:cNvGrpSpPr>
            <a:grpSpLocks/>
          </p:cNvGrpSpPr>
          <p:nvPr/>
        </p:nvGrpSpPr>
        <p:grpSpPr bwMode="auto">
          <a:xfrm>
            <a:off x="6165850" y="2655888"/>
            <a:ext cx="246063" cy="230187"/>
            <a:chOff x="262" y="1854"/>
            <a:chExt cx="155" cy="145"/>
          </a:xfrm>
        </p:grpSpPr>
        <p:sp>
          <p:nvSpPr>
            <p:cNvPr id="244756" name="Oval 22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4757" name="Text Box 23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44758" name="Text Box 33"/>
          <p:cNvSpPr txBox="1">
            <a:spLocks noChangeArrowheads="1"/>
          </p:cNvSpPr>
          <p:nvPr/>
        </p:nvSpPr>
        <p:spPr bwMode="auto">
          <a:xfrm>
            <a:off x="4283075" y="11239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4759" name="Text Box 34"/>
          <p:cNvSpPr txBox="1">
            <a:spLocks noChangeArrowheads="1"/>
          </p:cNvSpPr>
          <p:nvPr/>
        </p:nvSpPr>
        <p:spPr bwMode="auto">
          <a:xfrm>
            <a:off x="4206875" y="1527175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4760" name="Text Box 35"/>
          <p:cNvSpPr txBox="1">
            <a:spLocks noChangeArrowheads="1"/>
          </p:cNvSpPr>
          <p:nvPr/>
        </p:nvSpPr>
        <p:spPr bwMode="auto">
          <a:xfrm>
            <a:off x="4168775" y="19288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4761" name="Text Box 36"/>
          <p:cNvSpPr txBox="1">
            <a:spLocks noChangeArrowheads="1"/>
          </p:cNvSpPr>
          <p:nvPr/>
        </p:nvSpPr>
        <p:spPr bwMode="auto">
          <a:xfrm>
            <a:off x="7891463" y="482600"/>
            <a:ext cx="325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4762" name="Text Box 37"/>
          <p:cNvSpPr txBox="1">
            <a:spLocks noChangeArrowheads="1"/>
          </p:cNvSpPr>
          <p:nvPr/>
        </p:nvSpPr>
        <p:spPr bwMode="auto">
          <a:xfrm>
            <a:off x="7451725" y="6715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4763" name="Text Box 38"/>
          <p:cNvSpPr txBox="1">
            <a:spLocks noChangeArrowheads="1"/>
          </p:cNvSpPr>
          <p:nvPr/>
        </p:nvSpPr>
        <p:spPr bwMode="auto">
          <a:xfrm>
            <a:off x="7362825" y="11493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4764" name="Text Box 45"/>
          <p:cNvSpPr txBox="1">
            <a:spLocks noChangeArrowheads="1"/>
          </p:cNvSpPr>
          <p:nvPr/>
        </p:nvSpPr>
        <p:spPr bwMode="auto">
          <a:xfrm>
            <a:off x="4900613" y="2433638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4765" name="Text Box 46"/>
          <p:cNvSpPr txBox="1">
            <a:spLocks noChangeArrowheads="1"/>
          </p:cNvSpPr>
          <p:nvPr/>
        </p:nvSpPr>
        <p:spPr bwMode="auto">
          <a:xfrm>
            <a:off x="7754938" y="2533650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4766" name="Text Box 49"/>
          <p:cNvSpPr txBox="1">
            <a:spLocks noChangeArrowheads="1"/>
          </p:cNvSpPr>
          <p:nvPr/>
        </p:nvSpPr>
        <p:spPr bwMode="auto">
          <a:xfrm>
            <a:off x="5419725" y="2320925"/>
            <a:ext cx="363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ATP</a:t>
            </a:r>
          </a:p>
        </p:txBody>
      </p:sp>
      <p:sp>
        <p:nvSpPr>
          <p:cNvPr id="244767" name="Text Box 50"/>
          <p:cNvSpPr txBox="1">
            <a:spLocks noChangeArrowheads="1"/>
          </p:cNvSpPr>
          <p:nvPr/>
        </p:nvSpPr>
        <p:spPr bwMode="auto">
          <a:xfrm>
            <a:off x="4929188" y="2698750"/>
            <a:ext cx="3873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ADP</a:t>
            </a:r>
          </a:p>
        </p:txBody>
      </p:sp>
    </p:spTree>
    <p:extLst>
      <p:ext uri="{BB962C8B-B14F-4D97-AF65-F5344CB8AC3E}">
        <p14:creationId xmlns:p14="http://schemas.microsoft.com/office/powerpoint/2010/main" val="39853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51" descr="07_18SodiumPotassPump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22263"/>
            <a:ext cx="8548687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7.18-4</a:t>
            </a:r>
          </a:p>
        </p:txBody>
      </p:sp>
      <p:sp>
        <p:nvSpPr>
          <p:cNvPr id="246788" name="Text Box 6"/>
          <p:cNvSpPr txBox="1">
            <a:spLocks noChangeArrowheads="1"/>
          </p:cNvSpPr>
          <p:nvPr/>
        </p:nvSpPr>
        <p:spPr bwMode="auto">
          <a:xfrm>
            <a:off x="428625" y="465138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EXTRACELLULAR</a:t>
            </a:r>
            <a:br>
              <a:rPr lang="en-US" sz="1400" b="1"/>
            </a:br>
            <a:r>
              <a:rPr lang="en-US" sz="1400" b="1"/>
              <a:t>FLUID</a:t>
            </a:r>
          </a:p>
        </p:txBody>
      </p:sp>
      <p:sp>
        <p:nvSpPr>
          <p:cNvPr id="246789" name="Text Box 7"/>
          <p:cNvSpPr txBox="1">
            <a:spLocks noChangeArrowheads="1"/>
          </p:cNvSpPr>
          <p:nvPr/>
        </p:nvSpPr>
        <p:spPr bwMode="auto">
          <a:xfrm>
            <a:off x="2103438" y="492125"/>
            <a:ext cx="892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6790" name="Text Box 8"/>
          <p:cNvSpPr txBox="1">
            <a:spLocks noChangeArrowheads="1"/>
          </p:cNvSpPr>
          <p:nvPr/>
        </p:nvSpPr>
        <p:spPr bwMode="auto">
          <a:xfrm>
            <a:off x="2103438" y="733425"/>
            <a:ext cx="715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6791" name="Text Box 9"/>
          <p:cNvSpPr txBox="1">
            <a:spLocks noChangeArrowheads="1"/>
          </p:cNvSpPr>
          <p:nvPr/>
        </p:nvSpPr>
        <p:spPr bwMode="auto">
          <a:xfrm>
            <a:off x="2217738" y="2366963"/>
            <a:ext cx="892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6792" name="Text Box 10"/>
          <p:cNvSpPr txBox="1">
            <a:spLocks noChangeArrowheads="1"/>
          </p:cNvSpPr>
          <p:nvPr/>
        </p:nvSpPr>
        <p:spPr bwMode="auto">
          <a:xfrm>
            <a:off x="2206625" y="2608263"/>
            <a:ext cx="8032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6793" name="Text Box 11"/>
          <p:cNvSpPr txBox="1">
            <a:spLocks noChangeArrowheads="1"/>
          </p:cNvSpPr>
          <p:nvPr/>
        </p:nvSpPr>
        <p:spPr bwMode="auto">
          <a:xfrm>
            <a:off x="354013" y="2416175"/>
            <a:ext cx="11318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CYTOPLASM</a:t>
            </a:r>
          </a:p>
        </p:txBody>
      </p:sp>
      <p:sp>
        <p:nvSpPr>
          <p:cNvPr id="246794" name="Text Box 12"/>
          <p:cNvSpPr txBox="1">
            <a:spLocks noChangeArrowheads="1"/>
          </p:cNvSpPr>
          <p:nvPr/>
        </p:nvSpPr>
        <p:spPr bwMode="auto">
          <a:xfrm>
            <a:off x="1401763" y="11604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795" name="Text Box 13"/>
          <p:cNvSpPr txBox="1">
            <a:spLocks noChangeArrowheads="1"/>
          </p:cNvSpPr>
          <p:nvPr/>
        </p:nvSpPr>
        <p:spPr bwMode="auto">
          <a:xfrm>
            <a:off x="1366838" y="1576388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796" name="Text Box 14"/>
          <p:cNvSpPr txBox="1">
            <a:spLocks noChangeArrowheads="1"/>
          </p:cNvSpPr>
          <p:nvPr/>
        </p:nvSpPr>
        <p:spPr bwMode="auto">
          <a:xfrm>
            <a:off x="1541463" y="24939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grpSp>
        <p:nvGrpSpPr>
          <p:cNvPr id="246797" name="Group 15"/>
          <p:cNvGrpSpPr>
            <a:grpSpLocks/>
          </p:cNvGrpSpPr>
          <p:nvPr/>
        </p:nvGrpSpPr>
        <p:grpSpPr bwMode="auto">
          <a:xfrm>
            <a:off x="417513" y="2641600"/>
            <a:ext cx="246062" cy="230188"/>
            <a:chOff x="262" y="1854"/>
            <a:chExt cx="155" cy="145"/>
          </a:xfrm>
        </p:grpSpPr>
        <p:sp>
          <p:nvSpPr>
            <p:cNvPr id="246798" name="Oval 16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6799" name="Text Box 17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6800" name="Group 18"/>
          <p:cNvGrpSpPr>
            <a:grpSpLocks/>
          </p:cNvGrpSpPr>
          <p:nvPr/>
        </p:nvGrpSpPr>
        <p:grpSpPr bwMode="auto">
          <a:xfrm>
            <a:off x="3286125" y="2644775"/>
            <a:ext cx="246063" cy="230188"/>
            <a:chOff x="262" y="1854"/>
            <a:chExt cx="155" cy="145"/>
          </a:xfrm>
        </p:grpSpPr>
        <p:sp>
          <p:nvSpPr>
            <p:cNvPr id="246801" name="Oval 19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6802" name="Text Box 20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6803" name="Group 21"/>
          <p:cNvGrpSpPr>
            <a:grpSpLocks/>
          </p:cNvGrpSpPr>
          <p:nvPr/>
        </p:nvGrpSpPr>
        <p:grpSpPr bwMode="auto">
          <a:xfrm>
            <a:off x="6165850" y="2655888"/>
            <a:ext cx="246063" cy="230187"/>
            <a:chOff x="262" y="1854"/>
            <a:chExt cx="155" cy="145"/>
          </a:xfrm>
        </p:grpSpPr>
        <p:sp>
          <p:nvSpPr>
            <p:cNvPr id="246804" name="Oval 22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6805" name="Text Box 23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6806" name="Group 24"/>
          <p:cNvGrpSpPr>
            <a:grpSpLocks/>
          </p:cNvGrpSpPr>
          <p:nvPr/>
        </p:nvGrpSpPr>
        <p:grpSpPr bwMode="auto">
          <a:xfrm>
            <a:off x="6165850" y="6075363"/>
            <a:ext cx="246063" cy="230187"/>
            <a:chOff x="262" y="1854"/>
            <a:chExt cx="155" cy="145"/>
          </a:xfrm>
        </p:grpSpPr>
        <p:sp>
          <p:nvSpPr>
            <p:cNvPr id="246807" name="Oval 25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6808" name="Text Box 26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46809" name="Text Box 33"/>
          <p:cNvSpPr txBox="1">
            <a:spLocks noChangeArrowheads="1"/>
          </p:cNvSpPr>
          <p:nvPr/>
        </p:nvSpPr>
        <p:spPr bwMode="auto">
          <a:xfrm>
            <a:off x="4283075" y="11239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810" name="Text Box 34"/>
          <p:cNvSpPr txBox="1">
            <a:spLocks noChangeArrowheads="1"/>
          </p:cNvSpPr>
          <p:nvPr/>
        </p:nvSpPr>
        <p:spPr bwMode="auto">
          <a:xfrm>
            <a:off x="4206875" y="1527175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811" name="Text Box 35"/>
          <p:cNvSpPr txBox="1">
            <a:spLocks noChangeArrowheads="1"/>
          </p:cNvSpPr>
          <p:nvPr/>
        </p:nvSpPr>
        <p:spPr bwMode="auto">
          <a:xfrm>
            <a:off x="4168775" y="19288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812" name="Text Box 36"/>
          <p:cNvSpPr txBox="1">
            <a:spLocks noChangeArrowheads="1"/>
          </p:cNvSpPr>
          <p:nvPr/>
        </p:nvSpPr>
        <p:spPr bwMode="auto">
          <a:xfrm>
            <a:off x="7891463" y="482600"/>
            <a:ext cx="325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813" name="Text Box 37"/>
          <p:cNvSpPr txBox="1">
            <a:spLocks noChangeArrowheads="1"/>
          </p:cNvSpPr>
          <p:nvPr/>
        </p:nvSpPr>
        <p:spPr bwMode="auto">
          <a:xfrm>
            <a:off x="7451725" y="6715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814" name="Text Box 38"/>
          <p:cNvSpPr txBox="1">
            <a:spLocks noChangeArrowheads="1"/>
          </p:cNvSpPr>
          <p:nvPr/>
        </p:nvSpPr>
        <p:spPr bwMode="auto">
          <a:xfrm>
            <a:off x="7362825" y="11493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815" name="Text Box 43"/>
          <p:cNvSpPr txBox="1">
            <a:spLocks noChangeArrowheads="1"/>
          </p:cNvSpPr>
          <p:nvPr/>
        </p:nvSpPr>
        <p:spPr bwMode="auto">
          <a:xfrm>
            <a:off x="7453313" y="4130675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816" name="Text Box 44"/>
          <p:cNvSpPr txBox="1">
            <a:spLocks noChangeArrowheads="1"/>
          </p:cNvSpPr>
          <p:nvPr/>
        </p:nvSpPr>
        <p:spPr bwMode="auto">
          <a:xfrm>
            <a:off x="7504113" y="5175250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6817" name="Text Box 45"/>
          <p:cNvSpPr txBox="1">
            <a:spLocks noChangeArrowheads="1"/>
          </p:cNvSpPr>
          <p:nvPr/>
        </p:nvSpPr>
        <p:spPr bwMode="auto">
          <a:xfrm>
            <a:off x="4900613" y="2433638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6818" name="Text Box 46"/>
          <p:cNvSpPr txBox="1">
            <a:spLocks noChangeArrowheads="1"/>
          </p:cNvSpPr>
          <p:nvPr/>
        </p:nvSpPr>
        <p:spPr bwMode="auto">
          <a:xfrm>
            <a:off x="7754938" y="2533650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6819" name="Text Box 47"/>
          <p:cNvSpPr txBox="1">
            <a:spLocks noChangeArrowheads="1"/>
          </p:cNvSpPr>
          <p:nvPr/>
        </p:nvSpPr>
        <p:spPr bwMode="auto">
          <a:xfrm>
            <a:off x="7881938" y="592931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6820" name="Text Box 48"/>
          <p:cNvSpPr txBox="1">
            <a:spLocks noChangeArrowheads="1"/>
          </p:cNvSpPr>
          <p:nvPr/>
        </p:nvSpPr>
        <p:spPr bwMode="auto">
          <a:xfrm>
            <a:off x="8475663" y="610711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 </a:t>
            </a:r>
            <a:r>
              <a:rPr lang="en-US" sz="1400" b="1" baseline="-25000"/>
              <a:t>i</a:t>
            </a:r>
            <a:endParaRPr lang="en-US" sz="1400" b="1"/>
          </a:p>
        </p:txBody>
      </p:sp>
      <p:sp>
        <p:nvSpPr>
          <p:cNvPr id="246821" name="Text Box 49"/>
          <p:cNvSpPr txBox="1">
            <a:spLocks noChangeArrowheads="1"/>
          </p:cNvSpPr>
          <p:nvPr/>
        </p:nvSpPr>
        <p:spPr bwMode="auto">
          <a:xfrm>
            <a:off x="5419725" y="2320925"/>
            <a:ext cx="363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ATP</a:t>
            </a:r>
          </a:p>
        </p:txBody>
      </p:sp>
      <p:sp>
        <p:nvSpPr>
          <p:cNvPr id="246822" name="Text Box 50"/>
          <p:cNvSpPr txBox="1">
            <a:spLocks noChangeArrowheads="1"/>
          </p:cNvSpPr>
          <p:nvPr/>
        </p:nvSpPr>
        <p:spPr bwMode="auto">
          <a:xfrm>
            <a:off x="4929188" y="2698750"/>
            <a:ext cx="3873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ADP</a:t>
            </a:r>
          </a:p>
        </p:txBody>
      </p:sp>
    </p:spTree>
    <p:extLst>
      <p:ext uri="{BB962C8B-B14F-4D97-AF65-F5344CB8AC3E}">
        <p14:creationId xmlns:p14="http://schemas.microsoft.com/office/powerpoint/2010/main" val="12145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51" descr="07_18SodiumPotassPump_5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22263"/>
            <a:ext cx="8548687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7.18-5</a:t>
            </a:r>
          </a:p>
        </p:txBody>
      </p:sp>
      <p:sp>
        <p:nvSpPr>
          <p:cNvPr id="248836" name="Text Box 6"/>
          <p:cNvSpPr txBox="1">
            <a:spLocks noChangeArrowheads="1"/>
          </p:cNvSpPr>
          <p:nvPr/>
        </p:nvSpPr>
        <p:spPr bwMode="auto">
          <a:xfrm>
            <a:off x="428625" y="465138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EXTRACELLULAR</a:t>
            </a:r>
            <a:br>
              <a:rPr lang="en-US" sz="1400" b="1"/>
            </a:br>
            <a:r>
              <a:rPr lang="en-US" sz="1400" b="1"/>
              <a:t>FLUID</a:t>
            </a:r>
          </a:p>
        </p:txBody>
      </p:sp>
      <p:sp>
        <p:nvSpPr>
          <p:cNvPr id="248837" name="Text Box 7"/>
          <p:cNvSpPr txBox="1">
            <a:spLocks noChangeArrowheads="1"/>
          </p:cNvSpPr>
          <p:nvPr/>
        </p:nvSpPr>
        <p:spPr bwMode="auto">
          <a:xfrm>
            <a:off x="2103438" y="492125"/>
            <a:ext cx="892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8838" name="Text Box 8"/>
          <p:cNvSpPr txBox="1">
            <a:spLocks noChangeArrowheads="1"/>
          </p:cNvSpPr>
          <p:nvPr/>
        </p:nvSpPr>
        <p:spPr bwMode="auto">
          <a:xfrm>
            <a:off x="2103438" y="733425"/>
            <a:ext cx="715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8839" name="Text Box 9"/>
          <p:cNvSpPr txBox="1">
            <a:spLocks noChangeArrowheads="1"/>
          </p:cNvSpPr>
          <p:nvPr/>
        </p:nvSpPr>
        <p:spPr bwMode="auto">
          <a:xfrm>
            <a:off x="2217738" y="2366963"/>
            <a:ext cx="892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48840" name="Text Box 10"/>
          <p:cNvSpPr txBox="1">
            <a:spLocks noChangeArrowheads="1"/>
          </p:cNvSpPr>
          <p:nvPr/>
        </p:nvSpPr>
        <p:spPr bwMode="auto">
          <a:xfrm>
            <a:off x="2206625" y="2608263"/>
            <a:ext cx="8032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48841" name="Text Box 11"/>
          <p:cNvSpPr txBox="1">
            <a:spLocks noChangeArrowheads="1"/>
          </p:cNvSpPr>
          <p:nvPr/>
        </p:nvSpPr>
        <p:spPr bwMode="auto">
          <a:xfrm>
            <a:off x="354013" y="2416175"/>
            <a:ext cx="11318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CYTOPLASM</a:t>
            </a:r>
          </a:p>
        </p:txBody>
      </p:sp>
      <p:sp>
        <p:nvSpPr>
          <p:cNvPr id="248842" name="Text Box 12"/>
          <p:cNvSpPr txBox="1">
            <a:spLocks noChangeArrowheads="1"/>
          </p:cNvSpPr>
          <p:nvPr/>
        </p:nvSpPr>
        <p:spPr bwMode="auto">
          <a:xfrm>
            <a:off x="1401763" y="11604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43" name="Text Box 13"/>
          <p:cNvSpPr txBox="1">
            <a:spLocks noChangeArrowheads="1"/>
          </p:cNvSpPr>
          <p:nvPr/>
        </p:nvSpPr>
        <p:spPr bwMode="auto">
          <a:xfrm>
            <a:off x="1366838" y="1576388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44" name="Text Box 14"/>
          <p:cNvSpPr txBox="1">
            <a:spLocks noChangeArrowheads="1"/>
          </p:cNvSpPr>
          <p:nvPr/>
        </p:nvSpPr>
        <p:spPr bwMode="auto">
          <a:xfrm>
            <a:off x="1541463" y="24939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grpSp>
        <p:nvGrpSpPr>
          <p:cNvPr id="248845" name="Group 15"/>
          <p:cNvGrpSpPr>
            <a:grpSpLocks/>
          </p:cNvGrpSpPr>
          <p:nvPr/>
        </p:nvGrpSpPr>
        <p:grpSpPr bwMode="auto">
          <a:xfrm>
            <a:off x="417513" y="2641600"/>
            <a:ext cx="246062" cy="230188"/>
            <a:chOff x="262" y="1854"/>
            <a:chExt cx="155" cy="145"/>
          </a:xfrm>
        </p:grpSpPr>
        <p:sp>
          <p:nvSpPr>
            <p:cNvPr id="248846" name="Oval 16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8847" name="Text Box 17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48848" name="Group 18"/>
          <p:cNvGrpSpPr>
            <a:grpSpLocks/>
          </p:cNvGrpSpPr>
          <p:nvPr/>
        </p:nvGrpSpPr>
        <p:grpSpPr bwMode="auto">
          <a:xfrm>
            <a:off x="3286125" y="2644775"/>
            <a:ext cx="246063" cy="230188"/>
            <a:chOff x="262" y="1854"/>
            <a:chExt cx="155" cy="145"/>
          </a:xfrm>
        </p:grpSpPr>
        <p:sp>
          <p:nvSpPr>
            <p:cNvPr id="248849" name="Oval 19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8850" name="Text Box 20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8851" name="Group 21"/>
          <p:cNvGrpSpPr>
            <a:grpSpLocks/>
          </p:cNvGrpSpPr>
          <p:nvPr/>
        </p:nvGrpSpPr>
        <p:grpSpPr bwMode="auto">
          <a:xfrm>
            <a:off x="6165850" y="2655888"/>
            <a:ext cx="246063" cy="230187"/>
            <a:chOff x="262" y="1854"/>
            <a:chExt cx="155" cy="145"/>
          </a:xfrm>
        </p:grpSpPr>
        <p:sp>
          <p:nvSpPr>
            <p:cNvPr id="248852" name="Oval 22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8853" name="Text Box 23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8854" name="Group 24"/>
          <p:cNvGrpSpPr>
            <a:grpSpLocks/>
          </p:cNvGrpSpPr>
          <p:nvPr/>
        </p:nvGrpSpPr>
        <p:grpSpPr bwMode="auto">
          <a:xfrm>
            <a:off x="6165850" y="6075363"/>
            <a:ext cx="246063" cy="230187"/>
            <a:chOff x="262" y="1854"/>
            <a:chExt cx="155" cy="145"/>
          </a:xfrm>
        </p:grpSpPr>
        <p:sp>
          <p:nvSpPr>
            <p:cNvPr id="248855" name="Oval 25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8856" name="Text Box 26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8857" name="Group 27"/>
          <p:cNvGrpSpPr>
            <a:grpSpLocks/>
          </p:cNvGrpSpPr>
          <p:nvPr/>
        </p:nvGrpSpPr>
        <p:grpSpPr bwMode="auto">
          <a:xfrm>
            <a:off x="3298825" y="6075363"/>
            <a:ext cx="246063" cy="230187"/>
            <a:chOff x="262" y="1854"/>
            <a:chExt cx="155" cy="145"/>
          </a:xfrm>
        </p:grpSpPr>
        <p:sp>
          <p:nvSpPr>
            <p:cNvPr id="248858" name="Oval 28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48859" name="Text Box 29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248860" name="Text Box 33"/>
          <p:cNvSpPr txBox="1">
            <a:spLocks noChangeArrowheads="1"/>
          </p:cNvSpPr>
          <p:nvPr/>
        </p:nvSpPr>
        <p:spPr bwMode="auto">
          <a:xfrm>
            <a:off x="4283075" y="11239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1" name="Text Box 34"/>
          <p:cNvSpPr txBox="1">
            <a:spLocks noChangeArrowheads="1"/>
          </p:cNvSpPr>
          <p:nvPr/>
        </p:nvSpPr>
        <p:spPr bwMode="auto">
          <a:xfrm>
            <a:off x="4206875" y="1527175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2" name="Text Box 35"/>
          <p:cNvSpPr txBox="1">
            <a:spLocks noChangeArrowheads="1"/>
          </p:cNvSpPr>
          <p:nvPr/>
        </p:nvSpPr>
        <p:spPr bwMode="auto">
          <a:xfrm>
            <a:off x="4168775" y="19288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3" name="Text Box 36"/>
          <p:cNvSpPr txBox="1">
            <a:spLocks noChangeArrowheads="1"/>
          </p:cNvSpPr>
          <p:nvPr/>
        </p:nvSpPr>
        <p:spPr bwMode="auto">
          <a:xfrm>
            <a:off x="7891463" y="482600"/>
            <a:ext cx="325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4" name="Text Box 37"/>
          <p:cNvSpPr txBox="1">
            <a:spLocks noChangeArrowheads="1"/>
          </p:cNvSpPr>
          <p:nvPr/>
        </p:nvSpPr>
        <p:spPr bwMode="auto">
          <a:xfrm>
            <a:off x="7451725" y="6715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5" name="Text Box 38"/>
          <p:cNvSpPr txBox="1">
            <a:spLocks noChangeArrowheads="1"/>
          </p:cNvSpPr>
          <p:nvPr/>
        </p:nvSpPr>
        <p:spPr bwMode="auto">
          <a:xfrm>
            <a:off x="7362825" y="11493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6" name="Text Box 41"/>
          <p:cNvSpPr txBox="1">
            <a:spLocks noChangeArrowheads="1"/>
          </p:cNvSpPr>
          <p:nvPr/>
        </p:nvSpPr>
        <p:spPr bwMode="auto">
          <a:xfrm>
            <a:off x="4624388" y="4822825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7" name="Text Box 42"/>
          <p:cNvSpPr txBox="1">
            <a:spLocks noChangeArrowheads="1"/>
          </p:cNvSpPr>
          <p:nvPr/>
        </p:nvSpPr>
        <p:spPr bwMode="auto">
          <a:xfrm>
            <a:off x="4724400" y="531336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8" name="Text Box 43"/>
          <p:cNvSpPr txBox="1">
            <a:spLocks noChangeArrowheads="1"/>
          </p:cNvSpPr>
          <p:nvPr/>
        </p:nvSpPr>
        <p:spPr bwMode="auto">
          <a:xfrm>
            <a:off x="7453313" y="4130675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69" name="Text Box 44"/>
          <p:cNvSpPr txBox="1">
            <a:spLocks noChangeArrowheads="1"/>
          </p:cNvSpPr>
          <p:nvPr/>
        </p:nvSpPr>
        <p:spPr bwMode="auto">
          <a:xfrm>
            <a:off x="7504113" y="5175250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48870" name="Text Box 45"/>
          <p:cNvSpPr txBox="1">
            <a:spLocks noChangeArrowheads="1"/>
          </p:cNvSpPr>
          <p:nvPr/>
        </p:nvSpPr>
        <p:spPr bwMode="auto">
          <a:xfrm>
            <a:off x="4900613" y="2433638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8871" name="Text Box 46"/>
          <p:cNvSpPr txBox="1">
            <a:spLocks noChangeArrowheads="1"/>
          </p:cNvSpPr>
          <p:nvPr/>
        </p:nvSpPr>
        <p:spPr bwMode="auto">
          <a:xfrm>
            <a:off x="7754938" y="2533650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8872" name="Text Box 47"/>
          <p:cNvSpPr txBox="1">
            <a:spLocks noChangeArrowheads="1"/>
          </p:cNvSpPr>
          <p:nvPr/>
        </p:nvSpPr>
        <p:spPr bwMode="auto">
          <a:xfrm>
            <a:off x="7881938" y="592931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48873" name="Text Box 48"/>
          <p:cNvSpPr txBox="1">
            <a:spLocks noChangeArrowheads="1"/>
          </p:cNvSpPr>
          <p:nvPr/>
        </p:nvSpPr>
        <p:spPr bwMode="auto">
          <a:xfrm>
            <a:off x="8475663" y="610711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 </a:t>
            </a:r>
            <a:r>
              <a:rPr lang="en-US" sz="1400" b="1" baseline="-25000"/>
              <a:t>i</a:t>
            </a:r>
            <a:endParaRPr lang="en-US" sz="1400" b="1"/>
          </a:p>
        </p:txBody>
      </p:sp>
      <p:sp>
        <p:nvSpPr>
          <p:cNvPr id="248874" name="Text Box 49"/>
          <p:cNvSpPr txBox="1">
            <a:spLocks noChangeArrowheads="1"/>
          </p:cNvSpPr>
          <p:nvPr/>
        </p:nvSpPr>
        <p:spPr bwMode="auto">
          <a:xfrm>
            <a:off x="5419725" y="2320925"/>
            <a:ext cx="363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ATP</a:t>
            </a:r>
          </a:p>
        </p:txBody>
      </p:sp>
      <p:sp>
        <p:nvSpPr>
          <p:cNvPr id="248875" name="Text Box 50"/>
          <p:cNvSpPr txBox="1">
            <a:spLocks noChangeArrowheads="1"/>
          </p:cNvSpPr>
          <p:nvPr/>
        </p:nvSpPr>
        <p:spPr bwMode="auto">
          <a:xfrm>
            <a:off x="4929188" y="2698750"/>
            <a:ext cx="3873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ADP</a:t>
            </a:r>
          </a:p>
        </p:txBody>
      </p:sp>
    </p:spTree>
    <p:extLst>
      <p:ext uri="{BB962C8B-B14F-4D97-AF65-F5344CB8AC3E}">
        <p14:creationId xmlns:p14="http://schemas.microsoft.com/office/powerpoint/2010/main" val="40988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50" descr="07_18SodiumPotassPump_6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22263"/>
            <a:ext cx="8548687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8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7.18-6</a:t>
            </a:r>
          </a:p>
        </p:txBody>
      </p:sp>
      <p:sp>
        <p:nvSpPr>
          <p:cNvPr id="250884" name="Text Box 5"/>
          <p:cNvSpPr txBox="1">
            <a:spLocks noChangeArrowheads="1"/>
          </p:cNvSpPr>
          <p:nvPr/>
        </p:nvSpPr>
        <p:spPr bwMode="auto">
          <a:xfrm>
            <a:off x="428625" y="465138"/>
            <a:ext cx="15970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EXTRACELLULAR</a:t>
            </a:r>
            <a:br>
              <a:rPr lang="en-US" sz="1400" b="1"/>
            </a:br>
            <a:r>
              <a:rPr lang="en-US" sz="1400" b="1"/>
              <a:t>FLUID</a:t>
            </a:r>
          </a:p>
        </p:txBody>
      </p:sp>
      <p:sp>
        <p:nvSpPr>
          <p:cNvPr id="250885" name="Text Box 6"/>
          <p:cNvSpPr txBox="1">
            <a:spLocks noChangeArrowheads="1"/>
          </p:cNvSpPr>
          <p:nvPr/>
        </p:nvSpPr>
        <p:spPr bwMode="auto">
          <a:xfrm>
            <a:off x="2103438" y="492125"/>
            <a:ext cx="8921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50886" name="Text Box 7"/>
          <p:cNvSpPr txBox="1">
            <a:spLocks noChangeArrowheads="1"/>
          </p:cNvSpPr>
          <p:nvPr/>
        </p:nvSpPr>
        <p:spPr bwMode="auto">
          <a:xfrm>
            <a:off x="2103438" y="733425"/>
            <a:ext cx="7159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50887" name="Text Box 8"/>
          <p:cNvSpPr txBox="1">
            <a:spLocks noChangeArrowheads="1"/>
          </p:cNvSpPr>
          <p:nvPr/>
        </p:nvSpPr>
        <p:spPr bwMode="auto">
          <a:xfrm>
            <a:off x="2217738" y="2366963"/>
            <a:ext cx="892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[Na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low</a:t>
            </a:r>
          </a:p>
        </p:txBody>
      </p:sp>
      <p:sp>
        <p:nvSpPr>
          <p:cNvPr id="250888" name="Text Box 9"/>
          <p:cNvSpPr txBox="1">
            <a:spLocks noChangeArrowheads="1"/>
          </p:cNvSpPr>
          <p:nvPr/>
        </p:nvSpPr>
        <p:spPr bwMode="auto">
          <a:xfrm>
            <a:off x="2206625" y="2608263"/>
            <a:ext cx="80327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[K</a:t>
            </a:r>
            <a:r>
              <a:rPr lang="en-US" sz="1400" b="1" baseline="30000">
                <a:sym typeface="Symbol" pitchFamily="84" charset="2"/>
              </a:rPr>
              <a:t></a:t>
            </a:r>
            <a:r>
              <a:rPr lang="en-US" sz="1400" b="1"/>
              <a:t>] high</a:t>
            </a:r>
          </a:p>
        </p:txBody>
      </p:sp>
      <p:sp>
        <p:nvSpPr>
          <p:cNvPr id="250889" name="Text Box 10"/>
          <p:cNvSpPr txBox="1">
            <a:spLocks noChangeArrowheads="1"/>
          </p:cNvSpPr>
          <p:nvPr/>
        </p:nvSpPr>
        <p:spPr bwMode="auto">
          <a:xfrm>
            <a:off x="354013" y="2416175"/>
            <a:ext cx="11318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CYTOPLASM</a:t>
            </a:r>
          </a:p>
        </p:txBody>
      </p:sp>
      <p:sp>
        <p:nvSpPr>
          <p:cNvPr id="250890" name="Text Box 11"/>
          <p:cNvSpPr txBox="1">
            <a:spLocks noChangeArrowheads="1"/>
          </p:cNvSpPr>
          <p:nvPr/>
        </p:nvSpPr>
        <p:spPr bwMode="auto">
          <a:xfrm>
            <a:off x="1401763" y="11604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891" name="Text Box 12"/>
          <p:cNvSpPr txBox="1">
            <a:spLocks noChangeArrowheads="1"/>
          </p:cNvSpPr>
          <p:nvPr/>
        </p:nvSpPr>
        <p:spPr bwMode="auto">
          <a:xfrm>
            <a:off x="1366838" y="1576388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892" name="Text Box 13"/>
          <p:cNvSpPr txBox="1">
            <a:spLocks noChangeArrowheads="1"/>
          </p:cNvSpPr>
          <p:nvPr/>
        </p:nvSpPr>
        <p:spPr bwMode="auto">
          <a:xfrm>
            <a:off x="1541463" y="2493963"/>
            <a:ext cx="325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grpSp>
        <p:nvGrpSpPr>
          <p:cNvPr id="250893" name="Group 16"/>
          <p:cNvGrpSpPr>
            <a:grpSpLocks/>
          </p:cNvGrpSpPr>
          <p:nvPr/>
        </p:nvGrpSpPr>
        <p:grpSpPr bwMode="auto">
          <a:xfrm>
            <a:off x="417513" y="2641600"/>
            <a:ext cx="246062" cy="230188"/>
            <a:chOff x="262" y="1854"/>
            <a:chExt cx="155" cy="145"/>
          </a:xfrm>
        </p:grpSpPr>
        <p:sp>
          <p:nvSpPr>
            <p:cNvPr id="250894" name="Oval 15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50895" name="Text Box 14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0896" name="Group 17"/>
          <p:cNvGrpSpPr>
            <a:grpSpLocks/>
          </p:cNvGrpSpPr>
          <p:nvPr/>
        </p:nvGrpSpPr>
        <p:grpSpPr bwMode="auto">
          <a:xfrm>
            <a:off x="3286125" y="2644775"/>
            <a:ext cx="246063" cy="230188"/>
            <a:chOff x="262" y="1854"/>
            <a:chExt cx="155" cy="145"/>
          </a:xfrm>
        </p:grpSpPr>
        <p:sp>
          <p:nvSpPr>
            <p:cNvPr id="250897" name="Oval 18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50898" name="Text Box 19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50899" name="Group 20"/>
          <p:cNvGrpSpPr>
            <a:grpSpLocks/>
          </p:cNvGrpSpPr>
          <p:nvPr/>
        </p:nvGrpSpPr>
        <p:grpSpPr bwMode="auto">
          <a:xfrm>
            <a:off x="6165850" y="2655888"/>
            <a:ext cx="246063" cy="230187"/>
            <a:chOff x="262" y="1854"/>
            <a:chExt cx="155" cy="145"/>
          </a:xfrm>
        </p:grpSpPr>
        <p:sp>
          <p:nvSpPr>
            <p:cNvPr id="250900" name="Oval 21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50901" name="Text Box 22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50902" name="Group 23"/>
          <p:cNvGrpSpPr>
            <a:grpSpLocks/>
          </p:cNvGrpSpPr>
          <p:nvPr/>
        </p:nvGrpSpPr>
        <p:grpSpPr bwMode="auto">
          <a:xfrm>
            <a:off x="6165850" y="6075363"/>
            <a:ext cx="246063" cy="230187"/>
            <a:chOff x="262" y="1854"/>
            <a:chExt cx="155" cy="145"/>
          </a:xfrm>
        </p:grpSpPr>
        <p:sp>
          <p:nvSpPr>
            <p:cNvPr id="250903" name="Oval 24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50904" name="Text Box 25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0905" name="Group 26"/>
          <p:cNvGrpSpPr>
            <a:grpSpLocks/>
          </p:cNvGrpSpPr>
          <p:nvPr/>
        </p:nvGrpSpPr>
        <p:grpSpPr bwMode="auto">
          <a:xfrm>
            <a:off x="3298825" y="6075363"/>
            <a:ext cx="246063" cy="230187"/>
            <a:chOff x="262" y="1854"/>
            <a:chExt cx="155" cy="145"/>
          </a:xfrm>
        </p:grpSpPr>
        <p:sp>
          <p:nvSpPr>
            <p:cNvPr id="250906" name="Oval 27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50907" name="Text Box 28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0908" name="Group 29"/>
          <p:cNvGrpSpPr>
            <a:grpSpLocks/>
          </p:cNvGrpSpPr>
          <p:nvPr/>
        </p:nvGrpSpPr>
        <p:grpSpPr bwMode="auto">
          <a:xfrm>
            <a:off x="419100" y="6075363"/>
            <a:ext cx="246063" cy="230187"/>
            <a:chOff x="262" y="1854"/>
            <a:chExt cx="155" cy="145"/>
          </a:xfrm>
        </p:grpSpPr>
        <p:sp>
          <p:nvSpPr>
            <p:cNvPr id="250909" name="Oval 30"/>
            <p:cNvSpPr>
              <a:spLocks noChangeArrowheads="1"/>
            </p:cNvSpPr>
            <p:nvPr/>
          </p:nvSpPr>
          <p:spPr bwMode="auto">
            <a:xfrm>
              <a:off x="262" y="1854"/>
              <a:ext cx="133" cy="132"/>
            </a:xfrm>
            <a:prstGeom prst="ellipse">
              <a:avLst/>
            </a:prstGeom>
            <a:solidFill>
              <a:srgbClr val="0390CB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B3"/>
                </a:solidFill>
                <a:latin typeface="Times" pitchFamily="84" charset="0"/>
              </a:endParaRPr>
            </a:p>
          </p:txBody>
        </p:sp>
        <p:sp>
          <p:nvSpPr>
            <p:cNvPr id="250910" name="Text Box 31"/>
            <p:cNvSpPr txBox="1">
              <a:spLocks noChangeArrowheads="1"/>
            </p:cNvSpPr>
            <p:nvPr/>
          </p:nvSpPr>
          <p:spPr bwMode="auto">
            <a:xfrm>
              <a:off x="291" y="1856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250911" name="Text Box 32"/>
          <p:cNvSpPr txBox="1">
            <a:spLocks noChangeArrowheads="1"/>
          </p:cNvSpPr>
          <p:nvPr/>
        </p:nvSpPr>
        <p:spPr bwMode="auto">
          <a:xfrm>
            <a:off x="4283075" y="11239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12" name="Text Box 33"/>
          <p:cNvSpPr txBox="1">
            <a:spLocks noChangeArrowheads="1"/>
          </p:cNvSpPr>
          <p:nvPr/>
        </p:nvSpPr>
        <p:spPr bwMode="auto">
          <a:xfrm>
            <a:off x="4206875" y="1527175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13" name="Text Box 34"/>
          <p:cNvSpPr txBox="1">
            <a:spLocks noChangeArrowheads="1"/>
          </p:cNvSpPr>
          <p:nvPr/>
        </p:nvSpPr>
        <p:spPr bwMode="auto">
          <a:xfrm>
            <a:off x="4168775" y="19288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14" name="Text Box 35"/>
          <p:cNvSpPr txBox="1">
            <a:spLocks noChangeArrowheads="1"/>
          </p:cNvSpPr>
          <p:nvPr/>
        </p:nvSpPr>
        <p:spPr bwMode="auto">
          <a:xfrm>
            <a:off x="7891463" y="482600"/>
            <a:ext cx="3254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15" name="Text Box 36"/>
          <p:cNvSpPr txBox="1">
            <a:spLocks noChangeArrowheads="1"/>
          </p:cNvSpPr>
          <p:nvPr/>
        </p:nvSpPr>
        <p:spPr bwMode="auto">
          <a:xfrm>
            <a:off x="7451725" y="671513"/>
            <a:ext cx="3254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16" name="Text Box 37"/>
          <p:cNvSpPr txBox="1">
            <a:spLocks noChangeArrowheads="1"/>
          </p:cNvSpPr>
          <p:nvPr/>
        </p:nvSpPr>
        <p:spPr bwMode="auto">
          <a:xfrm>
            <a:off x="7362825" y="1149350"/>
            <a:ext cx="3254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Na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17" name="Text Box 38"/>
          <p:cNvSpPr txBox="1">
            <a:spLocks noChangeArrowheads="1"/>
          </p:cNvSpPr>
          <p:nvPr/>
        </p:nvSpPr>
        <p:spPr bwMode="auto">
          <a:xfrm>
            <a:off x="1604963" y="5487988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18" name="Text Box 39"/>
          <p:cNvSpPr txBox="1">
            <a:spLocks noChangeArrowheads="1"/>
          </p:cNvSpPr>
          <p:nvPr/>
        </p:nvSpPr>
        <p:spPr bwMode="auto">
          <a:xfrm>
            <a:off x="1530350" y="6067425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19" name="Text Box 40"/>
          <p:cNvSpPr txBox="1">
            <a:spLocks noChangeArrowheads="1"/>
          </p:cNvSpPr>
          <p:nvPr/>
        </p:nvSpPr>
        <p:spPr bwMode="auto">
          <a:xfrm>
            <a:off x="4624388" y="4822825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20" name="Text Box 41"/>
          <p:cNvSpPr txBox="1">
            <a:spLocks noChangeArrowheads="1"/>
          </p:cNvSpPr>
          <p:nvPr/>
        </p:nvSpPr>
        <p:spPr bwMode="auto">
          <a:xfrm>
            <a:off x="4724400" y="531336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21" name="Text Box 42"/>
          <p:cNvSpPr txBox="1">
            <a:spLocks noChangeArrowheads="1"/>
          </p:cNvSpPr>
          <p:nvPr/>
        </p:nvSpPr>
        <p:spPr bwMode="auto">
          <a:xfrm>
            <a:off x="7453313" y="4130675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22" name="Text Box 43"/>
          <p:cNvSpPr txBox="1">
            <a:spLocks noChangeArrowheads="1"/>
          </p:cNvSpPr>
          <p:nvPr/>
        </p:nvSpPr>
        <p:spPr bwMode="auto">
          <a:xfrm>
            <a:off x="7504113" y="5175250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K</a:t>
            </a:r>
            <a:r>
              <a:rPr lang="en-US" sz="1400" b="1" baseline="30000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0923" name="Text Box 44"/>
          <p:cNvSpPr txBox="1">
            <a:spLocks noChangeArrowheads="1"/>
          </p:cNvSpPr>
          <p:nvPr/>
        </p:nvSpPr>
        <p:spPr bwMode="auto">
          <a:xfrm>
            <a:off x="4900613" y="2433638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50924" name="Text Box 45"/>
          <p:cNvSpPr txBox="1">
            <a:spLocks noChangeArrowheads="1"/>
          </p:cNvSpPr>
          <p:nvPr/>
        </p:nvSpPr>
        <p:spPr bwMode="auto">
          <a:xfrm>
            <a:off x="7754938" y="2533650"/>
            <a:ext cx="2000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50925" name="Text Box 46"/>
          <p:cNvSpPr txBox="1">
            <a:spLocks noChangeArrowheads="1"/>
          </p:cNvSpPr>
          <p:nvPr/>
        </p:nvSpPr>
        <p:spPr bwMode="auto">
          <a:xfrm>
            <a:off x="7881938" y="592931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</a:t>
            </a:r>
          </a:p>
        </p:txBody>
      </p:sp>
      <p:sp>
        <p:nvSpPr>
          <p:cNvPr id="250926" name="Text Box 47"/>
          <p:cNvSpPr txBox="1">
            <a:spLocks noChangeArrowheads="1"/>
          </p:cNvSpPr>
          <p:nvPr/>
        </p:nvSpPr>
        <p:spPr bwMode="auto">
          <a:xfrm>
            <a:off x="8475663" y="6107113"/>
            <a:ext cx="200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 </a:t>
            </a:r>
            <a:r>
              <a:rPr lang="en-US" sz="1400" b="1" baseline="-25000"/>
              <a:t>i</a:t>
            </a:r>
            <a:endParaRPr lang="en-US" sz="1400" b="1"/>
          </a:p>
        </p:txBody>
      </p:sp>
      <p:sp>
        <p:nvSpPr>
          <p:cNvPr id="250927" name="Text Box 48"/>
          <p:cNvSpPr txBox="1">
            <a:spLocks noChangeArrowheads="1"/>
          </p:cNvSpPr>
          <p:nvPr/>
        </p:nvSpPr>
        <p:spPr bwMode="auto">
          <a:xfrm>
            <a:off x="5419725" y="2320925"/>
            <a:ext cx="363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ATP</a:t>
            </a:r>
          </a:p>
        </p:txBody>
      </p:sp>
      <p:sp>
        <p:nvSpPr>
          <p:cNvPr id="250928" name="Text Box 49"/>
          <p:cNvSpPr txBox="1">
            <a:spLocks noChangeArrowheads="1"/>
          </p:cNvSpPr>
          <p:nvPr/>
        </p:nvSpPr>
        <p:spPr bwMode="auto">
          <a:xfrm>
            <a:off x="4929188" y="2698750"/>
            <a:ext cx="3873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ADP</a:t>
            </a:r>
          </a:p>
        </p:txBody>
      </p:sp>
    </p:spTree>
    <p:extLst>
      <p:ext uri="{BB962C8B-B14F-4D97-AF65-F5344CB8AC3E}">
        <p14:creationId xmlns:p14="http://schemas.microsoft.com/office/powerpoint/2010/main" val="29926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6.3j</a:t>
            </a:r>
          </a:p>
        </p:txBody>
      </p:sp>
      <p:pic>
        <p:nvPicPr>
          <p:cNvPr id="657411" name="Picture 15" descr="06_03jMicroscop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133475"/>
            <a:ext cx="38893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7412" name="Text Box 3"/>
          <p:cNvSpPr txBox="1">
            <a:spLocks noChangeArrowheads="1"/>
          </p:cNvSpPr>
          <p:nvPr/>
        </p:nvSpPr>
        <p:spPr bwMode="auto">
          <a:xfrm>
            <a:off x="2662238" y="1171575"/>
            <a:ext cx="22193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Longitudinal section</a:t>
            </a:r>
            <a:br>
              <a:rPr lang="en-US" sz="1700" b="1"/>
            </a:br>
            <a:r>
              <a:rPr lang="en-US" sz="1700" b="1"/>
              <a:t>of cilium</a:t>
            </a:r>
          </a:p>
        </p:txBody>
      </p:sp>
      <p:sp>
        <p:nvSpPr>
          <p:cNvPr id="657413" name="Line 6"/>
          <p:cNvSpPr>
            <a:spLocks noChangeShapeType="1"/>
          </p:cNvSpPr>
          <p:nvPr/>
        </p:nvSpPr>
        <p:spPr bwMode="auto">
          <a:xfrm>
            <a:off x="3640138" y="1600200"/>
            <a:ext cx="1406525" cy="579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14" name="Text Box 7"/>
          <p:cNvSpPr txBox="1">
            <a:spLocks noChangeArrowheads="1"/>
          </p:cNvSpPr>
          <p:nvPr/>
        </p:nvSpPr>
        <p:spPr bwMode="auto">
          <a:xfrm>
            <a:off x="5027613" y="1165225"/>
            <a:ext cx="14573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Cross section</a:t>
            </a:r>
            <a:br>
              <a:rPr lang="en-US" sz="1700" b="1"/>
            </a:br>
            <a:r>
              <a:rPr lang="en-US" sz="1700" b="1"/>
              <a:t>of cilium</a:t>
            </a:r>
          </a:p>
        </p:txBody>
      </p:sp>
      <p:sp>
        <p:nvSpPr>
          <p:cNvPr id="657415" name="Line 8"/>
          <p:cNvSpPr>
            <a:spLocks noChangeShapeType="1"/>
          </p:cNvSpPr>
          <p:nvPr/>
        </p:nvSpPr>
        <p:spPr bwMode="auto">
          <a:xfrm flipH="1" flipV="1">
            <a:off x="5862638" y="1676400"/>
            <a:ext cx="225425" cy="1239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7416" name="Text Box 9"/>
          <p:cNvSpPr txBox="1">
            <a:spLocks noChangeArrowheads="1"/>
          </p:cNvSpPr>
          <p:nvPr/>
        </p:nvSpPr>
        <p:spPr bwMode="auto">
          <a:xfrm>
            <a:off x="5711825" y="4432300"/>
            <a:ext cx="5349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2 </a:t>
            </a:r>
            <a:r>
              <a:rPr lang="en-US" sz="1800" b="1">
                <a:sym typeface="Symbol" pitchFamily="84" charset="2"/>
              </a:rPr>
              <a:t>m</a:t>
            </a:r>
            <a:endParaRPr lang="en-US" sz="1800" b="1"/>
          </a:p>
        </p:txBody>
      </p:sp>
      <p:grpSp>
        <p:nvGrpSpPr>
          <p:cNvPr id="657417" name="Group 9"/>
          <p:cNvGrpSpPr>
            <a:grpSpLocks/>
          </p:cNvGrpSpPr>
          <p:nvPr/>
        </p:nvGrpSpPr>
        <p:grpSpPr bwMode="auto">
          <a:xfrm>
            <a:off x="5549900" y="4340225"/>
            <a:ext cx="862013" cy="139700"/>
            <a:chOff x="3498" y="2734"/>
            <a:chExt cx="543" cy="88"/>
          </a:xfrm>
        </p:grpSpPr>
        <p:sp>
          <p:nvSpPr>
            <p:cNvPr id="657418" name="Line 11"/>
            <p:cNvSpPr>
              <a:spLocks noChangeShapeType="1"/>
            </p:cNvSpPr>
            <p:nvPr/>
          </p:nvSpPr>
          <p:spPr bwMode="auto">
            <a:xfrm rot="5400000">
              <a:off x="3769" y="2502"/>
              <a:ext cx="0" cy="5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9" name="Line 12"/>
            <p:cNvSpPr>
              <a:spLocks noChangeShapeType="1"/>
            </p:cNvSpPr>
            <p:nvPr/>
          </p:nvSpPr>
          <p:spPr bwMode="auto">
            <a:xfrm rot="5400000">
              <a:off x="3997" y="2778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0" name="Line 13"/>
            <p:cNvSpPr>
              <a:spLocks noChangeShapeType="1"/>
            </p:cNvSpPr>
            <p:nvPr/>
          </p:nvSpPr>
          <p:spPr bwMode="auto">
            <a:xfrm rot="5400000">
              <a:off x="3455" y="2778"/>
              <a:ext cx="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7421" name="Text Box 14"/>
          <p:cNvSpPr txBox="1">
            <a:spLocks noChangeArrowheads="1"/>
          </p:cNvSpPr>
          <p:nvPr/>
        </p:nvSpPr>
        <p:spPr bwMode="auto">
          <a:xfrm>
            <a:off x="3640138" y="5021263"/>
            <a:ext cx="23002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 dirty="0"/>
              <a:t>Transmission electron</a:t>
            </a:r>
            <a:br>
              <a:rPr lang="en-US" sz="1700" b="1" dirty="0"/>
            </a:br>
            <a:r>
              <a:rPr lang="en-US" sz="1700" b="1" dirty="0"/>
              <a:t>microscopy (TEM</a:t>
            </a:r>
            <a:r>
              <a:rPr lang="en-US" sz="1700" b="1" dirty="0" smtClean="0"/>
              <a:t>) (2 &amp; 3)</a:t>
            </a:r>
            <a:endParaRPr lang="en-US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56" descr="07_19PassiveActiveTra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36525"/>
            <a:ext cx="82804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7.19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1900238" y="125413"/>
            <a:ext cx="24638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Passive transport</a:t>
            </a:r>
          </a:p>
        </p:txBody>
      </p:sp>
      <p:sp>
        <p:nvSpPr>
          <p:cNvPr id="252933" name="Text Box 50"/>
          <p:cNvSpPr txBox="1">
            <a:spLocks noChangeArrowheads="1"/>
          </p:cNvSpPr>
          <p:nvPr/>
        </p:nvSpPr>
        <p:spPr bwMode="auto">
          <a:xfrm>
            <a:off x="6227763" y="125413"/>
            <a:ext cx="20859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Active transport</a:t>
            </a:r>
          </a:p>
        </p:txBody>
      </p:sp>
      <p:sp>
        <p:nvSpPr>
          <p:cNvPr id="252934" name="Text Box 51"/>
          <p:cNvSpPr txBox="1">
            <a:spLocks noChangeArrowheads="1"/>
          </p:cNvSpPr>
          <p:nvPr/>
        </p:nvSpPr>
        <p:spPr bwMode="auto">
          <a:xfrm>
            <a:off x="619125" y="4968875"/>
            <a:ext cx="1168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Diffusion</a:t>
            </a:r>
          </a:p>
        </p:txBody>
      </p:sp>
      <p:sp>
        <p:nvSpPr>
          <p:cNvPr id="252935" name="Text Box 52"/>
          <p:cNvSpPr txBox="1">
            <a:spLocks noChangeArrowheads="1"/>
          </p:cNvSpPr>
          <p:nvPr/>
        </p:nvSpPr>
        <p:spPr bwMode="auto">
          <a:xfrm>
            <a:off x="2693988" y="4968875"/>
            <a:ext cx="255111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Facilitated diffusion</a:t>
            </a:r>
          </a:p>
        </p:txBody>
      </p:sp>
      <p:sp>
        <p:nvSpPr>
          <p:cNvPr id="252936" name="Text Box 53"/>
          <p:cNvSpPr txBox="1">
            <a:spLocks noChangeArrowheads="1"/>
          </p:cNvSpPr>
          <p:nvPr/>
        </p:nvSpPr>
        <p:spPr bwMode="auto">
          <a:xfrm>
            <a:off x="6176963" y="4918075"/>
            <a:ext cx="5524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100" b="1"/>
              <a:t>ATP</a:t>
            </a:r>
          </a:p>
        </p:txBody>
      </p:sp>
      <p:sp>
        <p:nvSpPr>
          <p:cNvPr id="252937" name="AutoShape 55"/>
          <p:cNvSpPr>
            <a:spLocks/>
          </p:cNvSpPr>
          <p:nvPr/>
        </p:nvSpPr>
        <p:spPr bwMode="auto">
          <a:xfrm rot="-5400000">
            <a:off x="3798094" y="3305969"/>
            <a:ext cx="265112" cy="2863850"/>
          </a:xfrm>
          <a:prstGeom prst="leftBrace">
            <a:avLst>
              <a:gd name="adj1" fmla="val 9002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" pitchFamily="8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638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88963"/>
            <a:ext cx="8775700" cy="884237"/>
          </a:xfrm>
        </p:spPr>
        <p:txBody>
          <a:bodyPr/>
          <a:lstStyle/>
          <a:p>
            <a:pPr eaLnBrk="1" hangingPunct="1"/>
            <a:r>
              <a:rPr lang="en-US" b="1" smtClean="0"/>
              <a:t>How Ion Pumps Maintain Membrane Potential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8229600" cy="231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Membrane potential </a:t>
            </a:r>
            <a:r>
              <a:rPr lang="en-US" sz="2800" dirty="0" smtClean="0"/>
              <a:t>is the voltage difference across a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Voltage is created by differences in the distribution of positive and negative ions across a membrane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Outside of the membrane is positive and inside negative. </a:t>
            </a:r>
          </a:p>
        </p:txBody>
      </p:sp>
      <p:grpSp>
        <p:nvGrpSpPr>
          <p:cNvPr id="665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65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65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8" descr="07_20ProtonPump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989138"/>
            <a:ext cx="6627813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0"/>
            <a:ext cx="1981200" cy="304800"/>
          </a:xfrm>
          <a:ln/>
        </p:spPr>
        <p:txBody>
          <a:bodyPr/>
          <a:lstStyle/>
          <a:p>
            <a:pPr eaLnBrk="1" hangingPunct="1"/>
            <a:r>
              <a:rPr lang="en-US" sz="1200" smtClean="0">
                <a:latin typeface="Arial" charset="0"/>
              </a:rPr>
              <a:t>Figure 7.20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1447800" y="4311650"/>
            <a:ext cx="14208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CYTOPLASM</a:t>
            </a:r>
          </a:p>
        </p:txBody>
      </p:sp>
      <p:sp>
        <p:nvSpPr>
          <p:cNvPr id="254981" name="Text Box 11"/>
          <p:cNvSpPr txBox="1">
            <a:spLocks noChangeArrowheads="1"/>
          </p:cNvSpPr>
          <p:nvPr/>
        </p:nvSpPr>
        <p:spPr bwMode="auto">
          <a:xfrm>
            <a:off x="2192338" y="2251075"/>
            <a:ext cx="43973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ATP</a:t>
            </a:r>
          </a:p>
        </p:txBody>
      </p:sp>
      <p:sp>
        <p:nvSpPr>
          <p:cNvPr id="254982" name="Text Box 12"/>
          <p:cNvSpPr txBox="1">
            <a:spLocks noChangeArrowheads="1"/>
          </p:cNvSpPr>
          <p:nvPr/>
        </p:nvSpPr>
        <p:spPr bwMode="auto">
          <a:xfrm>
            <a:off x="5761038" y="2351088"/>
            <a:ext cx="193516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/>
            <a:r>
              <a:rPr lang="en-US" sz="1700" b="1"/>
              <a:t>EXTRACELLULAR</a:t>
            </a:r>
            <a:br>
              <a:rPr lang="en-US" sz="1700" b="1"/>
            </a:br>
            <a:r>
              <a:rPr lang="en-US" sz="1700" b="1"/>
              <a:t>FLUID</a:t>
            </a:r>
          </a:p>
        </p:txBody>
      </p:sp>
      <p:sp>
        <p:nvSpPr>
          <p:cNvPr id="254983" name="Text Box 13"/>
          <p:cNvSpPr txBox="1">
            <a:spLocks noChangeArrowheads="1"/>
          </p:cNvSpPr>
          <p:nvPr/>
        </p:nvSpPr>
        <p:spPr bwMode="auto">
          <a:xfrm>
            <a:off x="3687763" y="3043238"/>
            <a:ext cx="14208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Proton pump</a:t>
            </a:r>
          </a:p>
        </p:txBody>
      </p:sp>
      <p:sp>
        <p:nvSpPr>
          <p:cNvPr id="254984" name="Text Box 14"/>
          <p:cNvSpPr txBox="1">
            <a:spLocks noChangeArrowheads="1"/>
          </p:cNvSpPr>
          <p:nvPr/>
        </p:nvSpPr>
        <p:spPr bwMode="auto">
          <a:xfrm>
            <a:off x="2290763" y="3295650"/>
            <a:ext cx="2381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85" name="Text Box 15"/>
          <p:cNvSpPr txBox="1">
            <a:spLocks noChangeArrowheads="1"/>
          </p:cNvSpPr>
          <p:nvPr/>
        </p:nvSpPr>
        <p:spPr bwMode="auto">
          <a:xfrm>
            <a:off x="5864225" y="2843213"/>
            <a:ext cx="2381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86" name="Text Box 16"/>
          <p:cNvSpPr txBox="1">
            <a:spLocks noChangeArrowheads="1"/>
          </p:cNvSpPr>
          <p:nvPr/>
        </p:nvSpPr>
        <p:spPr bwMode="auto">
          <a:xfrm>
            <a:off x="6578600" y="3006725"/>
            <a:ext cx="2381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87" name="Text Box 17"/>
          <p:cNvSpPr txBox="1">
            <a:spLocks noChangeArrowheads="1"/>
          </p:cNvSpPr>
          <p:nvPr/>
        </p:nvSpPr>
        <p:spPr bwMode="auto">
          <a:xfrm>
            <a:off x="6276975" y="3535363"/>
            <a:ext cx="2381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88" name="Text Box 18"/>
          <p:cNvSpPr txBox="1">
            <a:spLocks noChangeArrowheads="1"/>
          </p:cNvSpPr>
          <p:nvPr/>
        </p:nvSpPr>
        <p:spPr bwMode="auto">
          <a:xfrm>
            <a:off x="7145338" y="3786188"/>
            <a:ext cx="2381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89" name="Text Box 19"/>
          <p:cNvSpPr txBox="1">
            <a:spLocks noChangeArrowheads="1"/>
          </p:cNvSpPr>
          <p:nvPr/>
        </p:nvSpPr>
        <p:spPr bwMode="auto">
          <a:xfrm>
            <a:off x="5838825" y="4227513"/>
            <a:ext cx="23812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/>
              <a:t>H</a:t>
            </a:r>
            <a:r>
              <a:rPr lang="en-US" sz="1700" b="1" baseline="30000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90" name="Text Box 20"/>
          <p:cNvSpPr txBox="1">
            <a:spLocks noChangeArrowheads="1"/>
          </p:cNvSpPr>
          <p:nvPr/>
        </p:nvSpPr>
        <p:spPr bwMode="auto">
          <a:xfrm>
            <a:off x="3286125" y="2252663"/>
            <a:ext cx="1762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ym typeface="Symbol" pitchFamily="84" charset="2"/>
              </a:rPr>
              <a:t></a:t>
            </a:r>
            <a:endParaRPr lang="en-US" sz="1700" b="1"/>
          </a:p>
        </p:txBody>
      </p:sp>
      <p:sp>
        <p:nvSpPr>
          <p:cNvPr id="254991" name="Text Box 21"/>
          <p:cNvSpPr txBox="1">
            <a:spLocks noChangeArrowheads="1"/>
          </p:cNvSpPr>
          <p:nvPr/>
        </p:nvSpPr>
        <p:spPr bwMode="auto">
          <a:xfrm>
            <a:off x="3300413" y="2719388"/>
            <a:ext cx="1762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ym typeface="Symbol" pitchFamily="84" charset="2"/>
              </a:rPr>
              <a:t></a:t>
            </a:r>
            <a:endParaRPr lang="en-US" sz="1700" b="1"/>
          </a:p>
        </p:txBody>
      </p:sp>
      <p:sp>
        <p:nvSpPr>
          <p:cNvPr id="254992" name="Text Box 22"/>
          <p:cNvSpPr txBox="1">
            <a:spLocks noChangeArrowheads="1"/>
          </p:cNvSpPr>
          <p:nvPr/>
        </p:nvSpPr>
        <p:spPr bwMode="auto">
          <a:xfrm>
            <a:off x="3362325" y="3763963"/>
            <a:ext cx="1762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ym typeface="Symbol" pitchFamily="84" charset="2"/>
              </a:rPr>
              <a:t></a:t>
            </a:r>
            <a:endParaRPr lang="en-US" sz="1700" b="1"/>
          </a:p>
        </p:txBody>
      </p:sp>
      <p:sp>
        <p:nvSpPr>
          <p:cNvPr id="254993" name="Text Box 23"/>
          <p:cNvSpPr txBox="1">
            <a:spLocks noChangeArrowheads="1"/>
          </p:cNvSpPr>
          <p:nvPr/>
        </p:nvSpPr>
        <p:spPr bwMode="auto">
          <a:xfrm>
            <a:off x="3263900" y="4252913"/>
            <a:ext cx="1762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ym typeface="Symbol" pitchFamily="84" charset="2"/>
              </a:rPr>
              <a:t></a:t>
            </a:r>
            <a:endParaRPr lang="en-US" sz="1700" b="1"/>
          </a:p>
        </p:txBody>
      </p:sp>
      <p:sp>
        <p:nvSpPr>
          <p:cNvPr id="254994" name="Text Box 24"/>
          <p:cNvSpPr txBox="1">
            <a:spLocks noChangeArrowheads="1"/>
          </p:cNvSpPr>
          <p:nvPr/>
        </p:nvSpPr>
        <p:spPr bwMode="auto">
          <a:xfrm>
            <a:off x="5211763" y="2254250"/>
            <a:ext cx="1762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95" name="Text Box 25"/>
          <p:cNvSpPr txBox="1">
            <a:spLocks noChangeArrowheads="1"/>
          </p:cNvSpPr>
          <p:nvPr/>
        </p:nvSpPr>
        <p:spPr bwMode="auto">
          <a:xfrm>
            <a:off x="5302250" y="2784475"/>
            <a:ext cx="1762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96" name="Text Box 26"/>
          <p:cNvSpPr txBox="1">
            <a:spLocks noChangeArrowheads="1"/>
          </p:cNvSpPr>
          <p:nvPr/>
        </p:nvSpPr>
        <p:spPr bwMode="auto">
          <a:xfrm>
            <a:off x="5364163" y="3776663"/>
            <a:ext cx="1762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ym typeface="Symbol" pitchFamily="84" charset="2"/>
              </a:rPr>
              <a:t></a:t>
            </a:r>
            <a:endParaRPr lang="en-US" sz="1700" b="1"/>
          </a:p>
        </p:txBody>
      </p:sp>
      <p:sp>
        <p:nvSpPr>
          <p:cNvPr id="254997" name="Text Box 27"/>
          <p:cNvSpPr txBox="1">
            <a:spLocks noChangeArrowheads="1"/>
          </p:cNvSpPr>
          <p:nvPr/>
        </p:nvSpPr>
        <p:spPr bwMode="auto">
          <a:xfrm>
            <a:off x="5302250" y="4267200"/>
            <a:ext cx="1762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ym typeface="Symbol" pitchFamily="84" charset="2"/>
              </a:rPr>
              <a:t></a:t>
            </a:r>
            <a:endParaRPr lang="en-US" sz="1700" b="1"/>
          </a:p>
        </p:txBody>
      </p:sp>
    </p:spTree>
    <p:extLst>
      <p:ext uri="{BB962C8B-B14F-4D97-AF65-F5344CB8AC3E}">
        <p14:creationId xmlns:p14="http://schemas.microsoft.com/office/powerpoint/2010/main" val="1529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001000" cy="42195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combined forces, collectively called the </a:t>
            </a:r>
            <a:r>
              <a:rPr lang="en-US" sz="2800" b="1" dirty="0" smtClean="0"/>
              <a:t>electrochemical gradient</a:t>
            </a:r>
            <a:r>
              <a:rPr lang="en-US" sz="2800" dirty="0" smtClean="0"/>
              <a:t>, drive the diffusion of ions across a membrane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A chemical force (the ion’s concentration gradient)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dirty="0" smtClean="0"/>
              <a:t>An electrical force (the effect of the membrane potential on the ion’s movement)</a:t>
            </a:r>
          </a:p>
          <a:p>
            <a:pPr eaLnBrk="1" hangingPunct="1">
              <a:spcBef>
                <a:spcPct val="18000"/>
              </a:spcBef>
            </a:pPr>
            <a:endParaRPr lang="en-US" sz="2800" dirty="0" smtClean="0"/>
          </a:p>
        </p:txBody>
      </p:sp>
      <p:grpSp>
        <p:nvGrpSpPr>
          <p:cNvPr id="6758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758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758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153400" cy="48069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/>
              <a:t>An </a:t>
            </a:r>
            <a:r>
              <a:rPr lang="en-US" sz="2800" b="1" smtClean="0"/>
              <a:t>electrogenic pump </a:t>
            </a:r>
            <a:r>
              <a:rPr lang="en-US" sz="2800" smtClean="0"/>
              <a:t>is a transport protein that generates voltage across a membrane</a:t>
            </a:r>
          </a:p>
          <a:p>
            <a:pPr eaLnBrk="1" hangingPunct="1">
              <a:buFontTx/>
              <a:buChar char="•"/>
            </a:pPr>
            <a:r>
              <a:rPr lang="en-US" sz="2800" smtClean="0"/>
              <a:t>The sodium-potassium pump is the major electrogenic pump of animal cells</a:t>
            </a:r>
          </a:p>
          <a:p>
            <a:pPr eaLnBrk="1" hangingPunct="1"/>
            <a:r>
              <a:rPr lang="en-US" sz="2800" smtClean="0"/>
              <a:t>The main electrogenic pump of plants, fungi, and bacteria is a </a:t>
            </a:r>
            <a:r>
              <a:rPr lang="en-US" sz="2800" b="1" smtClean="0"/>
              <a:t>proton pump</a:t>
            </a:r>
          </a:p>
          <a:p>
            <a:pPr eaLnBrk="1" hangingPunct="1"/>
            <a:r>
              <a:rPr lang="en-US" sz="2800" smtClean="0"/>
              <a:t>Electrogenic pumps help store energy that can be used for cellular work</a:t>
            </a:r>
          </a:p>
        </p:txBody>
      </p:sp>
      <p:grpSp>
        <p:nvGrpSpPr>
          <p:cNvPr id="6861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861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861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84200"/>
            <a:ext cx="8534400" cy="914400"/>
          </a:xfrm>
        </p:spPr>
        <p:txBody>
          <a:bodyPr/>
          <a:lstStyle/>
          <a:p>
            <a:pPr eaLnBrk="1" hangingPunct="1"/>
            <a:r>
              <a:rPr lang="en-US" b="1" smtClean="0"/>
              <a:t>Cotransport: Coupled Transport by a Membrane Protein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924800" cy="3225800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Cotransport</a:t>
            </a:r>
            <a:r>
              <a:rPr lang="en-US" sz="2800" b="1" dirty="0" smtClean="0"/>
              <a:t> </a:t>
            </a:r>
            <a:r>
              <a:rPr lang="en-US" sz="2800" dirty="0" smtClean="0"/>
              <a:t>occurs when active transport of a solute indirectly drives transport of other solutes </a:t>
            </a:r>
          </a:p>
          <a:p>
            <a:pPr eaLnBrk="1" hangingPunct="1"/>
            <a:r>
              <a:rPr lang="en-US" sz="2800" dirty="0" smtClean="0"/>
              <a:t>Plants commonly use the gradient of hydrogen ions generated by proton pumps to drive active transport of nutrients into the cell</a:t>
            </a:r>
          </a:p>
          <a:p>
            <a:pPr eaLnBrk="1" hangingPunct="1"/>
            <a:r>
              <a:rPr lang="en-US" sz="2800" dirty="0" smtClean="0"/>
              <a:t>Certain diarrhea treatments can cause uptake of ions and other solutes that results in water </a:t>
            </a:r>
            <a:r>
              <a:rPr lang="en-US" sz="2800" dirty="0" err="1" smtClean="0"/>
              <a:t>reabsorption</a:t>
            </a:r>
            <a:r>
              <a:rPr lang="en-US" sz="2800" dirty="0" smtClean="0"/>
              <a:t> into cells; preventing dehydration</a:t>
            </a:r>
          </a:p>
          <a:p>
            <a:pPr eaLnBrk="1" hangingPunct="1"/>
            <a:endParaRPr lang="en-US" sz="2800" dirty="0" smtClean="0"/>
          </a:p>
        </p:txBody>
      </p:sp>
      <p:grpSp>
        <p:nvGrpSpPr>
          <p:cNvPr id="7066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066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Exocytosis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2768600"/>
          </a:xfrm>
        </p:spPr>
        <p:txBody>
          <a:bodyPr/>
          <a:lstStyle/>
          <a:p>
            <a:pPr eaLnBrk="1" hangingPunct="1"/>
            <a:r>
              <a:rPr lang="en-US" sz="2800" smtClean="0"/>
              <a:t>In </a:t>
            </a:r>
            <a:r>
              <a:rPr lang="en-US" sz="2800" b="1" smtClean="0"/>
              <a:t>exocytosis</a:t>
            </a:r>
            <a:r>
              <a:rPr lang="en-US" sz="2800" smtClean="0"/>
              <a:t>, transport vesicles migrate to the membrane, fuse with it, and release their contents</a:t>
            </a:r>
          </a:p>
          <a:p>
            <a:pPr eaLnBrk="1" hangingPunct="1"/>
            <a:r>
              <a:rPr lang="en-US" sz="2800" smtClean="0"/>
              <a:t>Many secretory cells use exocytosis to export their products</a:t>
            </a:r>
          </a:p>
        </p:txBody>
      </p:sp>
      <p:grpSp>
        <p:nvGrpSpPr>
          <p:cNvPr id="73732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3736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3733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12763"/>
            <a:ext cx="8534400" cy="503237"/>
          </a:xfrm>
        </p:spPr>
        <p:txBody>
          <a:bodyPr/>
          <a:lstStyle/>
          <a:p>
            <a:pPr eaLnBrk="1" hangingPunct="1"/>
            <a:r>
              <a:rPr lang="en-US" b="1" smtClean="0"/>
              <a:t>Endocytosis</a:t>
            </a:r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5267325"/>
          </a:xfrm>
        </p:spPr>
        <p:txBody>
          <a:bodyPr/>
          <a:lstStyle/>
          <a:p>
            <a:pPr eaLnBrk="1" hangingPunct="1"/>
            <a:r>
              <a:rPr lang="en-US" sz="2800" smtClean="0"/>
              <a:t>In </a:t>
            </a:r>
            <a:r>
              <a:rPr lang="en-US" sz="2800" b="1" smtClean="0"/>
              <a:t>endocytosis</a:t>
            </a:r>
            <a:r>
              <a:rPr lang="en-US" sz="2800" smtClean="0"/>
              <a:t>, the cell takes in macromolecules by forming vesicles from the plasma membrane</a:t>
            </a:r>
          </a:p>
          <a:p>
            <a:pPr eaLnBrk="1" hangingPunct="1"/>
            <a:r>
              <a:rPr lang="en-US" sz="2800" smtClean="0"/>
              <a:t>Endocytosis is a reversal of exocytosis, involving different proteins</a:t>
            </a:r>
          </a:p>
          <a:p>
            <a:pPr eaLnBrk="1" hangingPunct="1"/>
            <a:r>
              <a:rPr lang="en-US" sz="2800" smtClean="0"/>
              <a:t>There are three types of endocytosis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smtClean="0"/>
              <a:t>Phagocytosis (“cellular eating”)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smtClean="0"/>
              <a:t>Pinocytosis (“cellular drinking”)</a:t>
            </a:r>
          </a:p>
          <a:p>
            <a:pPr marL="990600" lvl="1" indent="-317500" eaLnBrk="1" hangingPunct="1">
              <a:spcBef>
                <a:spcPct val="18000"/>
              </a:spcBef>
            </a:pPr>
            <a:r>
              <a:rPr lang="en-US" sz="2600" smtClean="0"/>
              <a:t>Receptor-mediated endocytosis</a:t>
            </a:r>
          </a:p>
          <a:p>
            <a:pPr eaLnBrk="1" hangingPunct="1">
              <a:spcBef>
                <a:spcPct val="18000"/>
              </a:spcBef>
              <a:buFont typeface="Times" pitchFamily="84" charset="0"/>
              <a:buNone/>
            </a:pPr>
            <a:endParaRPr lang="en-US" smtClean="0">
              <a:latin typeface="Times" pitchFamily="84" charset="0"/>
            </a:endParaRPr>
          </a:p>
        </p:txBody>
      </p:sp>
      <p:grpSp>
        <p:nvGrpSpPr>
          <p:cNvPr id="74756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4760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4757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924800" cy="3067050"/>
          </a:xfrm>
        </p:spPr>
        <p:txBody>
          <a:bodyPr/>
          <a:lstStyle/>
          <a:p>
            <a:pPr eaLnBrk="1" hangingPunct="1"/>
            <a:r>
              <a:rPr lang="en-US" sz="2800" smtClean="0"/>
              <a:t>In </a:t>
            </a:r>
            <a:r>
              <a:rPr lang="en-US" sz="2800" b="1" smtClean="0"/>
              <a:t>phagocytosis </a:t>
            </a:r>
            <a:r>
              <a:rPr lang="en-US" sz="2800" smtClean="0"/>
              <a:t>a cell engulfs a particle in a vacuole</a:t>
            </a:r>
          </a:p>
          <a:p>
            <a:pPr eaLnBrk="1" hangingPunct="1"/>
            <a:r>
              <a:rPr lang="en-US" sz="2800" smtClean="0"/>
              <a:t>The vacuole fuses with a lysosome to digest the particle</a:t>
            </a:r>
          </a:p>
          <a:p>
            <a:pPr eaLnBrk="1" hangingPunct="1"/>
            <a:endParaRPr lang="en-US" sz="2800" smtClean="0"/>
          </a:p>
        </p:txBody>
      </p:sp>
      <p:grpSp>
        <p:nvGrpSpPr>
          <p:cNvPr id="75779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5783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5780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733800"/>
            <a:ext cx="8534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Font typeface="Times" pitchFamily="8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800" kern="0" smtClean="0"/>
              <a:t>In </a:t>
            </a:r>
            <a:r>
              <a:rPr lang="en-US" sz="2800" b="1" kern="0" smtClean="0"/>
              <a:t>pinocytosis</a:t>
            </a:r>
            <a:r>
              <a:rPr lang="en-US" sz="2800" kern="0" smtClean="0"/>
              <a:t>, molecules are taken up when extracellular fluid is “gulped” into tiny vesicles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6511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30670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</a:t>
            </a:r>
            <a:r>
              <a:rPr lang="en-US" sz="2800" b="1" dirty="0" smtClean="0"/>
              <a:t>receptor-mediated </a:t>
            </a:r>
            <a:r>
              <a:rPr lang="en-US" sz="2800" b="1" dirty="0" err="1" smtClean="0"/>
              <a:t>endocytosis</a:t>
            </a:r>
            <a:r>
              <a:rPr lang="en-US" sz="2800" dirty="0" smtClean="0"/>
              <a:t>, binding of </a:t>
            </a:r>
            <a:r>
              <a:rPr lang="en-US" sz="2800" dirty="0" err="1" smtClean="0"/>
              <a:t>ligands</a:t>
            </a:r>
            <a:r>
              <a:rPr lang="en-US" sz="2800" dirty="0" smtClean="0"/>
              <a:t> to receptors triggers vesicle formation</a:t>
            </a:r>
          </a:p>
          <a:p>
            <a:pPr eaLnBrk="1" hangingPunct="1"/>
            <a:r>
              <a:rPr lang="en-US" sz="2800" dirty="0" smtClean="0"/>
              <a:t>A </a:t>
            </a:r>
            <a:r>
              <a:rPr lang="en-US" sz="2800" b="1" dirty="0" err="1" smtClean="0"/>
              <a:t>ligand</a:t>
            </a:r>
            <a:r>
              <a:rPr lang="en-US" sz="2800" b="1" dirty="0" smtClean="0"/>
              <a:t> </a:t>
            </a:r>
            <a:r>
              <a:rPr lang="en-US" sz="2800" dirty="0" smtClean="0"/>
              <a:t>is any molecule that binds specifically to a receptor site of another molecule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grpSp>
        <p:nvGrpSpPr>
          <p:cNvPr id="77828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7832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7829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6614</Words>
  <Application>Microsoft Office PowerPoint</Application>
  <PresentationFormat>On-screen Show (4:3)</PresentationFormat>
  <Paragraphs>1470</Paragraphs>
  <Slides>133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39" baseType="lpstr">
      <vt:lpstr>Arial</vt:lpstr>
      <vt:lpstr>Symbol</vt:lpstr>
      <vt:lpstr>Times</vt:lpstr>
      <vt:lpstr>Times New Roman</vt:lpstr>
      <vt:lpstr>ヒラギノ角ゴ Pro W3</vt:lpstr>
      <vt:lpstr>Blank Presentation</vt:lpstr>
      <vt:lpstr>PowerPoint Presentation</vt:lpstr>
      <vt:lpstr>History of Cells</vt:lpstr>
      <vt:lpstr> Overview: The Cell Theory</vt:lpstr>
      <vt:lpstr>Concept 1: Biologists use microscopes and the tools of biochemistry to study cells</vt:lpstr>
      <vt:lpstr>Figure 6.2</vt:lpstr>
      <vt:lpstr>Figure 6.3a</vt:lpstr>
      <vt:lpstr>Figure 6.3b</vt:lpstr>
      <vt:lpstr>Figure 6.3i</vt:lpstr>
      <vt:lpstr>Figure 6.3j</vt:lpstr>
      <vt:lpstr>Concept 2: Eukaryotic cells have internal membranes that compartmentalize their functions</vt:lpstr>
      <vt:lpstr>Comparing Prokaryotic and Eukaryotic Cells</vt:lpstr>
      <vt:lpstr>PowerPoint Presentation</vt:lpstr>
      <vt:lpstr>PowerPoint Presentation</vt:lpstr>
      <vt:lpstr>Figure 6.5</vt:lpstr>
      <vt:lpstr>PowerPoint Presentation</vt:lpstr>
      <vt:lpstr>Figure 6.7</vt:lpstr>
      <vt:lpstr>A Panoramic View of the Eukaryotic Cell</vt:lpstr>
      <vt:lpstr>Figure 6.8a</vt:lpstr>
      <vt:lpstr>Figure 6.8c</vt:lpstr>
      <vt:lpstr>Concept 3: The eukaryotic cell’s genetic instructions are housed in the nucleus and carried out by the ribosomes</vt:lpstr>
      <vt:lpstr>Figure 6.9</vt:lpstr>
      <vt:lpstr>PowerPoint Presentation</vt:lpstr>
      <vt:lpstr>PowerPoint Presentation</vt:lpstr>
      <vt:lpstr>Ribosomes: Protein Factories</vt:lpstr>
      <vt:lpstr>Concept 4: The endomembrane system regulates protein traffic and performs metabolic functions in the cell</vt:lpstr>
      <vt:lpstr>Figure 6.11</vt:lpstr>
      <vt:lpstr>Functions of Smooth ER</vt:lpstr>
      <vt:lpstr>Functions of Rough ER</vt:lpstr>
      <vt:lpstr>The Golgi Apparatus: Shipping and  Receiving Center</vt:lpstr>
      <vt:lpstr>Figure 6.12</vt:lpstr>
      <vt:lpstr>Lysosomes: Digestive Compartments</vt:lpstr>
      <vt:lpstr>PowerPoint Presentation</vt:lpstr>
      <vt:lpstr>Figure 6.13b</vt:lpstr>
      <vt:lpstr>Vacuoles: Diverse Maintenance Compartments</vt:lpstr>
      <vt:lpstr>The Endomembrane System: A Review</vt:lpstr>
      <vt:lpstr>Figure 6.15-3</vt:lpstr>
      <vt:lpstr>Concept 5: Mitochondria and chloroplasts change energy from one form to another</vt:lpstr>
      <vt:lpstr>PowerPoint Presentation</vt:lpstr>
      <vt:lpstr>The Evolutionary Origins of Mitochondria and Chloroplasts</vt:lpstr>
      <vt:lpstr>Mitochondria: Chemical Energy Conversion</vt:lpstr>
      <vt:lpstr>Figure 6.17a</vt:lpstr>
      <vt:lpstr>PowerPoint Presentation</vt:lpstr>
      <vt:lpstr>Figure 6.18a</vt:lpstr>
      <vt:lpstr>Concept 6: The cytoskeleton is a network of fibers that organizes structures and activities in the cell</vt:lpstr>
      <vt:lpstr>Figure 6.20</vt:lpstr>
      <vt:lpstr>Figure 6.21</vt:lpstr>
      <vt:lpstr> </vt:lpstr>
      <vt:lpstr>Figure 6.22</vt:lpstr>
      <vt:lpstr> </vt:lpstr>
      <vt:lpstr>Figure 6.24</vt:lpstr>
      <vt:lpstr>PowerPoint Presentation</vt:lpstr>
      <vt:lpstr>Concept 7: Cell Walls</vt:lpstr>
      <vt:lpstr>The Extracellular Matrix (ECM) of Animal Cells</vt:lpstr>
      <vt:lpstr>Figure 6.30a</vt:lpstr>
      <vt:lpstr>PowerPoint Presentation</vt:lpstr>
      <vt:lpstr>Concept 1: Cellular membranes are fluid mosaics of lipids and proteins</vt:lpstr>
      <vt:lpstr>Figure 7.2</vt:lpstr>
      <vt:lpstr>The Fluidity of Membranes</vt:lpstr>
      <vt:lpstr>PowerPoint Presentation</vt:lpstr>
      <vt:lpstr>PowerPoint Presentation</vt:lpstr>
      <vt:lpstr>Figure 7.8</vt:lpstr>
      <vt:lpstr>PowerPoint Presentation</vt:lpstr>
      <vt:lpstr>Figure 7.10</vt:lpstr>
      <vt:lpstr>The Role of Membrane Carbohydrates in Cell-Cell Recognition</vt:lpstr>
      <vt:lpstr>Figure 7.11</vt:lpstr>
      <vt:lpstr>Cell Signaling </vt:lpstr>
      <vt:lpstr>Figure 11.6-1</vt:lpstr>
      <vt:lpstr>Figure 11.6-2</vt:lpstr>
      <vt:lpstr>Figure 11.6-3</vt:lpstr>
      <vt:lpstr>Attachment &amp; ECM Proteins</vt:lpstr>
      <vt:lpstr>Transport Proteins</vt:lpstr>
      <vt:lpstr>The Permeability of the Lipid Bilayer</vt:lpstr>
      <vt:lpstr>Concept 3: Passive transport is diffusion of a substance across a membrane with no energy investment</vt:lpstr>
      <vt:lpstr>Figure 7.13</vt:lpstr>
      <vt:lpstr>PowerPoint Presentation</vt:lpstr>
      <vt:lpstr>Effects of Osmosis on Water Balance</vt:lpstr>
      <vt:lpstr>Figure 7.14</vt:lpstr>
      <vt:lpstr>Water Balance of Cells Without Walls</vt:lpstr>
      <vt:lpstr>Water Balance of Cells with Walls</vt:lpstr>
      <vt:lpstr>Figure 7.15</vt:lpstr>
      <vt:lpstr>Facilitated Diffusion: Passive Transport Aided by Proteins</vt:lpstr>
      <vt:lpstr>The Need for Energy in Active Transport</vt:lpstr>
      <vt:lpstr>PowerPoint Presentation</vt:lpstr>
      <vt:lpstr>Figure 7.18-1</vt:lpstr>
      <vt:lpstr>Figure 7.18-2</vt:lpstr>
      <vt:lpstr>Figure 7.18-3</vt:lpstr>
      <vt:lpstr>Figure 7.18-4</vt:lpstr>
      <vt:lpstr>Figure 7.18-5</vt:lpstr>
      <vt:lpstr>Figure 7.18-6</vt:lpstr>
      <vt:lpstr>Figure 7.19</vt:lpstr>
      <vt:lpstr>How Ion Pumps Maintain Membrane Potential</vt:lpstr>
      <vt:lpstr>Figure 7.20</vt:lpstr>
      <vt:lpstr>PowerPoint Presentation</vt:lpstr>
      <vt:lpstr>PowerPoint Presentation</vt:lpstr>
      <vt:lpstr>Cotransport: Coupled Transport by a Membrane Protein</vt:lpstr>
      <vt:lpstr>Exocytosis</vt:lpstr>
      <vt:lpstr>Endocytosis</vt:lpstr>
      <vt:lpstr>PowerPoint Presentation</vt:lpstr>
      <vt:lpstr> </vt:lpstr>
      <vt:lpstr>Figure 7.22</vt:lpstr>
      <vt:lpstr>PowerPoint Presentation</vt:lpstr>
      <vt:lpstr>Concept 1: An organism’s metabolism transforms matter and energy, subject to the laws of thermodynamics</vt:lpstr>
      <vt:lpstr>Organization of the Chemistry of Life into Metabolic Pathways</vt:lpstr>
      <vt:lpstr>PowerPoint Presentation</vt:lpstr>
      <vt:lpstr>Forms of Energy</vt:lpstr>
      <vt:lpstr>Concept 2: The free-energy change of a reaction tells us whether or not the reaction occurs spontaneously</vt:lpstr>
      <vt:lpstr>Exergonic and Endergonic Reactions in Metabolism</vt:lpstr>
      <vt:lpstr>Figure 8.6</vt:lpstr>
      <vt:lpstr>Concept 3: ATP powers cellular work by coupling exergonic reactions to endergonic reactions </vt:lpstr>
      <vt:lpstr>Figure 8.8b</vt:lpstr>
      <vt:lpstr>PowerPoint Presentation</vt:lpstr>
      <vt:lpstr>PowerPoint Presentation</vt:lpstr>
      <vt:lpstr>Figure 8.10</vt:lpstr>
      <vt:lpstr>Figure 8.11</vt:lpstr>
      <vt:lpstr>Concept 4: Enzymes speed up metabolic reactions by lowering energy barriers</vt:lpstr>
      <vt:lpstr>The Activation Energy Barrier</vt:lpstr>
      <vt:lpstr>How Enzymes Lower the EA Barrier</vt:lpstr>
      <vt:lpstr>Figure 8.13</vt:lpstr>
      <vt:lpstr>Substrate Specificity of Enzymes</vt:lpstr>
      <vt:lpstr>Figure 8.14</vt:lpstr>
      <vt:lpstr>Catalysis in the Enzyme’s Active Site</vt:lpstr>
      <vt:lpstr>Effects of Local Conditions on Enzyme Activity</vt:lpstr>
      <vt:lpstr>Effects of Temperature and pH</vt:lpstr>
      <vt:lpstr>Figure 8.16</vt:lpstr>
      <vt:lpstr>Cofactors</vt:lpstr>
      <vt:lpstr>Enzyme Inhibitors</vt:lpstr>
      <vt:lpstr>Figure 8.17</vt:lpstr>
      <vt:lpstr>Concept 5: Regulation of enzyme activity helps control metabolism</vt:lpstr>
      <vt:lpstr>Allosteric Regulation of Enzymes</vt:lpstr>
      <vt:lpstr>Allosteric Activation and Inhibition</vt:lpstr>
      <vt:lpstr>Figure 8.19a</vt:lpstr>
      <vt:lpstr>Relevant FYIs</vt:lpstr>
      <vt:lpstr>Figure 8.21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Lynn McQuade</cp:lastModifiedBy>
  <cp:revision>63</cp:revision>
  <cp:lastPrinted>2018-06-11T15:42:39Z</cp:lastPrinted>
  <dcterms:created xsi:type="dcterms:W3CDTF">2010-08-06T18:35:02Z</dcterms:created>
  <dcterms:modified xsi:type="dcterms:W3CDTF">2018-06-13T19:08:54Z</dcterms:modified>
</cp:coreProperties>
</file>