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7" r:id="rId22"/>
    <p:sldId id="275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3" r:id="rId48"/>
    <p:sldId id="302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3716E83-9BD9-40B7-8644-750458006BE0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790D95D-20D8-4CA1-ADCE-12E75AC48C3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6E83-9BD9-40B7-8644-750458006BE0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0D95D-20D8-4CA1-ADCE-12E75AC48C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6E83-9BD9-40B7-8644-750458006BE0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790D95D-20D8-4CA1-ADCE-12E75AC48C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6E83-9BD9-40B7-8644-750458006BE0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0D95D-20D8-4CA1-ADCE-12E75AC48C3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3716E83-9BD9-40B7-8644-750458006BE0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790D95D-20D8-4CA1-ADCE-12E75AC48C3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6E83-9BD9-40B7-8644-750458006BE0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0D95D-20D8-4CA1-ADCE-12E75AC48C3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6E83-9BD9-40B7-8644-750458006BE0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0D95D-20D8-4CA1-ADCE-12E75AC48C3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6E83-9BD9-40B7-8644-750458006BE0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0D95D-20D8-4CA1-ADCE-12E75AC48C3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6E83-9BD9-40B7-8644-750458006BE0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0D95D-20D8-4CA1-ADCE-12E75AC48C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6E83-9BD9-40B7-8644-750458006BE0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790D95D-20D8-4CA1-ADCE-12E75AC48C3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6E83-9BD9-40B7-8644-750458006BE0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0D95D-20D8-4CA1-ADCE-12E75AC48C3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3716E83-9BD9-40B7-8644-750458006BE0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6790D95D-20D8-4CA1-ADCE-12E75AC48C3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Genomes &amp; </a:t>
            </a:r>
            <a:r>
              <a:rPr lang="en-US" dirty="0"/>
              <a:t>T</a:t>
            </a:r>
            <a:r>
              <a:rPr lang="en-US" dirty="0" smtClean="0"/>
              <a:t>heir Evolution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Metagenomics</a:t>
            </a:r>
            <a:r>
              <a:rPr lang="en-US" dirty="0" smtClean="0"/>
              <a:t> is an approach in which DNA from a group of species is collected from an environmental sample and sequenced </a:t>
            </a:r>
          </a:p>
          <a:p>
            <a:endParaRPr lang="en-US" dirty="0" smtClean="0"/>
          </a:p>
          <a:p>
            <a:r>
              <a:rPr lang="en-US" dirty="0" smtClean="0"/>
              <a:t>Computer software then sorts out the partial sequences and assembles them into specific genomes </a:t>
            </a:r>
          </a:p>
          <a:p>
            <a:endParaRPr lang="en-US" dirty="0" smtClean="0"/>
          </a:p>
          <a:p>
            <a:r>
              <a:rPr lang="en-US" dirty="0" smtClean="0"/>
              <a:t>This has been used to try to source track microbial outbreaks in aquatic populations and identify the range of </a:t>
            </a:r>
            <a:r>
              <a:rPr lang="en-US" dirty="0" err="1" smtClean="0"/>
              <a:t>microbiota</a:t>
            </a:r>
            <a:r>
              <a:rPr lang="en-US" dirty="0" smtClean="0"/>
              <a:t> that constitute normal inhabitants of the human intestines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metagenomics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33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Volumes of DNA sequence data are being churned out every second of every day (about20000 </a:t>
            </a:r>
            <a:r>
              <a:rPr lang="en-US" dirty="0" err="1" smtClean="0"/>
              <a:t>bp’s</a:t>
            </a:r>
            <a:r>
              <a:rPr lang="en-US" dirty="0" smtClean="0"/>
              <a:t>/second)</a:t>
            </a:r>
          </a:p>
          <a:p>
            <a:endParaRPr lang="en-US" dirty="0" smtClean="0"/>
          </a:p>
          <a:p>
            <a:r>
              <a:rPr lang="en-US" dirty="0" smtClean="0"/>
              <a:t>Government officials began establishing  banks of databases to store all this data, and to provide software scientists could use to analyze the data</a:t>
            </a:r>
          </a:p>
          <a:p>
            <a:r>
              <a:rPr lang="en-US" dirty="0" smtClean="0"/>
              <a:t>The National Center for Biotechnology Information (NCBI) was born out of this, and maintains a website with extensive </a:t>
            </a:r>
            <a:r>
              <a:rPr lang="en-US" dirty="0" err="1" smtClean="0"/>
              <a:t>bioinformatic</a:t>
            </a:r>
            <a:r>
              <a:rPr lang="en-US" dirty="0" smtClean="0"/>
              <a:t> data</a:t>
            </a:r>
          </a:p>
          <a:p>
            <a:endParaRPr lang="en-US" dirty="0" smtClean="0"/>
          </a:p>
          <a:p>
            <a:r>
              <a:rPr lang="en-US" dirty="0" smtClean="0"/>
              <a:t>Several similar sites have been created by other </a:t>
            </a:r>
            <a:r>
              <a:rPr lang="en-US" dirty="0" err="1" smtClean="0"/>
              <a:t>counteries</a:t>
            </a:r>
            <a:r>
              <a:rPr lang="en-US" dirty="0" smtClean="0"/>
              <a:t> including China &amp; Japan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Bioinformatics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04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681729"/>
          </a:xfrm>
        </p:spPr>
        <p:txBody>
          <a:bodyPr>
            <a:normAutofit lnSpcReduction="10000"/>
          </a:bodyPr>
          <a:lstStyle/>
          <a:p>
            <a:pPr marL="274320" lvl="1" indent="-228600">
              <a:buClr>
                <a:schemeClr val="accent1"/>
              </a:buClr>
              <a:buFont typeface="Wingdings 2" pitchFamily="18" charset="2"/>
              <a:buChar char=""/>
            </a:pPr>
            <a:r>
              <a:rPr lang="en-US" dirty="0"/>
              <a:t>The NCBI database of sequences is called </a:t>
            </a:r>
            <a:r>
              <a:rPr lang="en-US" dirty="0" err="1"/>
              <a:t>GenBank</a:t>
            </a:r>
            <a:r>
              <a:rPr lang="en-US" dirty="0"/>
              <a:t> </a:t>
            </a:r>
            <a:endParaRPr lang="en-US" dirty="0" smtClean="0"/>
          </a:p>
          <a:p>
            <a:pPr marL="548640" lvl="2" indent="-228600">
              <a:buClr>
                <a:schemeClr val="accent1"/>
              </a:buClr>
              <a:buFont typeface="Wingdings 2" pitchFamily="18" charset="2"/>
              <a:buChar char=""/>
            </a:pPr>
            <a:r>
              <a:rPr lang="en-US" dirty="0" smtClean="0"/>
              <a:t>includes </a:t>
            </a:r>
            <a:r>
              <a:rPr lang="en-US" dirty="0"/>
              <a:t>about 119 million fragments of genomic </a:t>
            </a:r>
            <a:r>
              <a:rPr lang="en-US" dirty="0" smtClean="0"/>
              <a:t>DNA, and is updated daily doubling the amount of data it contains about every 18 months</a:t>
            </a:r>
          </a:p>
          <a:p>
            <a:pPr marL="548640" lvl="2" indent="-228600">
              <a:buClr>
                <a:schemeClr val="accent1"/>
              </a:buClr>
              <a:buFont typeface="Wingdings 2" pitchFamily="18" charset="2"/>
              <a:buChar char=""/>
            </a:pPr>
            <a:r>
              <a:rPr lang="en-US" dirty="0" smtClean="0"/>
              <a:t>Is available anywhere you have internet access</a:t>
            </a:r>
          </a:p>
          <a:p>
            <a:pPr marL="274320" lvl="1" indent="-228600">
              <a:buClr>
                <a:schemeClr val="accent1"/>
              </a:buClr>
              <a:buFont typeface="Wingdings 2" pitchFamily="18" charset="2"/>
              <a:buChar char=""/>
            </a:pPr>
            <a:r>
              <a:rPr lang="en-US" dirty="0" smtClean="0"/>
              <a:t>BLAST</a:t>
            </a:r>
          </a:p>
          <a:p>
            <a:pPr marL="548640" lvl="2" indent="-228600">
              <a:buClr>
                <a:schemeClr val="accent1"/>
              </a:buClr>
              <a:buFont typeface="Wingdings 2" pitchFamily="18" charset="2"/>
              <a:buChar char=""/>
            </a:pPr>
            <a:r>
              <a:rPr lang="en-US" dirty="0" smtClean="0"/>
              <a:t>A software program available through NCBI that allows you to compare DNA sequences with every sequence in the </a:t>
            </a:r>
            <a:r>
              <a:rPr lang="en-US" dirty="0" err="1" smtClean="0"/>
              <a:t>GenBank</a:t>
            </a:r>
            <a:r>
              <a:rPr lang="en-US" dirty="0" smtClean="0"/>
              <a:t> library, base by base</a:t>
            </a:r>
          </a:p>
          <a:p>
            <a:pPr marL="548640" lvl="2" indent="-228600">
              <a:buClr>
                <a:schemeClr val="accent1"/>
              </a:buClr>
              <a:buFont typeface="Wingdings 2" pitchFamily="18" charset="2"/>
              <a:buChar char=""/>
            </a:pPr>
            <a:endParaRPr lang="en-US" dirty="0" smtClean="0"/>
          </a:p>
          <a:p>
            <a:pPr marL="548640" lvl="2" indent="-228600">
              <a:buClr>
                <a:schemeClr val="accent1"/>
              </a:buClr>
              <a:buFont typeface="Wingdings 2" pitchFamily="18" charset="2"/>
              <a:buChar char=""/>
            </a:pPr>
            <a:r>
              <a:rPr lang="en-US" dirty="0" smtClean="0"/>
              <a:t>There’s another program that allows for comparisons of protein sequences</a:t>
            </a:r>
          </a:p>
          <a:p>
            <a:pPr marL="548640" lvl="2" indent="-228600">
              <a:buClr>
                <a:schemeClr val="accent1"/>
              </a:buClr>
              <a:buFont typeface="Wingdings 2" pitchFamily="18" charset="2"/>
              <a:buChar char=""/>
            </a:pPr>
            <a:endParaRPr lang="en-US" dirty="0" smtClean="0"/>
          </a:p>
          <a:p>
            <a:pPr marL="548640" lvl="2" indent="-228600">
              <a:buClr>
                <a:schemeClr val="accent1"/>
              </a:buClr>
              <a:buFont typeface="Wingdings 2" pitchFamily="18" charset="2"/>
              <a:buChar char=""/>
            </a:pPr>
            <a:r>
              <a:rPr lang="en-US" dirty="0" smtClean="0"/>
              <a:t>A 3</a:t>
            </a:r>
            <a:r>
              <a:rPr lang="en-US" baseline="30000" dirty="0" smtClean="0"/>
              <a:t>rd</a:t>
            </a:r>
            <a:r>
              <a:rPr lang="en-US" dirty="0" smtClean="0"/>
              <a:t> program allows you to compare specific domains within proteins, looking only at specific stretches of amino acids, for which a function is known or suspected. </a:t>
            </a:r>
          </a:p>
          <a:p>
            <a:pPr marL="548640" lvl="2" indent="-228600">
              <a:buClr>
                <a:schemeClr val="accent1"/>
              </a:buClr>
              <a:buFont typeface="Wingdings 2" pitchFamily="18" charset="2"/>
              <a:buChar char=""/>
            </a:pPr>
            <a:endParaRPr lang="en-US" dirty="0" smtClean="0"/>
          </a:p>
          <a:p>
            <a:pPr marL="548640" lvl="2" indent="-228600">
              <a:buClr>
                <a:schemeClr val="accent1"/>
              </a:buClr>
              <a:buFont typeface="Wingdings 2" pitchFamily="18" charset="2"/>
              <a:buChar char=""/>
            </a:pPr>
            <a:r>
              <a:rPr lang="en-US" dirty="0" smtClean="0"/>
              <a:t>A 4</a:t>
            </a:r>
            <a:r>
              <a:rPr lang="en-US" baseline="30000" dirty="0" smtClean="0"/>
              <a:t>th</a:t>
            </a:r>
            <a:r>
              <a:rPr lang="en-US" dirty="0" smtClean="0"/>
              <a:t> program allows you to compare nucleotide sequences or amino acid sequences, and diagram them in an evolutionary tree based on sequence relationships</a:t>
            </a:r>
            <a:endParaRPr lang="en-US" dirty="0"/>
          </a:p>
          <a:p>
            <a:pPr marL="822960" lvl="3" indent="-228600">
              <a:buClr>
                <a:schemeClr val="accent1"/>
              </a:buClr>
              <a:buFont typeface="Wingdings 2" pitchFamily="18" charset="2"/>
              <a:buChar char=""/>
            </a:pPr>
            <a:endParaRPr lang="en-US" dirty="0"/>
          </a:p>
          <a:p>
            <a:pPr marL="822960" lvl="3" indent="-228600">
              <a:buClr>
                <a:schemeClr val="accent1"/>
              </a:buClr>
              <a:buFont typeface="Wingdings 2" pitchFamily="18" charset="2"/>
              <a:buChar char=""/>
            </a:pPr>
            <a:endParaRPr lang="en-US" dirty="0" smtClean="0"/>
          </a:p>
          <a:p>
            <a:pPr marL="274320" lvl="1" indent="-228600">
              <a:buClr>
                <a:schemeClr val="accent1"/>
              </a:buClr>
              <a:buFont typeface="Wingdings 2" pitchFamily="18" charset="2"/>
              <a:buChar char=""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NCBI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53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process of identifying all protein coding genes in a sequence, and ultimately their functions, is called gene annotation</a:t>
            </a:r>
          </a:p>
          <a:p>
            <a:endParaRPr lang="en-US" dirty="0" smtClean="0"/>
          </a:p>
          <a:p>
            <a:r>
              <a:rPr lang="en-US" dirty="0" smtClean="0"/>
              <a:t>Its sort of a reverse genetics,</a:t>
            </a:r>
          </a:p>
          <a:p>
            <a:pPr lvl="1"/>
            <a:r>
              <a:rPr lang="en-US" dirty="0"/>
              <a:t>Traditional genetics, infer genotypes by studying phenotypes</a:t>
            </a:r>
          </a:p>
          <a:p>
            <a:pPr lvl="1"/>
            <a:r>
              <a:rPr lang="en-US" dirty="0"/>
              <a:t>Reverse genetics, learn the genotype and figure out what phenotype it </a:t>
            </a:r>
            <a:r>
              <a:rPr lang="en-US" dirty="0" smtClean="0"/>
              <a:t>imparts</a:t>
            </a:r>
          </a:p>
          <a:p>
            <a:r>
              <a:rPr lang="en-US" dirty="0" smtClean="0"/>
              <a:t>Process has become largely automated, using software to scan stored sequences for </a:t>
            </a:r>
          </a:p>
          <a:p>
            <a:pPr lvl="1"/>
            <a:r>
              <a:rPr lang="en-US" dirty="0" smtClean="0"/>
              <a:t>transcriptional and translational start and stop signals</a:t>
            </a:r>
          </a:p>
          <a:p>
            <a:pPr lvl="1"/>
            <a:r>
              <a:rPr lang="en-US" dirty="0" smtClean="0"/>
              <a:t>RNA splice sites</a:t>
            </a:r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 annotation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62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identity of only about half of the human genes was known before the completion of the HGP</a:t>
            </a:r>
          </a:p>
          <a:p>
            <a:r>
              <a:rPr lang="en-US" dirty="0" smtClean="0"/>
              <a:t>Clues about the identities of the other half came from comparing unknown human sequences to known sequences of other organisms whose function is well understood</a:t>
            </a:r>
          </a:p>
          <a:p>
            <a:r>
              <a:rPr lang="en-US" dirty="0"/>
              <a:t>Due to redundancy in the genetic code, however, the gene sequence itself may vary considerably more than the amino acid sequence of the protein</a:t>
            </a:r>
          </a:p>
          <a:p>
            <a:r>
              <a:rPr lang="en-US" dirty="0" smtClean="0"/>
              <a:t>Proteomics is the approach in which scientists study and analyze entire proteomes (sets/ collections of proteins)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proteomics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87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Cancer </a:t>
            </a:r>
            <a:r>
              <a:rPr lang="en-US" dirty="0"/>
              <a:t>G</a:t>
            </a:r>
            <a:r>
              <a:rPr lang="en-US" dirty="0" smtClean="0"/>
              <a:t>enome Atlas is an example of systems biology in which a large group of interacting genes and gene products are analyzed together</a:t>
            </a:r>
          </a:p>
          <a:p>
            <a:r>
              <a:rPr lang="en-US" dirty="0" smtClean="0"/>
              <a:t>Aims to determine how changes in biological systems leads to cancer</a:t>
            </a:r>
          </a:p>
          <a:p>
            <a:r>
              <a:rPr lang="en-US" dirty="0" smtClean="0"/>
              <a:t>A 3 year pilot project started in 2007 aimed to determine all the mutations in 3 common/ lethal types of cancer; lung, ovarian, and </a:t>
            </a:r>
            <a:r>
              <a:rPr lang="en-US" dirty="0" err="1" smtClean="0"/>
              <a:t>glioblastoma</a:t>
            </a:r>
            <a:endParaRPr lang="en-US" dirty="0" smtClean="0"/>
          </a:p>
          <a:p>
            <a:r>
              <a:rPr lang="en-US" dirty="0" smtClean="0"/>
              <a:t>It has been so successful in providing new targets for therapy that the project has been extended to include 10 other forms of cancer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to medicine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89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2010 about 1,200 genomes had been completely sequenced</a:t>
            </a:r>
          </a:p>
          <a:p>
            <a:pPr lvl="1"/>
            <a:r>
              <a:rPr lang="en-US" dirty="0" smtClean="0"/>
              <a:t>1000 from Eubacteria</a:t>
            </a:r>
          </a:p>
          <a:p>
            <a:pPr lvl="1"/>
            <a:r>
              <a:rPr lang="en-US" dirty="0" smtClean="0"/>
              <a:t>80 from </a:t>
            </a:r>
            <a:r>
              <a:rPr lang="en-US" dirty="0" err="1" smtClean="0"/>
              <a:t>Archaebacteria</a:t>
            </a:r>
            <a:endParaRPr lang="en-US" dirty="0" smtClean="0"/>
          </a:p>
          <a:p>
            <a:pPr lvl="1"/>
            <a:r>
              <a:rPr lang="en-US" dirty="0" smtClean="0"/>
              <a:t>124 eukaryotic species consisting of the Domain </a:t>
            </a:r>
            <a:r>
              <a:rPr lang="en-US" dirty="0" err="1" smtClean="0"/>
              <a:t>Eukarya</a:t>
            </a:r>
            <a:endParaRPr lang="en-US" dirty="0" smtClean="0"/>
          </a:p>
          <a:p>
            <a:pPr lvl="2"/>
            <a:r>
              <a:rPr lang="en-US" dirty="0" smtClean="0"/>
              <a:t>some animals (vertebrates and invertebrates)</a:t>
            </a:r>
          </a:p>
          <a:p>
            <a:pPr lvl="2"/>
            <a:r>
              <a:rPr lang="en-US" dirty="0" smtClean="0"/>
              <a:t>Plants</a:t>
            </a:r>
          </a:p>
          <a:p>
            <a:pPr lvl="2"/>
            <a:r>
              <a:rPr lang="en-US" dirty="0" err="1" smtClean="0"/>
              <a:t>Protists</a:t>
            </a:r>
            <a:endParaRPr lang="en-US" dirty="0" smtClean="0"/>
          </a:p>
          <a:p>
            <a:pPr lvl="2"/>
            <a:r>
              <a:rPr lang="en-US" dirty="0" smtClean="0"/>
              <a:t>Fungi </a:t>
            </a:r>
          </a:p>
          <a:p>
            <a:r>
              <a:rPr lang="en-US" dirty="0" smtClean="0"/>
              <a:t>Genomes vary in size, number of genes, and gene density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Comparing Genomes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34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bacterial genomes (from eubacteria and </a:t>
            </a:r>
            <a:r>
              <a:rPr lang="en-US" dirty="0" err="1" smtClean="0"/>
              <a:t>archea</a:t>
            </a:r>
            <a:r>
              <a:rPr lang="en-US" dirty="0" smtClean="0"/>
              <a:t>) are much smaller than those of eukaryotes</a:t>
            </a:r>
          </a:p>
          <a:p>
            <a:pPr lvl="1"/>
            <a:r>
              <a:rPr lang="en-US" dirty="0" smtClean="0"/>
              <a:t>E. coli bacteria ~ 4.6Mb</a:t>
            </a:r>
          </a:p>
          <a:p>
            <a:pPr lvl="1"/>
            <a:r>
              <a:rPr lang="en-US" dirty="0" smtClean="0"/>
              <a:t>Yeast (single celled eukaryote) ~100Mb</a:t>
            </a:r>
          </a:p>
          <a:p>
            <a:pPr lvl="1"/>
            <a:r>
              <a:rPr lang="en-US" dirty="0" smtClean="0"/>
              <a:t>Fruit flies ~ 165 Mb</a:t>
            </a:r>
          </a:p>
          <a:p>
            <a:pPr lvl="1"/>
            <a:r>
              <a:rPr lang="en-US" dirty="0" smtClean="0"/>
              <a:t>Humans ~ 3,000Mb</a:t>
            </a:r>
          </a:p>
          <a:p>
            <a:r>
              <a:rPr lang="en-US" dirty="0" smtClean="0"/>
              <a:t>Despite these general differences, comparisons of eukaryotic genome fails to reveal any systematic relationship between genome size and phenotype</a:t>
            </a:r>
          </a:p>
          <a:p>
            <a:pPr lvl="1"/>
            <a:r>
              <a:rPr lang="en-US" dirty="0" err="1" smtClean="0"/>
              <a:t>Polychaos</a:t>
            </a:r>
            <a:r>
              <a:rPr lang="en-US" dirty="0" smtClean="0"/>
              <a:t> </a:t>
            </a:r>
            <a:r>
              <a:rPr lang="en-US" dirty="0" err="1" smtClean="0"/>
              <a:t>dubia</a:t>
            </a:r>
            <a:r>
              <a:rPr lang="en-US" dirty="0" smtClean="0"/>
              <a:t> (a single celled amoeba) has about ~670,000Mb</a:t>
            </a:r>
          </a:p>
          <a:p>
            <a:pPr lvl="1"/>
            <a:r>
              <a:rPr lang="en-US" dirty="0" smtClean="0"/>
              <a:t>A particular flowering plant has 124,000 MB</a:t>
            </a:r>
          </a:p>
          <a:p>
            <a:pPr lvl="1"/>
            <a:r>
              <a:rPr lang="en-US" dirty="0" smtClean="0"/>
              <a:t>Both considerably larger than a human genome, but with less complex phenotypes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Genome size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01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10329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 smtClean="0"/>
              <a:t>Bacteria &amp; </a:t>
            </a:r>
            <a:r>
              <a:rPr lang="en-US" sz="2600" dirty="0" err="1" smtClean="0"/>
              <a:t>Archaea</a:t>
            </a:r>
            <a:r>
              <a:rPr lang="en-US" sz="2600" dirty="0" smtClean="0"/>
              <a:t> generally have fewer genes than eukaryotes</a:t>
            </a:r>
          </a:p>
          <a:p>
            <a:pPr lvl="1"/>
            <a:r>
              <a:rPr lang="en-US" sz="2400" dirty="0" smtClean="0"/>
              <a:t>Free living prokaryotes </a:t>
            </a:r>
            <a:r>
              <a:rPr lang="en-US" sz="2400" dirty="0" err="1" smtClean="0"/>
              <a:t>typicallly</a:t>
            </a:r>
            <a:r>
              <a:rPr lang="en-US" sz="2400" dirty="0" smtClean="0"/>
              <a:t> have between 1,500-7,500 genes</a:t>
            </a:r>
          </a:p>
          <a:p>
            <a:pPr lvl="1"/>
            <a:r>
              <a:rPr lang="en-US" sz="2400" dirty="0" smtClean="0"/>
              <a:t>Eukaryotes have between </a:t>
            </a:r>
          </a:p>
          <a:p>
            <a:pPr lvl="2"/>
            <a:r>
              <a:rPr lang="en-US" dirty="0" smtClean="0"/>
              <a:t>~</a:t>
            </a:r>
            <a:r>
              <a:rPr lang="en-US" sz="2000" dirty="0" smtClean="0"/>
              <a:t>5,000 genes for unicellular fungi</a:t>
            </a:r>
          </a:p>
          <a:p>
            <a:pPr lvl="2"/>
            <a:r>
              <a:rPr lang="en-US" sz="2000" dirty="0" smtClean="0"/>
              <a:t>Upwards of ~40,000 genes for some multicellular eukaryotes</a:t>
            </a:r>
          </a:p>
          <a:p>
            <a:pPr lvl="2"/>
            <a:r>
              <a:rPr lang="en-US" sz="2000" dirty="0" smtClean="0"/>
              <a:t>Humans have ~21,000 genes at the best count made in 2010</a:t>
            </a:r>
          </a:p>
          <a:p>
            <a:pPr lvl="3"/>
            <a:r>
              <a:rPr lang="en-US" sz="1900" dirty="0" smtClean="0"/>
              <a:t>We get more bang for our genetic buck by engaging in alternative splicing  of RNA transcripts</a:t>
            </a:r>
          </a:p>
          <a:p>
            <a:pPr lvl="3"/>
            <a:r>
              <a:rPr lang="en-US" sz="1900" dirty="0" smtClean="0"/>
              <a:t>A typical human gene contains about 10 exons</a:t>
            </a:r>
          </a:p>
          <a:p>
            <a:pPr lvl="3"/>
            <a:r>
              <a:rPr lang="en-US" sz="1900" dirty="0" smtClean="0"/>
              <a:t>Its estimated that 93% of these multi exon genes are spliced in at least 2 different forms</a:t>
            </a:r>
          </a:p>
          <a:p>
            <a:pPr lvl="3"/>
            <a:r>
              <a:rPr lang="en-US" sz="1900" dirty="0" smtClean="0"/>
              <a:t>Some genes are expressed in hundreds of alternatively spliced forms</a:t>
            </a:r>
          </a:p>
          <a:p>
            <a:pPr lvl="3"/>
            <a:r>
              <a:rPr lang="en-US" sz="1900" dirty="0" smtClean="0"/>
              <a:t>Additional polypeptide diversity can be accounted for through post-translational modifications</a:t>
            </a:r>
            <a:endParaRPr lang="en-US" sz="19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genes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5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Gene density refers to how many genes are there in a given length of DNA</a:t>
            </a:r>
          </a:p>
          <a:p>
            <a:endParaRPr lang="en-US" dirty="0" smtClean="0"/>
          </a:p>
          <a:p>
            <a:r>
              <a:rPr lang="en-US" dirty="0" smtClean="0"/>
              <a:t>Eukaryotes have larger, but less dense genomes</a:t>
            </a:r>
          </a:p>
          <a:p>
            <a:pPr lvl="1"/>
            <a:r>
              <a:rPr lang="en-US" dirty="0" smtClean="0"/>
              <a:t>Most of our genome does not code for protein</a:t>
            </a:r>
          </a:p>
          <a:p>
            <a:pPr lvl="1"/>
            <a:r>
              <a:rPr lang="en-US" dirty="0" smtClean="0"/>
              <a:t>We have both introns and exons</a:t>
            </a:r>
          </a:p>
          <a:p>
            <a:pPr lvl="1"/>
            <a:r>
              <a:rPr lang="en-US" dirty="0" smtClean="0"/>
              <a:t>We have many </a:t>
            </a:r>
            <a:r>
              <a:rPr lang="en-US" smtClean="0"/>
              <a:t>regulatory sequences</a:t>
            </a:r>
            <a:endParaRPr lang="en-US" dirty="0" smtClean="0"/>
          </a:p>
          <a:p>
            <a:r>
              <a:rPr lang="en-US" dirty="0" smtClean="0"/>
              <a:t>In other words, our genes are more spread out</a:t>
            </a:r>
          </a:p>
          <a:p>
            <a:endParaRPr lang="en-US" dirty="0" smtClean="0"/>
          </a:p>
          <a:p>
            <a:r>
              <a:rPr lang="en-US" dirty="0" smtClean="0"/>
              <a:t>Prokaryotes have very little noncoding DNA, and so their chromosomes are very gene-dense</a:t>
            </a:r>
          </a:p>
          <a:p>
            <a:pPr lvl="1"/>
            <a:r>
              <a:rPr lang="en-US" dirty="0" smtClean="0"/>
              <a:t>most of their DNA codes for protein, </a:t>
            </a:r>
            <a:r>
              <a:rPr lang="en-US" dirty="0" err="1" smtClean="0"/>
              <a:t>rRNA</a:t>
            </a:r>
            <a:r>
              <a:rPr lang="en-US" dirty="0" smtClean="0"/>
              <a:t>, or </a:t>
            </a:r>
            <a:r>
              <a:rPr lang="en-US" dirty="0" err="1" smtClean="0"/>
              <a:t>tRNA</a:t>
            </a:r>
            <a:endParaRPr lang="en-US" dirty="0" smtClean="0"/>
          </a:p>
          <a:p>
            <a:pPr lvl="1"/>
            <a:r>
              <a:rPr lang="en-US" dirty="0" smtClean="0"/>
              <a:t>They don’t have introns, only exons</a:t>
            </a:r>
          </a:p>
          <a:p>
            <a:pPr marL="365760" lvl="1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 density &amp; noncoding </a:t>
            </a:r>
            <a:r>
              <a:rPr lang="en-US" dirty="0" err="1" smtClean="0"/>
              <a:t>dna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58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Discuss 2 approaches to genome sequencing</a:t>
            </a:r>
          </a:p>
          <a:p>
            <a:endParaRPr lang="en-US" sz="2400" dirty="0" smtClean="0"/>
          </a:p>
          <a:p>
            <a:r>
              <a:rPr lang="en-US" sz="2400" dirty="0" smtClean="0"/>
              <a:t>Identify advances in bioinformatics and their applications</a:t>
            </a:r>
          </a:p>
          <a:p>
            <a:endParaRPr lang="en-US" sz="2400" dirty="0" smtClean="0"/>
          </a:p>
          <a:p>
            <a:r>
              <a:rPr lang="en-US" sz="2400" dirty="0" smtClean="0"/>
              <a:t>Summarize what has been learned from the genomes that have been sequenced</a:t>
            </a:r>
          </a:p>
          <a:p>
            <a:endParaRPr lang="en-US" sz="2400" dirty="0" smtClean="0"/>
          </a:p>
          <a:p>
            <a:r>
              <a:rPr lang="en-US" sz="2400" dirty="0" smtClean="0"/>
              <a:t>Describe the composition of the human genome</a:t>
            </a:r>
          </a:p>
          <a:p>
            <a:endParaRPr lang="en-US" sz="2400" dirty="0" smtClean="0"/>
          </a:p>
          <a:p>
            <a:r>
              <a:rPr lang="en-US" sz="2400" dirty="0" smtClean="0"/>
              <a:t>Evaluate current ideas about how genomes evolve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42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bulk of eukaryotic genomes consists of DNA that neither codes for proteins nor transcribes RNAs with known functions</a:t>
            </a:r>
          </a:p>
          <a:p>
            <a:r>
              <a:rPr lang="en-US" dirty="0" smtClean="0"/>
              <a:t>This DNA used to be known as “junk DNA” however evidence is accumulating that it plays important roles in cells, supported by its persistence in diverse genomes over many </a:t>
            </a:r>
            <a:r>
              <a:rPr lang="en-US" dirty="0" err="1" smtClean="0"/>
              <a:t>hundereds</a:t>
            </a:r>
            <a:r>
              <a:rPr lang="en-US" dirty="0" smtClean="0"/>
              <a:t> of generations</a:t>
            </a:r>
          </a:p>
          <a:p>
            <a:pPr lvl="1"/>
            <a:r>
              <a:rPr lang="en-US" dirty="0" smtClean="0"/>
              <a:t>Example: comparing mice, rats,  humans</a:t>
            </a:r>
          </a:p>
          <a:p>
            <a:pPr lvl="2"/>
            <a:r>
              <a:rPr lang="en-US" dirty="0" smtClean="0"/>
              <a:t>There are over 500 regions of noncoding DNA that are identical between all 3 species</a:t>
            </a:r>
          </a:p>
          <a:p>
            <a:pPr lvl="2"/>
            <a:r>
              <a:rPr lang="en-US" dirty="0" smtClean="0"/>
              <a:t>This is a higher level of sequence conservation than seen in </a:t>
            </a:r>
            <a:r>
              <a:rPr lang="en-US" dirty="0" err="1" smtClean="0"/>
              <a:t>proteni</a:t>
            </a:r>
            <a:r>
              <a:rPr lang="en-US" dirty="0" smtClean="0"/>
              <a:t> coding genes</a:t>
            </a:r>
          </a:p>
          <a:p>
            <a:pPr lvl="2"/>
            <a:r>
              <a:rPr lang="en-US" dirty="0" smtClean="0"/>
              <a:t>There must be a selective advantage to maintaining these sequences within the genomes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of the Eukaryotic genome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20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arolguze.com/images/Human%20Genome/c7.19.14.human.genom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5" y="27708"/>
            <a:ext cx="5791200" cy="6754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9800" y="355847"/>
            <a:ext cx="2742460" cy="1054394"/>
          </a:xfrm>
        </p:spPr>
        <p:txBody>
          <a:bodyPr/>
          <a:lstStyle/>
          <a:p>
            <a:r>
              <a:rPr lang="en-US" sz="2000" dirty="0" smtClean="0"/>
              <a:t>Types of DNA Sequences in the Human genome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05055" y="1719071"/>
            <a:ext cx="2983837" cy="440740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26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Sequences that code for protein or </a:t>
            </a:r>
            <a:r>
              <a:rPr lang="en-US" dirty="0" err="1" smtClean="0"/>
              <a:t>tRNA</a:t>
            </a:r>
            <a:r>
              <a:rPr lang="en-US" dirty="0" smtClean="0"/>
              <a:t> or </a:t>
            </a:r>
            <a:r>
              <a:rPr lang="en-US" dirty="0" err="1" smtClean="0"/>
              <a:t>rRNA</a:t>
            </a:r>
            <a:r>
              <a:rPr lang="en-US" dirty="0" smtClean="0"/>
              <a:t> account for only 1.5% of the human genome</a:t>
            </a:r>
          </a:p>
          <a:p>
            <a:r>
              <a:rPr lang="en-US" dirty="0" smtClean="0"/>
              <a:t>Gene related regulatory sequences account for only 5% of the human genome</a:t>
            </a:r>
          </a:p>
          <a:p>
            <a:r>
              <a:rPr lang="en-US" dirty="0" smtClean="0"/>
              <a:t>Introns account for only 20%</a:t>
            </a:r>
          </a:p>
          <a:p>
            <a:r>
              <a:rPr lang="en-US" dirty="0" smtClean="0"/>
              <a:t>The other roughly 75% of the human genome is made up of various types of noncoding DNA including</a:t>
            </a:r>
          </a:p>
          <a:p>
            <a:pPr lvl="1"/>
            <a:r>
              <a:rPr lang="en-US" dirty="0" err="1" smtClean="0"/>
              <a:t>Pseudogenes</a:t>
            </a:r>
            <a:r>
              <a:rPr lang="en-US" dirty="0" smtClean="0"/>
              <a:t>: former genes that have accumulated mutations and no longer produce functional protein (about 15%)</a:t>
            </a:r>
          </a:p>
          <a:p>
            <a:pPr lvl="1"/>
            <a:r>
              <a:rPr lang="en-US" dirty="0" smtClean="0"/>
              <a:t>Repetitive DNA: consists of sequences that are present in multiple copies </a:t>
            </a:r>
          </a:p>
          <a:p>
            <a:pPr lvl="2"/>
            <a:r>
              <a:rPr lang="en-US" dirty="0" smtClean="0"/>
              <a:t>About 60% of the genome is repetitive</a:t>
            </a:r>
          </a:p>
          <a:p>
            <a:pPr lvl="2"/>
            <a:r>
              <a:rPr lang="en-US" dirty="0" smtClean="0"/>
              <a:t>75% of this is made up of units called transposable elements</a:t>
            </a:r>
          </a:p>
          <a:p>
            <a:pPr lvl="2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Noncoding DNA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16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Transposable elements are stretches of DNA that can move from one location to another within the genome in a process called transposition</a:t>
            </a:r>
          </a:p>
          <a:p>
            <a:r>
              <a:rPr lang="en-US" dirty="0" smtClean="0"/>
              <a:t>Both prokaryotes and eukaryotes have transposable elements</a:t>
            </a:r>
          </a:p>
          <a:p>
            <a:r>
              <a:rPr lang="en-US" dirty="0" smtClean="0"/>
              <a:t>Transposable elements are sometimes called “jumping genes”</a:t>
            </a:r>
          </a:p>
          <a:p>
            <a:r>
              <a:rPr lang="en-US" dirty="0" smtClean="0"/>
              <a:t>During transposition, a transposable element moves from one site in a cells DNA to a target site through a type of recombination</a:t>
            </a:r>
          </a:p>
          <a:p>
            <a:r>
              <a:rPr lang="en-US" dirty="0" smtClean="0"/>
              <a:t>Discovered in the 1940s by Barbara McClintock who was studying changes in corn kernel color through multiple generations</a:t>
            </a:r>
          </a:p>
          <a:p>
            <a:pPr lvl="1"/>
            <a:r>
              <a:rPr lang="en-US" dirty="0" smtClean="0"/>
              <a:t>People didn’t believe her for a long time</a:t>
            </a:r>
          </a:p>
          <a:p>
            <a:pPr lvl="1"/>
            <a:r>
              <a:rPr lang="en-US" dirty="0" smtClean="0"/>
              <a:t>She received the Nobel Prize in 1983 for this discovery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Transposable elements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25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ransposons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Move within the genome by means of a DNA intermediate</a:t>
            </a:r>
          </a:p>
          <a:p>
            <a:r>
              <a:rPr lang="en-US" dirty="0" smtClean="0"/>
              <a:t>Requires the enzyme </a:t>
            </a:r>
            <a:r>
              <a:rPr lang="en-US" dirty="0" err="1" smtClean="0"/>
              <a:t>transposase</a:t>
            </a:r>
            <a:endParaRPr lang="en-US" dirty="0" smtClean="0"/>
          </a:p>
          <a:p>
            <a:r>
              <a:rPr lang="en-US" dirty="0" smtClean="0"/>
              <a:t>Moves through either:</a:t>
            </a:r>
          </a:p>
          <a:p>
            <a:pPr lvl="1"/>
            <a:r>
              <a:rPr lang="en-US" dirty="0" smtClean="0"/>
              <a:t>A cut and paste mechanism</a:t>
            </a:r>
          </a:p>
          <a:p>
            <a:pPr lvl="1"/>
            <a:r>
              <a:rPr lang="en-US" dirty="0" smtClean="0"/>
              <a:t>OR</a:t>
            </a:r>
          </a:p>
          <a:p>
            <a:pPr lvl="1"/>
            <a:r>
              <a:rPr lang="en-US" dirty="0" smtClean="0"/>
              <a:t>A copy and paste mechanism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Retrotransposons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Move by means of an RNA intermediate that is a transcript of the </a:t>
            </a:r>
            <a:r>
              <a:rPr lang="en-US" dirty="0" err="1" smtClean="0"/>
              <a:t>retrotransposon</a:t>
            </a:r>
            <a:r>
              <a:rPr lang="en-US" dirty="0" smtClean="0"/>
              <a:t> DNA</a:t>
            </a:r>
          </a:p>
          <a:p>
            <a:r>
              <a:rPr lang="en-US" dirty="0" smtClean="0"/>
              <a:t>Always leave a copy at the original site within the genome</a:t>
            </a:r>
          </a:p>
          <a:p>
            <a:r>
              <a:rPr lang="en-US" dirty="0" smtClean="0"/>
              <a:t>Must be converted back to DNA through reverse transcriptase</a:t>
            </a:r>
          </a:p>
          <a:p>
            <a:pPr lvl="1"/>
            <a:r>
              <a:rPr lang="en-US" dirty="0" smtClean="0"/>
              <a:t>A 2</a:t>
            </a:r>
            <a:r>
              <a:rPr lang="en-US" baseline="30000" dirty="0" smtClean="0"/>
              <a:t>nd</a:t>
            </a:r>
            <a:r>
              <a:rPr lang="en-US" dirty="0" smtClean="0"/>
              <a:t> enzyme catalyzes insertion into the genome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Transposable elements</a:t>
            </a:r>
            <a:endParaRPr lang="en-US" dirty="0"/>
          </a:p>
        </p:txBody>
      </p:sp>
      <p:sp>
        <p:nvSpPr>
          <p:cNvPr id="8" name="Down Arrow Callout 7"/>
          <p:cNvSpPr/>
          <p:nvPr/>
        </p:nvSpPr>
        <p:spPr>
          <a:xfrm>
            <a:off x="4953000" y="304800"/>
            <a:ext cx="3886200" cy="17526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More Common in Eukaryotic Genomes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16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Transposable elements and sequences related to them make up 25-50% of most mammalian genomes, and higher percentages in amphibians and plants</a:t>
            </a:r>
          </a:p>
          <a:p>
            <a:pPr lvl="1"/>
            <a:r>
              <a:rPr lang="en-US" dirty="0" smtClean="0"/>
              <a:t>up to 85% in certain corn genomes</a:t>
            </a:r>
          </a:p>
          <a:p>
            <a:r>
              <a:rPr lang="en-US" dirty="0" smtClean="0"/>
              <a:t>Sequences related to transposable elements include the genes that code for the enzymes that do the cutting, copying, pasting, and reverse transcribing</a:t>
            </a:r>
          </a:p>
          <a:p>
            <a:r>
              <a:rPr lang="en-US" dirty="0"/>
              <a:t>In primates (including humans) about 10% of our genome is made up of a transposable element known as the </a:t>
            </a:r>
            <a:r>
              <a:rPr lang="en-US" dirty="0" err="1"/>
              <a:t>Alu</a:t>
            </a:r>
            <a:r>
              <a:rPr lang="en-US" dirty="0"/>
              <a:t> elements</a:t>
            </a:r>
          </a:p>
          <a:p>
            <a:pPr lvl="1"/>
            <a:r>
              <a:rPr lang="en-US" dirty="0" err="1"/>
              <a:t>Alu</a:t>
            </a:r>
            <a:r>
              <a:rPr lang="en-US" dirty="0"/>
              <a:t> elements are only about 300 nucleotides long</a:t>
            </a:r>
          </a:p>
          <a:p>
            <a:pPr lvl="1"/>
            <a:r>
              <a:rPr lang="en-US" dirty="0"/>
              <a:t>They code for RNA, but not protein</a:t>
            </a:r>
          </a:p>
          <a:p>
            <a:pPr lvl="1"/>
            <a:r>
              <a:rPr lang="en-US" dirty="0"/>
              <a:t>The function of </a:t>
            </a:r>
            <a:r>
              <a:rPr lang="en-US" dirty="0" err="1"/>
              <a:t>Alu</a:t>
            </a:r>
            <a:r>
              <a:rPr lang="en-US" dirty="0"/>
              <a:t> RNA is currently unknown</a:t>
            </a:r>
          </a:p>
          <a:p>
            <a:endParaRPr lang="en-US" dirty="0" smtClean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Sequences related to transposable elements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69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10329"/>
          </a:xfrm>
        </p:spPr>
        <p:txBody>
          <a:bodyPr>
            <a:normAutofit/>
          </a:bodyPr>
          <a:lstStyle/>
          <a:p>
            <a:r>
              <a:rPr lang="en-US" dirty="0" smtClean="0"/>
              <a:t>Repetitive DNA that is not related to transposable elements probably arises from mistakes in DNA replication or recombination</a:t>
            </a:r>
          </a:p>
          <a:p>
            <a:r>
              <a:rPr lang="en-US" dirty="0" smtClean="0"/>
              <a:t>This DNA accounts for about 14% of the human genome</a:t>
            </a:r>
          </a:p>
          <a:p>
            <a:r>
              <a:rPr lang="en-US" u="sng" dirty="0" smtClean="0"/>
              <a:t>Simple Sequence DNA</a:t>
            </a:r>
            <a:r>
              <a:rPr lang="en-US" dirty="0" smtClean="0"/>
              <a:t>: contains many copies of </a:t>
            </a:r>
            <a:r>
              <a:rPr lang="en-US" dirty="0" err="1" smtClean="0"/>
              <a:t>tandemly</a:t>
            </a:r>
            <a:r>
              <a:rPr lang="en-US" dirty="0" smtClean="0"/>
              <a:t> repeated short sequences </a:t>
            </a:r>
          </a:p>
          <a:p>
            <a:pPr lvl="1"/>
            <a:r>
              <a:rPr lang="en-US" dirty="0" smtClean="0"/>
              <a:t>GTTACGTTACGTTACGTTACGTTACGTTAC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repetitive </a:t>
            </a:r>
            <a:r>
              <a:rPr lang="en-US" dirty="0" err="1" smtClean="0"/>
              <a:t>dna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40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Repeats </a:t>
            </a:r>
            <a:r>
              <a:rPr lang="en-US" dirty="0"/>
              <a:t>may contain as few as 2 nucleotides or as many as 500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/>
              <a:t>the unit contains between 2-5 nucleotides its referred to as a </a:t>
            </a:r>
            <a:r>
              <a:rPr lang="en-US" u="sng" dirty="0"/>
              <a:t>Short Tandem Repeat (</a:t>
            </a:r>
            <a:r>
              <a:rPr lang="en-US" u="sng" dirty="0" smtClean="0"/>
              <a:t>STR)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number of times the unit is repeated varies from person to person, and so is used in paternity testing and criminal </a:t>
            </a:r>
            <a:r>
              <a:rPr lang="en-US" dirty="0" smtClean="0"/>
              <a:t>investigations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Much </a:t>
            </a:r>
            <a:r>
              <a:rPr lang="en-US" dirty="0"/>
              <a:t>simple sequence DNA is located near telomeres and </a:t>
            </a:r>
            <a:r>
              <a:rPr lang="en-US" dirty="0" err="1"/>
              <a:t>centromers</a:t>
            </a:r>
            <a:r>
              <a:rPr lang="en-US" dirty="0"/>
              <a:t> suggesting a structural role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Sequence DNA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21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Less than half of all eukaryotic genes are present in only 1 copy per haploid set</a:t>
            </a:r>
          </a:p>
          <a:p>
            <a:r>
              <a:rPr lang="en-US" dirty="0" smtClean="0"/>
              <a:t>This means many genes are present as collections of 2 or more identical or very similar genes known as a </a:t>
            </a:r>
            <a:r>
              <a:rPr lang="en-US" u="sng" dirty="0" err="1" smtClean="0"/>
              <a:t>Multigene</a:t>
            </a:r>
            <a:r>
              <a:rPr lang="en-US" u="sng" dirty="0" smtClean="0"/>
              <a:t> Family</a:t>
            </a:r>
          </a:p>
          <a:p>
            <a:pPr lvl="1"/>
            <a:r>
              <a:rPr lang="en-US" dirty="0" smtClean="0"/>
              <a:t>Genes within a </a:t>
            </a:r>
            <a:r>
              <a:rPr lang="en-US" dirty="0" err="1" smtClean="0"/>
              <a:t>multigene</a:t>
            </a:r>
            <a:r>
              <a:rPr lang="en-US" dirty="0" smtClean="0"/>
              <a:t> family are usually clustered </a:t>
            </a:r>
            <a:r>
              <a:rPr lang="en-US" dirty="0" err="1" smtClean="0"/>
              <a:t>tandemly</a:t>
            </a:r>
            <a:endParaRPr lang="en-US" dirty="0" smtClean="0"/>
          </a:p>
          <a:p>
            <a:pPr lvl="1"/>
            <a:r>
              <a:rPr lang="en-US" dirty="0" smtClean="0"/>
              <a:t>Most (except for those that code for histone proteins) have RNA’s as their final product</a:t>
            </a:r>
          </a:p>
          <a:p>
            <a:r>
              <a:rPr lang="en-US" dirty="0" smtClean="0"/>
              <a:t>Example: The 3 largest </a:t>
            </a:r>
            <a:r>
              <a:rPr lang="en-US" dirty="0" err="1" smtClean="0"/>
              <a:t>rRNA</a:t>
            </a:r>
            <a:r>
              <a:rPr lang="en-US" dirty="0" smtClean="0"/>
              <a:t> molecules exist as a </a:t>
            </a:r>
            <a:r>
              <a:rPr lang="en-US" dirty="0" err="1" smtClean="0"/>
              <a:t>multigene</a:t>
            </a:r>
            <a:r>
              <a:rPr lang="en-US" dirty="0" smtClean="0"/>
              <a:t> family</a:t>
            </a:r>
          </a:p>
          <a:p>
            <a:pPr lvl="1"/>
            <a:r>
              <a:rPr lang="en-US" dirty="0" err="1" smtClean="0"/>
              <a:t>Theyre</a:t>
            </a:r>
            <a:r>
              <a:rPr lang="en-US" dirty="0" smtClean="0"/>
              <a:t> transcribed as a single transcriptional unit repeated </a:t>
            </a:r>
            <a:r>
              <a:rPr lang="en-US" dirty="0" err="1" smtClean="0"/>
              <a:t>tandemly</a:t>
            </a:r>
            <a:r>
              <a:rPr lang="en-US" dirty="0" smtClean="0"/>
              <a:t> </a:t>
            </a:r>
            <a:r>
              <a:rPr lang="en-US" dirty="0" err="1" smtClean="0"/>
              <a:t>hundereds</a:t>
            </a:r>
            <a:r>
              <a:rPr lang="en-US" dirty="0" smtClean="0"/>
              <a:t> or thousands of times</a:t>
            </a:r>
          </a:p>
          <a:p>
            <a:pPr lvl="1"/>
            <a:r>
              <a:rPr lang="en-US" dirty="0" smtClean="0"/>
              <a:t>Helps make millions of ribosomes very fast and efficiently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 &amp; </a:t>
            </a:r>
            <a:r>
              <a:rPr lang="en-US" dirty="0" err="1" smtClean="0"/>
              <a:t>multigene</a:t>
            </a:r>
            <a:r>
              <a:rPr lang="en-US" dirty="0" smtClean="0"/>
              <a:t> families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20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classic example of </a:t>
            </a:r>
            <a:r>
              <a:rPr lang="en-US" dirty="0" err="1" smtClean="0"/>
              <a:t>multigene</a:t>
            </a:r>
            <a:r>
              <a:rPr lang="en-US" dirty="0" smtClean="0"/>
              <a:t> families of </a:t>
            </a:r>
            <a:r>
              <a:rPr lang="en-US" dirty="0" err="1" smtClean="0"/>
              <a:t>nonidentical</a:t>
            </a:r>
            <a:r>
              <a:rPr lang="en-US" dirty="0" smtClean="0"/>
              <a:t> genes encode the </a:t>
            </a:r>
            <a:r>
              <a:rPr lang="en-US" dirty="0" err="1" smtClean="0"/>
              <a:t>globins</a:t>
            </a:r>
            <a:endParaRPr lang="en-US" dirty="0" smtClean="0"/>
          </a:p>
          <a:p>
            <a:pPr lvl="1"/>
            <a:r>
              <a:rPr lang="en-US" dirty="0" smtClean="0"/>
              <a:t>One family located on chromosome 16 in humans codes various forms of </a:t>
            </a:r>
            <a:r>
              <a:rPr lang="en-US" dirty="0"/>
              <a:t>α </a:t>
            </a:r>
            <a:r>
              <a:rPr lang="en-US" dirty="0" smtClean="0"/>
              <a:t>globin</a:t>
            </a:r>
          </a:p>
          <a:p>
            <a:pPr marL="548640" lvl="2" indent="-228600">
              <a:buClr>
                <a:schemeClr val="accent1"/>
              </a:buClr>
              <a:buFont typeface="Wingdings 2" pitchFamily="18" charset="2"/>
              <a:buChar char=""/>
            </a:pPr>
            <a:r>
              <a:rPr lang="en-US" dirty="0" smtClean="0"/>
              <a:t>Another family located on chromosome 11 encodes various forms of </a:t>
            </a:r>
            <a:r>
              <a:rPr lang="el-GR" dirty="0" smtClean="0"/>
              <a:t>β</a:t>
            </a:r>
            <a:r>
              <a:rPr lang="en-US" dirty="0" smtClean="0"/>
              <a:t>globin</a:t>
            </a:r>
            <a:endParaRPr lang="en-US" dirty="0"/>
          </a:p>
          <a:p>
            <a:pPr marL="274320" lvl="1" indent="-228600">
              <a:buClr>
                <a:schemeClr val="accent1"/>
              </a:buClr>
              <a:buFont typeface="Wingdings 2" pitchFamily="18" charset="2"/>
              <a:buChar char=""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Multigene</a:t>
            </a:r>
            <a:r>
              <a:rPr lang="en-US" dirty="0" smtClean="0"/>
              <a:t> families &amp; Hemoglobin</a:t>
            </a:r>
            <a:endParaRPr lang="en-US" dirty="0"/>
          </a:p>
        </p:txBody>
      </p:sp>
      <p:pic>
        <p:nvPicPr>
          <p:cNvPr id="2050" name="Picture 2" descr="http://www.zo.utexas.edu/faculty/sjasper/images/19.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295401"/>
            <a:ext cx="9144000" cy="556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844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 the last 10 years we have sequenced the entire genomes of many different organisms including</a:t>
            </a:r>
          </a:p>
          <a:p>
            <a:pPr lvl="1"/>
            <a:r>
              <a:rPr lang="en-US" dirty="0" smtClean="0"/>
              <a:t>Humans </a:t>
            </a:r>
          </a:p>
          <a:p>
            <a:pPr lvl="1"/>
            <a:r>
              <a:rPr lang="en-US" dirty="0" smtClean="0"/>
              <a:t>Chimpanzees (our closest biological relative)</a:t>
            </a:r>
          </a:p>
          <a:p>
            <a:pPr lvl="1"/>
            <a:r>
              <a:rPr lang="en-US" dirty="0" smtClean="0"/>
              <a:t>Fruit flies</a:t>
            </a:r>
          </a:p>
          <a:p>
            <a:pPr lvl="1"/>
            <a:r>
              <a:rPr lang="en-US" dirty="0" smtClean="0"/>
              <a:t>Corn</a:t>
            </a:r>
          </a:p>
          <a:p>
            <a:pPr lvl="1"/>
            <a:r>
              <a:rPr lang="en-US" dirty="0" smtClean="0"/>
              <a:t>And many others</a:t>
            </a:r>
          </a:p>
          <a:p>
            <a:r>
              <a:rPr lang="en-US" dirty="0" smtClean="0"/>
              <a:t>With the genomes of so many species fully sequenced, scientists can now study whole sets of genes and their interactions in an approach called genomics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Genomics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51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basis of change at the genetic level is mutation, which underlies much of genome evolution</a:t>
            </a:r>
          </a:p>
          <a:p>
            <a:endParaRPr lang="en-US" dirty="0" smtClean="0"/>
          </a:p>
          <a:p>
            <a:r>
              <a:rPr lang="en-US" dirty="0" smtClean="0"/>
              <a:t>Its likely that early forms of life had a minimum number of genes, only those necessary for survival and reproduction</a:t>
            </a:r>
          </a:p>
          <a:p>
            <a:endParaRPr lang="en-US" dirty="0" smtClean="0"/>
          </a:p>
          <a:p>
            <a:r>
              <a:rPr lang="en-US" dirty="0" smtClean="0"/>
              <a:t>This implies a mechanism for increasing the size of the genome, with this new extra genetic material providing raw material for gene diversification</a:t>
            </a:r>
          </a:p>
          <a:p>
            <a:endParaRPr lang="en-US" dirty="0" smtClean="0"/>
          </a:p>
          <a:p>
            <a:r>
              <a:rPr lang="en-US" dirty="0" smtClean="0"/>
              <a:t>Its now believed that gene duplication, rearrangement, and mutation contribute to genome evolution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Genome Evolution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04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757929"/>
          </a:xfrm>
        </p:spPr>
        <p:txBody>
          <a:bodyPr>
            <a:normAutofit/>
          </a:bodyPr>
          <a:lstStyle/>
          <a:p>
            <a:r>
              <a:rPr lang="en-US" dirty="0" smtClean="0"/>
              <a:t>Accidents in meiosis can result in 1 or more extra sets of chromosomes (polyploidy)</a:t>
            </a:r>
          </a:p>
          <a:p>
            <a:endParaRPr lang="en-US" dirty="0" smtClean="0"/>
          </a:p>
          <a:p>
            <a:r>
              <a:rPr lang="en-US" dirty="0" smtClean="0"/>
              <a:t>Most of these would be lethal, but in rare cases could facilitate the evolution of genes</a:t>
            </a:r>
          </a:p>
          <a:p>
            <a:endParaRPr lang="en-US" dirty="0" smtClean="0"/>
          </a:p>
          <a:p>
            <a:r>
              <a:rPr lang="en-US" dirty="0" smtClean="0"/>
              <a:t>In a </a:t>
            </a:r>
            <a:r>
              <a:rPr lang="en-US" dirty="0" err="1" smtClean="0"/>
              <a:t>polyploid</a:t>
            </a:r>
            <a:r>
              <a:rPr lang="en-US" dirty="0" smtClean="0"/>
              <a:t> organism, one set of genes can provide essential functions of the organism, while the other is free to accumulate mutations and diverge</a:t>
            </a:r>
          </a:p>
          <a:p>
            <a:endParaRPr lang="en-US" dirty="0" smtClean="0"/>
          </a:p>
          <a:p>
            <a:r>
              <a:rPr lang="en-US" dirty="0" smtClean="0"/>
              <a:t>These mutations can persist if the organism successfully reproduces allowing genes with novel functions to evolve over time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Duplication of entire chromosome sets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82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Scientists have long known that over the course of evolution, chromosomes sometimes fuse so that a modern species may have fewer (albeit larger) chromosomes than an ancestor</a:t>
            </a:r>
          </a:p>
          <a:p>
            <a:r>
              <a:rPr lang="en-US" dirty="0" smtClean="0"/>
              <a:t>Example, scientists have determined that the human chromosome number 2 stems from a fusion of chromosomes 12 &amp; 13 in an ancestor that gave rise to both the chimp and the human</a:t>
            </a:r>
            <a:endParaRPr lang="en-US" dirty="0"/>
          </a:p>
          <a:p>
            <a:r>
              <a:rPr lang="en-US" dirty="0" smtClean="0"/>
              <a:t>Duplications and inversions of large portions of chromosomes </a:t>
            </a:r>
            <a:r>
              <a:rPr lang="en-US" dirty="0"/>
              <a:t>thought to contribute to the generation of </a:t>
            </a:r>
            <a:r>
              <a:rPr lang="en-US" dirty="0" smtClean="0"/>
              <a:t>new species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Alterations of chromosome structure</a:t>
            </a:r>
            <a:endParaRPr lang="en-US" dirty="0"/>
          </a:p>
        </p:txBody>
      </p:sp>
      <p:pic>
        <p:nvPicPr>
          <p:cNvPr id="3074" name="Picture 2" descr="http://static-www.icr.org/i/articles/af/human_chimp_figure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848"/>
          <a:stretch/>
        </p:blipFill>
        <p:spPr bwMode="auto">
          <a:xfrm>
            <a:off x="0" y="4685335"/>
            <a:ext cx="9157855" cy="2172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807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Template Slippage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4191001"/>
          </a:xfrm>
        </p:spPr>
        <p:txBody>
          <a:bodyPr>
            <a:normAutofit/>
          </a:bodyPr>
          <a:lstStyle/>
          <a:p>
            <a:r>
              <a:rPr lang="en-US" dirty="0" smtClean="0"/>
              <a:t>Slippage can also occur during DNA replication such that the template shifts with respect to the new complementary strand</a:t>
            </a:r>
          </a:p>
          <a:p>
            <a:pPr lvl="1"/>
            <a:r>
              <a:rPr lang="en-US" dirty="0" smtClean="0"/>
              <a:t>This can cause part of the template to be skipped leading to a deletion, or part of the template to be copied twice leading to a duplication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Unequal Crossing Over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411480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Unequal </a:t>
            </a:r>
            <a:r>
              <a:rPr lang="en-US" dirty="0"/>
              <a:t>crossing over during prophase I can result in 1 chromosome with a deletion, and the other with a duplication of a particular </a:t>
            </a:r>
            <a:r>
              <a:rPr lang="en-US" dirty="0" smtClean="0"/>
              <a:t>gene</a:t>
            </a:r>
          </a:p>
          <a:p>
            <a:r>
              <a:rPr lang="en-US" dirty="0" smtClean="0"/>
              <a:t>Additionally</a:t>
            </a:r>
            <a:r>
              <a:rPr lang="en-US" dirty="0"/>
              <a:t>, transposable elements can provide homologous sites where </a:t>
            </a:r>
            <a:r>
              <a:rPr lang="en-US" dirty="0" err="1"/>
              <a:t>nonsister</a:t>
            </a:r>
            <a:r>
              <a:rPr lang="en-US" dirty="0"/>
              <a:t> chromatids can cross over in areas where chromatids aren’t correctly aligned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Duplication: </a:t>
            </a:r>
            <a:r>
              <a:rPr lang="en-US" sz="2000" dirty="0"/>
              <a:t>Errors during meiosis can also lead to duplications of chromosomal regions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78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Duplication events can lead to the evolution of genes with related functions, such as those of the </a:t>
            </a:r>
            <a:r>
              <a:rPr lang="el-GR" dirty="0" smtClean="0"/>
              <a:t>α</a:t>
            </a:r>
            <a:r>
              <a:rPr lang="en-US" dirty="0" smtClean="0"/>
              <a:t>-globin and </a:t>
            </a:r>
            <a:r>
              <a:rPr lang="el-GR" dirty="0" smtClean="0"/>
              <a:t>β</a:t>
            </a:r>
            <a:r>
              <a:rPr lang="en-US" dirty="0" smtClean="0"/>
              <a:t>-globin gene families</a:t>
            </a:r>
          </a:p>
          <a:p>
            <a:r>
              <a:rPr lang="en-US" dirty="0" smtClean="0"/>
              <a:t>A comparison of gene sequences within </a:t>
            </a:r>
            <a:r>
              <a:rPr lang="en-US" dirty="0" err="1" smtClean="0"/>
              <a:t>multigene</a:t>
            </a:r>
            <a:r>
              <a:rPr lang="en-US" dirty="0" smtClean="0"/>
              <a:t> families can suggest the order in which  the genes arose</a:t>
            </a:r>
          </a:p>
          <a:p>
            <a:r>
              <a:rPr lang="en-US" dirty="0" smtClean="0"/>
              <a:t>This approach suggests they all evolved from one ancestral globin gene that underwent duplication and divergence into the </a:t>
            </a:r>
            <a:r>
              <a:rPr lang="el-GR" dirty="0"/>
              <a:t>α</a:t>
            </a:r>
            <a:r>
              <a:rPr lang="en-US" dirty="0"/>
              <a:t>-globin and </a:t>
            </a:r>
            <a:r>
              <a:rPr lang="el-GR" dirty="0"/>
              <a:t>β</a:t>
            </a:r>
            <a:r>
              <a:rPr lang="en-US" dirty="0"/>
              <a:t>-globin </a:t>
            </a:r>
            <a:r>
              <a:rPr lang="en-US" dirty="0" smtClean="0"/>
              <a:t>ancestral genes about 450-500 million years ago</a:t>
            </a:r>
          </a:p>
          <a:p>
            <a:pPr lvl="1"/>
            <a:r>
              <a:rPr lang="en-US" dirty="0" smtClean="0"/>
              <a:t>Each of these was later duplicated several times, and the copies then diverged from each other yielding the current gene families</a:t>
            </a:r>
          </a:p>
          <a:p>
            <a:pPr lvl="1"/>
            <a:r>
              <a:rPr lang="en-US" dirty="0" smtClean="0"/>
              <a:t>This ancestral gene also gave rise to the oxygen binding muscle protein called myoglobin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 of Genes With related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Model for the evolution of the human globin gene families from a single ancestral globin gene</a:t>
            </a:r>
            <a:endParaRPr lang="en-US" sz="2800" dirty="0"/>
          </a:p>
        </p:txBody>
      </p:sp>
      <p:pic>
        <p:nvPicPr>
          <p:cNvPr id="1026" name="Picture 2" descr="http://bio1151b.nicerweb.com/Locked/media/ch21/21_13GeneFamilyEvolution-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58244"/>
            <a:ext cx="9144000" cy="5292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813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1032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Differences between genes of the globin gene families would arise as mutations accumulate over time</a:t>
            </a:r>
          </a:p>
          <a:p>
            <a:endParaRPr lang="en-US" dirty="0" smtClean="0"/>
          </a:p>
          <a:p>
            <a:r>
              <a:rPr lang="en-US" dirty="0" smtClean="0"/>
              <a:t>Mutations that lead to increased affinity for binding oxygen would impart and advantage on the organism increasing survival and reproduction, allowing natural selection to propagate the mutation within the population</a:t>
            </a:r>
          </a:p>
          <a:p>
            <a:endParaRPr lang="en-US" dirty="0" smtClean="0"/>
          </a:p>
          <a:p>
            <a:r>
              <a:rPr lang="en-US" dirty="0" smtClean="0"/>
              <a:t>The similarity between the globin gene families supports this hypothesis</a:t>
            </a:r>
          </a:p>
          <a:p>
            <a:endParaRPr lang="en-US" dirty="0" smtClean="0"/>
          </a:p>
          <a:p>
            <a:r>
              <a:rPr lang="en-US" dirty="0" smtClean="0"/>
              <a:t>Additionally, there are several </a:t>
            </a:r>
            <a:r>
              <a:rPr lang="en-US" dirty="0" err="1" smtClean="0"/>
              <a:t>pseudogenes</a:t>
            </a:r>
            <a:r>
              <a:rPr lang="en-US" dirty="0" smtClean="0"/>
              <a:t> among the </a:t>
            </a:r>
            <a:r>
              <a:rPr lang="en-US" dirty="0"/>
              <a:t>functional globin genes that provides additional </a:t>
            </a:r>
            <a:r>
              <a:rPr lang="en-US" dirty="0" smtClean="0"/>
              <a:t>evidence for the evolution of the globin genes from a common ancestral gene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 of the Globin gene family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8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Rearrangement of genes or parts of genes may also have contributed to evolution</a:t>
            </a:r>
          </a:p>
          <a:p>
            <a:r>
              <a:rPr lang="en-US" dirty="0" smtClean="0"/>
              <a:t>The presence of introns in most eukaryotic genes facilitate duplication and rearrangement of exons in the genome</a:t>
            </a:r>
          </a:p>
          <a:p>
            <a:r>
              <a:rPr lang="en-US" dirty="0" smtClean="0"/>
              <a:t>Exons typically code for a domain, a distinct structural or functional part of a protein</a:t>
            </a:r>
          </a:p>
          <a:p>
            <a:r>
              <a:rPr lang="en-US" dirty="0" smtClean="0"/>
              <a:t>Duplicating or deleting a particular exon would then, in turn modify protein structure and function. </a:t>
            </a:r>
            <a:endParaRPr lang="en-US" dirty="0"/>
          </a:p>
          <a:p>
            <a:pPr lvl="1"/>
            <a:r>
              <a:rPr lang="en-US" dirty="0" smtClean="0"/>
              <a:t>Duplication can often enhance a proteins ability to do its job by increasing its affinity for ligand</a:t>
            </a:r>
          </a:p>
          <a:p>
            <a:r>
              <a:rPr lang="en-US" dirty="0" smtClean="0"/>
              <a:t>Exon shuffling: Occasionally, you can have mixing and matching of exons within one gene or even between different genes due to errors in meiotic recombination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Exon Duplication &amp; exon shuffling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45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1032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persistence of transposable elements in genomes is consistent with its important role in shaping genome evolution over time by</a:t>
            </a:r>
          </a:p>
          <a:p>
            <a:r>
              <a:rPr lang="en-US" dirty="0" smtClean="0"/>
              <a:t>Transposable elements help shape genome evolution by</a:t>
            </a:r>
          </a:p>
          <a:p>
            <a:pPr lvl="1"/>
            <a:r>
              <a:rPr lang="en-US" dirty="0" smtClean="0"/>
              <a:t>Promoting recombination: </a:t>
            </a:r>
          </a:p>
          <a:p>
            <a:pPr lvl="2"/>
            <a:r>
              <a:rPr lang="en-US" dirty="0" smtClean="0"/>
              <a:t>transposable elements scattered throughout the genome provide homologous regions for crossing over</a:t>
            </a:r>
          </a:p>
          <a:p>
            <a:pPr lvl="2"/>
            <a:r>
              <a:rPr lang="en-US" dirty="0" smtClean="0"/>
              <a:t>Most are probably detrimental</a:t>
            </a:r>
          </a:p>
          <a:p>
            <a:pPr lvl="1"/>
            <a:r>
              <a:rPr lang="en-US" dirty="0" smtClean="0"/>
              <a:t>Disrupting cellular genes or their control elements</a:t>
            </a:r>
          </a:p>
          <a:p>
            <a:pPr lvl="2"/>
            <a:r>
              <a:rPr lang="en-US" dirty="0" smtClean="0"/>
              <a:t>Can prevent transcription of a normal </a:t>
            </a:r>
            <a:r>
              <a:rPr lang="en-US" dirty="0" err="1" smtClean="0"/>
              <a:t>treanscript</a:t>
            </a:r>
            <a:r>
              <a:rPr lang="en-US" dirty="0" smtClean="0"/>
              <a:t> if it inserts into the middle of it (as in </a:t>
            </a:r>
            <a:r>
              <a:rPr lang="en-US" dirty="0" err="1" smtClean="0"/>
              <a:t>McClintocks</a:t>
            </a:r>
            <a:r>
              <a:rPr lang="en-US" dirty="0" smtClean="0"/>
              <a:t> corn kernels)</a:t>
            </a:r>
          </a:p>
          <a:p>
            <a:pPr lvl="2"/>
            <a:r>
              <a:rPr lang="en-US" dirty="0" smtClean="0"/>
              <a:t>If it inserts into a regulatory region it can increase or decrease expression of a gene</a:t>
            </a:r>
          </a:p>
          <a:p>
            <a:pPr lvl="1"/>
            <a:r>
              <a:rPr lang="en-US" dirty="0" smtClean="0"/>
              <a:t>Carrying entire genes or individual exons to new locations</a:t>
            </a:r>
          </a:p>
          <a:p>
            <a:pPr lvl="2"/>
            <a:r>
              <a:rPr lang="en-US" dirty="0" smtClean="0"/>
              <a:t>Explaining why the </a:t>
            </a:r>
            <a:r>
              <a:rPr lang="el-GR" dirty="0" smtClean="0"/>
              <a:t>α</a:t>
            </a:r>
            <a:r>
              <a:rPr lang="en-US" dirty="0" smtClean="0"/>
              <a:t>-globin &amp; </a:t>
            </a:r>
            <a:r>
              <a:rPr lang="el-GR" dirty="0" smtClean="0"/>
              <a:t>β</a:t>
            </a:r>
            <a:r>
              <a:rPr lang="en-US" dirty="0" smtClean="0"/>
              <a:t>-globin genes are located on different chromosomes even though they arose from a common ancestral gene</a:t>
            </a:r>
          </a:p>
          <a:p>
            <a:pPr lvl="2"/>
            <a:r>
              <a:rPr lang="en-US" dirty="0" smtClean="0"/>
              <a:t>Facilitates exon shuffling between different genes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Transposable elements &amp; genome evolution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62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more similar in sequence the genes and genomes of different species are, the more closely related those species are in their evolutionary </a:t>
            </a:r>
          </a:p>
          <a:p>
            <a:endParaRPr lang="en-US" dirty="0"/>
          </a:p>
          <a:p>
            <a:r>
              <a:rPr lang="en-US" dirty="0" smtClean="0"/>
              <a:t>Comparing genomes of closely related species sheds light on more recent evolutionary events, whereas comparing genomes of very distantly related species </a:t>
            </a:r>
            <a:r>
              <a:rPr lang="en-US" dirty="0"/>
              <a:t>history helps us understand ancient history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genome sequences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22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With the technologies to sequence and analyze genomes becoming more efficient and cost effective, we are generating more data than we can handle</a:t>
            </a:r>
          </a:p>
          <a:p>
            <a:endParaRPr lang="en-US" sz="2400" dirty="0" smtClean="0"/>
          </a:p>
          <a:p>
            <a:r>
              <a:rPr lang="en-US" sz="2400" dirty="0" smtClean="0"/>
              <a:t>Bioinformatics is the application of computational methods to the storage and analysis of biological data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Genomics &amp; Bioinformatics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91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</a:t>
            </a:r>
            <a:r>
              <a:rPr lang="en-US" dirty="0" smtClean="0"/>
              <a:t>istantly </a:t>
            </a:r>
            <a:r>
              <a:rPr lang="en-US" dirty="0"/>
              <a:t>R</a:t>
            </a:r>
            <a:r>
              <a:rPr lang="en-US" dirty="0" smtClean="0"/>
              <a:t>elated </a:t>
            </a:r>
            <a:r>
              <a:rPr lang="en-US" dirty="0"/>
              <a:t>S</a:t>
            </a:r>
            <a:r>
              <a:rPr lang="en-US" dirty="0" smtClean="0"/>
              <a:t>pecies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Determining which genes have remained similar, or are highly conserved, helps clarify evolutionary relationships</a:t>
            </a:r>
          </a:p>
          <a:p>
            <a:r>
              <a:rPr lang="en-US" dirty="0" smtClean="0"/>
              <a:t>Additionally, these comparative genomes studies confirms the relevance of researching model organisms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Closely Related Species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Knowing the genome sequence of one species accelerates the mapping of genomes of closely related species</a:t>
            </a:r>
          </a:p>
          <a:p>
            <a:r>
              <a:rPr lang="en-US" dirty="0" smtClean="0"/>
              <a:t>We can trace some of the genetic mutations that caused us to evolve into humans </a:t>
            </a:r>
            <a:r>
              <a:rPr lang="en-US" dirty="0" err="1" smtClean="0"/>
              <a:t>vs</a:t>
            </a:r>
            <a:r>
              <a:rPr lang="en-US" dirty="0" smtClean="0"/>
              <a:t> chimps from our common ancestor about 6 million years ago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genome sequences</a:t>
            </a:r>
          </a:p>
        </p:txBody>
      </p:sp>
    </p:spTree>
    <p:extLst>
      <p:ext uri="{BB962C8B-B14F-4D97-AF65-F5344CB8AC3E}">
        <p14:creationId xmlns:p14="http://schemas.microsoft.com/office/powerpoint/2010/main" val="170746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Human differs from chimp DNA by only 1.2%, with a further 2.7% due to insertions or deletions in one species but not the other</a:t>
            </a:r>
          </a:p>
          <a:p>
            <a:r>
              <a:rPr lang="en-US" dirty="0" smtClean="0"/>
              <a:t>There are a number of genes that are evolving faster in humans than in chimps or other mammals for that matter</a:t>
            </a:r>
          </a:p>
          <a:p>
            <a:pPr lvl="1"/>
            <a:r>
              <a:rPr lang="en-US" dirty="0" smtClean="0"/>
              <a:t>Genes involved in defense against malaria &amp; tuberculosis</a:t>
            </a:r>
          </a:p>
          <a:p>
            <a:pPr lvl="1"/>
            <a:r>
              <a:rPr lang="en-US" dirty="0" smtClean="0"/>
              <a:t>At least 1 gene that regulates brain size</a:t>
            </a:r>
          </a:p>
          <a:p>
            <a:r>
              <a:rPr lang="en-US" dirty="0" smtClean="0"/>
              <a:t>When classified by function, the genes that are evolving the fastest are transcription factors</a:t>
            </a:r>
          </a:p>
          <a:p>
            <a:pPr lvl="1"/>
            <a:r>
              <a:rPr lang="en-US" dirty="0" smtClean="0"/>
              <a:t>FOXP2 is a human transcription factor showing rapid evolution</a:t>
            </a:r>
          </a:p>
          <a:p>
            <a:pPr lvl="1"/>
            <a:r>
              <a:rPr lang="en-US" dirty="0" smtClean="0"/>
              <a:t>Seems to function in vocalization in vertebrates</a:t>
            </a:r>
          </a:p>
          <a:p>
            <a:pPr lvl="2"/>
            <a:r>
              <a:rPr lang="en-US" dirty="0" smtClean="0"/>
              <a:t>Mutations in this gene produce severe speech and language impairment in humans</a:t>
            </a:r>
          </a:p>
          <a:p>
            <a:pPr lvl="2"/>
            <a:r>
              <a:rPr lang="en-US" dirty="0" smtClean="0"/>
              <a:t>Gene is also expressed in song birds at the precise times they’re learning their songs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Genome evolution: human </a:t>
            </a:r>
            <a:r>
              <a:rPr lang="en-US" dirty="0" err="1" smtClean="0"/>
              <a:t>vs</a:t>
            </a:r>
            <a:r>
              <a:rPr lang="en-US" dirty="0" smtClean="0"/>
              <a:t> chimp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00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you knockout the FOXP2 gene in mice totally, they have malformed brains</a:t>
            </a:r>
          </a:p>
          <a:p>
            <a:endParaRPr lang="en-US" dirty="0" smtClean="0"/>
          </a:p>
          <a:p>
            <a:r>
              <a:rPr lang="en-US" dirty="0"/>
              <a:t>If you knockout </a:t>
            </a:r>
            <a:r>
              <a:rPr lang="en-US" dirty="0" smtClean="0"/>
              <a:t>1 copy of the FOXP2 </a:t>
            </a:r>
            <a:r>
              <a:rPr lang="en-US" dirty="0"/>
              <a:t>gene in </a:t>
            </a:r>
            <a:r>
              <a:rPr lang="en-US" dirty="0" smtClean="0"/>
              <a:t>mice, </a:t>
            </a:r>
            <a:r>
              <a:rPr lang="en-US" dirty="0"/>
              <a:t>they </a:t>
            </a:r>
            <a:r>
              <a:rPr lang="en-US" dirty="0" smtClean="0"/>
              <a:t>cant vocalize appropriately</a:t>
            </a:r>
          </a:p>
          <a:p>
            <a:endParaRPr lang="en-US" dirty="0" smtClean="0"/>
          </a:p>
          <a:p>
            <a:r>
              <a:rPr lang="en-US" dirty="0" smtClean="0"/>
              <a:t>So what do we do, replace the mouse copy of FOXP2 with a human copy to see what happens!</a:t>
            </a:r>
          </a:p>
          <a:p>
            <a:endParaRPr lang="en-US" dirty="0" smtClean="0"/>
          </a:p>
          <a:p>
            <a:r>
              <a:rPr lang="en-US" dirty="0" smtClean="0"/>
              <a:t>This produces healthy mice </a:t>
            </a:r>
          </a:p>
          <a:p>
            <a:pPr lvl="1"/>
            <a:r>
              <a:rPr lang="en-US" dirty="0" smtClean="0"/>
              <a:t>with slightly different vocalizations than a normal mouse </a:t>
            </a:r>
          </a:p>
          <a:p>
            <a:pPr lvl="1"/>
            <a:r>
              <a:rPr lang="en-US" dirty="0" smtClean="0"/>
              <a:t>When you look at their brains they showed changes in brain cells in circuits consistent with those that produce human speech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Its about to get sci-fi in here!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823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86529"/>
          </a:xfrm>
        </p:spPr>
        <p:txBody>
          <a:bodyPr>
            <a:normAutofit/>
          </a:bodyPr>
          <a:lstStyle/>
          <a:p>
            <a:r>
              <a:rPr lang="en-US" dirty="0" smtClean="0"/>
              <a:t>Comparing genomes within a species allows us to understand the range o genetic variations between individual members of the human population</a:t>
            </a:r>
          </a:p>
          <a:p>
            <a:r>
              <a:rPr lang="en-US" dirty="0" smtClean="0"/>
              <a:t>Humans have only been around for about 200,000 years, and so there is little variation between our members</a:t>
            </a:r>
          </a:p>
          <a:p>
            <a:r>
              <a:rPr lang="en-US" dirty="0" smtClean="0"/>
              <a:t>Much of our diversity seems to be in the form of </a:t>
            </a:r>
            <a:r>
              <a:rPr lang="en-US" b="1" u="sng" dirty="0" smtClean="0"/>
              <a:t>Single Nucleotide Polymorphisms </a:t>
            </a:r>
            <a:r>
              <a:rPr lang="en-US" dirty="0" smtClean="0"/>
              <a:t>(SNPs)</a:t>
            </a:r>
          </a:p>
          <a:p>
            <a:pPr lvl="1"/>
            <a:r>
              <a:rPr lang="en-US" dirty="0" smtClean="0"/>
              <a:t>There’s about 1 SNP in every 100-300 bases</a:t>
            </a:r>
          </a:p>
          <a:p>
            <a:r>
              <a:rPr lang="en-US" b="1" u="sng" dirty="0" smtClean="0"/>
              <a:t>Copy-Number Variants (CNVs)</a:t>
            </a:r>
          </a:p>
          <a:p>
            <a:pPr lvl="1"/>
            <a:r>
              <a:rPr lang="en-US" dirty="0" smtClean="0"/>
              <a:t>Loci where some individuals have one or multiple copies of a particular gene or genetic region, rather than the standard 2</a:t>
            </a:r>
          </a:p>
          <a:p>
            <a:pPr lvl="1"/>
            <a:r>
              <a:rPr lang="en-US" dirty="0" smtClean="0"/>
              <a:t>Result from duplications or deletions</a:t>
            </a:r>
          </a:p>
          <a:p>
            <a:pPr lvl="1"/>
            <a:r>
              <a:rPr lang="en-US" dirty="0" smtClean="0"/>
              <a:t>Make up 13% of the genes in the genome</a:t>
            </a:r>
          </a:p>
          <a:p>
            <a:pPr lvl="1"/>
            <a:r>
              <a:rPr lang="en-US" dirty="0" smtClean="0"/>
              <a:t>More likely to have phenotypic consequences than SNPs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genomes within a species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65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Biologists in the field of evolutionary developmental biology compare the developmental processes of different multicellular organisms</a:t>
            </a:r>
          </a:p>
          <a:p>
            <a:endParaRPr lang="en-US" dirty="0" smtClean="0"/>
          </a:p>
          <a:p>
            <a:r>
              <a:rPr lang="en-US" dirty="0" smtClean="0"/>
              <a:t>They try to understand how these processes have evolved and how changes in them can modify existing organismal features or lead to new ones</a:t>
            </a:r>
          </a:p>
          <a:p>
            <a:endParaRPr lang="en-US" dirty="0" smtClean="0"/>
          </a:p>
          <a:p>
            <a:r>
              <a:rPr lang="en-US" dirty="0" smtClean="0"/>
              <a:t>We are beginning to realize that the genomes of related species  with strikingly different forms may have only minor differences in in gene sequence or regulation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Evo-Devo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34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86529"/>
          </a:xfrm>
        </p:spPr>
        <p:txBody>
          <a:bodyPr>
            <a:normAutofit/>
          </a:bodyPr>
          <a:lstStyle/>
          <a:p>
            <a:r>
              <a:rPr lang="en-US" dirty="0" smtClean="0"/>
              <a:t>There is widespread conservation of developmental genes among animals</a:t>
            </a:r>
          </a:p>
          <a:p>
            <a:r>
              <a:rPr lang="en-US" dirty="0" smtClean="0"/>
              <a:t>Remember from ch18 that homeotic genes are responsible for body segmentation in drosophila</a:t>
            </a:r>
          </a:p>
          <a:p>
            <a:endParaRPr lang="en-US" dirty="0" smtClean="0"/>
          </a:p>
          <a:p>
            <a:r>
              <a:rPr lang="en-US" dirty="0" smtClean="0"/>
              <a:t>Molecular analysis of homeotic genes show that they all include a 180-nucleotide sequence called the </a:t>
            </a:r>
            <a:r>
              <a:rPr lang="en-US" dirty="0" err="1" smtClean="0"/>
              <a:t>homeobox</a:t>
            </a:r>
            <a:endParaRPr lang="en-US" dirty="0" smtClean="0"/>
          </a:p>
          <a:p>
            <a:pPr lvl="1"/>
            <a:r>
              <a:rPr lang="en-US" dirty="0" smtClean="0"/>
              <a:t>Specifies a particular domain 670 amino acids long in its protein called the </a:t>
            </a:r>
            <a:r>
              <a:rPr lang="en-US" dirty="0" err="1" smtClean="0"/>
              <a:t>homeodomain</a:t>
            </a:r>
            <a:endParaRPr lang="en-US" dirty="0" smtClean="0"/>
          </a:p>
          <a:p>
            <a:pPr lvl="1"/>
            <a:r>
              <a:rPr lang="en-US" dirty="0" smtClean="0"/>
              <a:t>This domain has ben identified in the homeotic genes of most animals, vertebrates and invertebrates alike</a:t>
            </a:r>
          </a:p>
          <a:p>
            <a:pPr lvl="1"/>
            <a:r>
              <a:rPr lang="en-US" dirty="0" smtClean="0"/>
              <a:t>Resemblance of these genes between species even extends to the organization of the genes on chromosomes</a:t>
            </a:r>
          </a:p>
          <a:p>
            <a:pPr lvl="1"/>
            <a:r>
              <a:rPr lang="en-US" dirty="0" err="1" smtClean="0"/>
              <a:t>Homeobox</a:t>
            </a:r>
            <a:r>
              <a:rPr lang="en-US" dirty="0" smtClean="0"/>
              <a:t> containing sequences have even been found in such distantly related organisms as plants and yeast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Homeotic genes &amp; the </a:t>
            </a:r>
            <a:r>
              <a:rPr lang="en-US" dirty="0" err="1" smtClean="0"/>
              <a:t>homeobox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69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Homeotic genes in animals were named </a:t>
            </a:r>
            <a:r>
              <a:rPr lang="en-US" dirty="0" err="1" smtClean="0"/>
              <a:t>Hox</a:t>
            </a:r>
            <a:r>
              <a:rPr lang="en-US" dirty="0" smtClean="0"/>
              <a:t> genes short for </a:t>
            </a:r>
            <a:r>
              <a:rPr lang="en-US" i="1" dirty="0" err="1" smtClean="0"/>
              <a:t>H</a:t>
            </a:r>
            <a:r>
              <a:rPr lang="en-US" dirty="0" err="1" smtClean="0"/>
              <a:t>omeob</a:t>
            </a:r>
            <a:r>
              <a:rPr lang="en-US" i="1" dirty="0" err="1" smtClean="0"/>
              <a:t>ox</a:t>
            </a:r>
            <a:r>
              <a:rPr lang="en-US" dirty="0" smtClean="0"/>
              <a:t>-containing genes</a:t>
            </a:r>
          </a:p>
          <a:p>
            <a:endParaRPr lang="en-US" dirty="0" smtClean="0"/>
          </a:p>
          <a:p>
            <a:r>
              <a:rPr lang="en-US" dirty="0" smtClean="0"/>
              <a:t>Researchers have discovered that </a:t>
            </a:r>
            <a:r>
              <a:rPr lang="en-US" dirty="0" err="1" smtClean="0"/>
              <a:t>homeobox</a:t>
            </a:r>
            <a:r>
              <a:rPr lang="en-US" dirty="0" smtClean="0"/>
              <a:t> encoded </a:t>
            </a:r>
            <a:r>
              <a:rPr lang="en-US" dirty="0" err="1" smtClean="0"/>
              <a:t>homeodomain</a:t>
            </a:r>
            <a:r>
              <a:rPr lang="en-US" dirty="0" smtClean="0"/>
              <a:t> is the part of the protein that binds </a:t>
            </a:r>
            <a:r>
              <a:rPr lang="en-US" dirty="0" smtClean="0"/>
              <a:t>DNA </a:t>
            </a:r>
            <a:r>
              <a:rPr lang="en-US" dirty="0" smtClean="0"/>
              <a:t>when the protein functions as a transcriptional </a:t>
            </a:r>
            <a:r>
              <a:rPr lang="en-US" dirty="0" smtClean="0"/>
              <a:t>regulator</a:t>
            </a:r>
          </a:p>
          <a:p>
            <a:pPr lvl="1"/>
            <a:r>
              <a:rPr lang="en-US" dirty="0" smtClean="0"/>
              <a:t>The shape of the </a:t>
            </a:r>
            <a:r>
              <a:rPr lang="en-US" dirty="0" err="1" smtClean="0"/>
              <a:t>homeodomain</a:t>
            </a:r>
            <a:r>
              <a:rPr lang="en-US" dirty="0" smtClean="0"/>
              <a:t> allows it to bind any DNA segment (in other words, its not sequence specific)</a:t>
            </a:r>
          </a:p>
          <a:p>
            <a:pPr lvl="1"/>
            <a:r>
              <a:rPr lang="en-US" dirty="0" smtClean="0"/>
              <a:t>These proteins regulate development by coordinating transcription of many developmental genes at once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</a:t>
            </a:r>
            <a:r>
              <a:rPr lang="en-US" sz="2400" dirty="0" err="1" smtClean="0"/>
              <a:t>ox</a:t>
            </a:r>
            <a:r>
              <a:rPr lang="en-US" dirty="0" smtClean="0"/>
              <a:t> genes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22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Conservation of homeotic genes in a fruit fly and a human</a:t>
            </a:r>
            <a:endParaRPr lang="en-US" dirty="0"/>
          </a:p>
        </p:txBody>
      </p:sp>
      <p:pic>
        <p:nvPicPr>
          <p:cNvPr id="1026" name="Picture 2" descr="http://www.peace-files.com/UNIFICATION_FILES/191_Part-Three-Figure-18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636844"/>
            <a:ext cx="8915400" cy="5186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074004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some cases, small changes in regulatory sequences of particular genes that cause changes in gene expression patterns that can lead to major changes in body form</a:t>
            </a:r>
          </a:p>
          <a:p>
            <a:endParaRPr lang="en-US" dirty="0" smtClean="0"/>
          </a:p>
          <a:p>
            <a:r>
              <a:rPr lang="en-US" dirty="0" smtClean="0"/>
              <a:t>Similar genes may direct differing developmental processes in different organisms, resulting in different body shapes</a:t>
            </a:r>
          </a:p>
          <a:p>
            <a:endParaRPr lang="en-US" dirty="0" smtClean="0"/>
          </a:p>
          <a:p>
            <a:r>
              <a:rPr lang="en-US" dirty="0" smtClean="0"/>
              <a:t>Some research suggests that the same </a:t>
            </a:r>
            <a:r>
              <a:rPr lang="en-US" dirty="0" err="1" smtClean="0"/>
              <a:t>Hox</a:t>
            </a:r>
            <a:r>
              <a:rPr lang="en-US" dirty="0" smtClean="0"/>
              <a:t> gene product may have subtly different effects in different species</a:t>
            </a:r>
          </a:p>
          <a:p>
            <a:pPr lvl="1"/>
            <a:r>
              <a:rPr lang="en-US" dirty="0" smtClean="0"/>
              <a:t>Turning on new genes</a:t>
            </a:r>
          </a:p>
          <a:p>
            <a:pPr lvl="1"/>
            <a:r>
              <a:rPr lang="en-US" dirty="0" smtClean="0"/>
              <a:t>Turning on the same genes at different levels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How can the same genes be involved in the development of animals whose forms are so different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87393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Officially began in 1990 and involved 20 large sequencing centers spread throughout 6 countries</a:t>
            </a:r>
          </a:p>
          <a:p>
            <a:endParaRPr lang="en-US" sz="2400" dirty="0" smtClean="0"/>
          </a:p>
          <a:p>
            <a:r>
              <a:rPr lang="en-US" sz="2400" dirty="0" smtClean="0"/>
              <a:t>The sequencing was complete in 2003, and it took scientists another 3 years to analyze and describe each chromosome in a series of papers, the last of which was published in 2006</a:t>
            </a:r>
          </a:p>
          <a:p>
            <a:r>
              <a:rPr lang="en-US" sz="2400" dirty="0" smtClean="0"/>
              <a:t>2 major approaches to genome sequencing</a:t>
            </a:r>
          </a:p>
          <a:p>
            <a:pPr lvl="1"/>
            <a:r>
              <a:rPr lang="en-US" sz="2200" dirty="0" smtClean="0"/>
              <a:t>3 stage approach</a:t>
            </a:r>
          </a:p>
          <a:p>
            <a:pPr lvl="1"/>
            <a:r>
              <a:rPr lang="en-US" sz="2200" dirty="0" smtClean="0"/>
              <a:t>Shotgun approach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Human genome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01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construct a linkage map based on recombination frequencies</a:t>
            </a:r>
          </a:p>
          <a:p>
            <a:pPr lvl="1"/>
            <a:r>
              <a:rPr lang="en-US" dirty="0" smtClean="0"/>
              <a:t>Ordering of genetic markers such as RFLPs, STRs and other polymorphisms (~200/chromosome)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construct a physical map</a:t>
            </a:r>
          </a:p>
          <a:p>
            <a:pPr lvl="1"/>
            <a:r>
              <a:rPr lang="en-US" dirty="0" smtClean="0"/>
              <a:t>Ordering of large overlapping fragments cloned in YAC and BAC vectors, followed by ordering of smaller fragments cloned in phage and plasmid vectors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DNA Sequencing</a:t>
            </a:r>
          </a:p>
          <a:p>
            <a:pPr lvl="1"/>
            <a:r>
              <a:rPr lang="en-US" dirty="0" smtClean="0"/>
              <a:t>Determining nucleotide sequences of each small fragment and assembly of partial sequences into the complete genome sequence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stage approach to genome sequencing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84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zo.utexas.edu/faculty/sjasper/images/20.1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6343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115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Developed in 1992 by Craig Venter, who set up the company Celera Genomics in 1998</a:t>
            </a:r>
          </a:p>
          <a:p>
            <a:endParaRPr lang="en-US" dirty="0" smtClean="0"/>
          </a:p>
          <a:p>
            <a:r>
              <a:rPr lang="en-US" dirty="0" smtClean="0"/>
              <a:t>The shotgun approach essentially skips the linkage mapping and physical mapping stages and goes straight to direct sequencing of randomly cut fragments of DNA</a:t>
            </a:r>
          </a:p>
          <a:p>
            <a:endParaRPr lang="en-US" dirty="0" smtClean="0"/>
          </a:p>
          <a:p>
            <a:r>
              <a:rPr lang="en-US" dirty="0" smtClean="0"/>
              <a:t>Powerful computer programs then assemble the individual sequences into one continuous sequences</a:t>
            </a:r>
          </a:p>
          <a:p>
            <a:endParaRPr lang="en-US" dirty="0" smtClean="0"/>
          </a:p>
          <a:p>
            <a:r>
              <a:rPr lang="en-US" dirty="0" smtClean="0"/>
              <a:t>Venter claimed in 1998 that he’d sequence the entire human genome within 5 years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Shotgun approach to genome sequencing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48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1</a:t>
            </a:r>
            <a:r>
              <a:rPr lang="en-US" baseline="30000" dirty="0" smtClean="0"/>
              <a:t>st</a:t>
            </a:r>
            <a:r>
              <a:rPr lang="en-US" dirty="0" smtClean="0"/>
              <a:t> human genome took 13 years an $100 million dollars</a:t>
            </a:r>
          </a:p>
          <a:p>
            <a:endParaRPr lang="en-US" dirty="0" smtClean="0"/>
          </a:p>
          <a:p>
            <a:r>
              <a:rPr lang="en-US" dirty="0" smtClean="0"/>
              <a:t>In 2007 James Watson had his genome sequenced within 4 months for $1 million dollars</a:t>
            </a:r>
          </a:p>
          <a:p>
            <a:endParaRPr lang="en-US" dirty="0" smtClean="0"/>
          </a:p>
          <a:p>
            <a:r>
              <a:rPr lang="en-US" dirty="0" smtClean="0"/>
              <a:t>In 2010 scientists were able to rapidly sequence an entire human genome for about $4,400</a:t>
            </a:r>
          </a:p>
          <a:p>
            <a:endParaRPr lang="en-US" dirty="0" smtClean="0"/>
          </a:p>
          <a:p>
            <a:r>
              <a:rPr lang="en-US" dirty="0"/>
              <a:t>Life Technologies, based in Carlsbad, Calif., announced that it will debut a new sequencing machine this year that will eventually be capable of decoding entire human genomes in a day for less than $1,000.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$ of sequencing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18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741</TotalTime>
  <Words>3733</Words>
  <Application>Microsoft Office PowerPoint</Application>
  <PresentationFormat>On-screen Show (4:3)</PresentationFormat>
  <Paragraphs>348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Grid</vt:lpstr>
      <vt:lpstr>Genomes &amp; Their Evolution</vt:lpstr>
      <vt:lpstr>Objectives</vt:lpstr>
      <vt:lpstr>Genomics</vt:lpstr>
      <vt:lpstr>Genomics &amp; Bioinformatics</vt:lpstr>
      <vt:lpstr> Human genome project</vt:lpstr>
      <vt:lpstr>3 stage approach to genome sequencing</vt:lpstr>
      <vt:lpstr>PowerPoint Presentation</vt:lpstr>
      <vt:lpstr>Shotgun approach to genome sequencing</vt:lpstr>
      <vt:lpstr>The $ of sequencing</vt:lpstr>
      <vt:lpstr>metagenomics</vt:lpstr>
      <vt:lpstr>Bioinformatics</vt:lpstr>
      <vt:lpstr>NCBI</vt:lpstr>
      <vt:lpstr>Gene annotation</vt:lpstr>
      <vt:lpstr>proteomics</vt:lpstr>
      <vt:lpstr>Applications to medicine</vt:lpstr>
      <vt:lpstr> Comparing Genomes</vt:lpstr>
      <vt:lpstr>Genome size</vt:lpstr>
      <vt:lpstr>Number of genes</vt:lpstr>
      <vt:lpstr>Gene density &amp; noncoding dna</vt:lpstr>
      <vt:lpstr>Organization of the Eukaryotic genome</vt:lpstr>
      <vt:lpstr>Types of DNA Sequences in the Human genome</vt:lpstr>
      <vt:lpstr>Noncoding DNA</vt:lpstr>
      <vt:lpstr>Transposable elements</vt:lpstr>
      <vt:lpstr>Types of Transposable elements</vt:lpstr>
      <vt:lpstr>Sequences related to transposable elements</vt:lpstr>
      <vt:lpstr>Other repetitive dna</vt:lpstr>
      <vt:lpstr>Simple Sequence DNA</vt:lpstr>
      <vt:lpstr>Genes &amp; multigene families</vt:lpstr>
      <vt:lpstr>Multigene families &amp; Hemoglobin</vt:lpstr>
      <vt:lpstr>Genome Evolution</vt:lpstr>
      <vt:lpstr>Duplication of entire chromosome sets</vt:lpstr>
      <vt:lpstr>Alterations of chromosome structure</vt:lpstr>
      <vt:lpstr>Duplication: Errors during meiosis can also lead to duplications of chromosomal regions </vt:lpstr>
      <vt:lpstr>Evolution of Genes With related functions</vt:lpstr>
      <vt:lpstr>Model for the evolution of the human globin gene families from a single ancestral globin gene</vt:lpstr>
      <vt:lpstr>Evolution of the Globin gene family </vt:lpstr>
      <vt:lpstr>Exon Duplication &amp; exon shuffling</vt:lpstr>
      <vt:lpstr>Transposable elements &amp; genome evolution</vt:lpstr>
      <vt:lpstr>Comparing genome sequences</vt:lpstr>
      <vt:lpstr>Comparing genome sequences</vt:lpstr>
      <vt:lpstr>Genome evolution: human vs chimp</vt:lpstr>
      <vt:lpstr>Its about to get sci-fi in here!</vt:lpstr>
      <vt:lpstr>comparing genomes within a species</vt:lpstr>
      <vt:lpstr>Evo-Devo</vt:lpstr>
      <vt:lpstr>Homeotic genes &amp; the homeobox</vt:lpstr>
      <vt:lpstr>Hox genes</vt:lpstr>
      <vt:lpstr>Conservation of homeotic genes in a fruit fly and a human</vt:lpstr>
      <vt:lpstr>How can the same genes be involved in the development of animals whose forms are so different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Genomes &amp; Their Evolution</dc:title>
  <dc:creator>Jennifer McQuade</dc:creator>
  <cp:lastModifiedBy>Jennifer McQuade</cp:lastModifiedBy>
  <cp:revision>52</cp:revision>
  <dcterms:created xsi:type="dcterms:W3CDTF">2013-01-08T02:59:59Z</dcterms:created>
  <dcterms:modified xsi:type="dcterms:W3CDTF">2013-01-09T16:09:49Z</dcterms:modified>
</cp:coreProperties>
</file>