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handoutMasterIdLst>
    <p:handoutMasterId r:id="rId74"/>
  </p:handoutMasterIdLst>
  <p:sldIdLst>
    <p:sldId id="257" r:id="rId2"/>
    <p:sldId id="258" r:id="rId3"/>
    <p:sldId id="331" r:id="rId4"/>
    <p:sldId id="259" r:id="rId5"/>
    <p:sldId id="260" r:id="rId6"/>
    <p:sldId id="261" r:id="rId7"/>
    <p:sldId id="262" r:id="rId8"/>
    <p:sldId id="263" r:id="rId9"/>
    <p:sldId id="264" r:id="rId10"/>
    <p:sldId id="332" r:id="rId11"/>
    <p:sldId id="333" r:id="rId12"/>
    <p:sldId id="277" r:id="rId13"/>
    <p:sldId id="278" r:id="rId14"/>
    <p:sldId id="279" r:id="rId15"/>
    <p:sldId id="334" r:id="rId16"/>
    <p:sldId id="335" r:id="rId17"/>
    <p:sldId id="280" r:id="rId18"/>
    <p:sldId id="281" r:id="rId19"/>
    <p:sldId id="282" r:id="rId20"/>
    <p:sldId id="283" r:id="rId21"/>
    <p:sldId id="284" r:id="rId22"/>
    <p:sldId id="285" r:id="rId23"/>
    <p:sldId id="286" r:id="rId24"/>
    <p:sldId id="287" r:id="rId25"/>
    <p:sldId id="336" r:id="rId26"/>
    <p:sldId id="337" r:id="rId27"/>
    <p:sldId id="288" r:id="rId28"/>
    <p:sldId id="338" r:id="rId29"/>
    <p:sldId id="290" r:id="rId30"/>
    <p:sldId id="291" r:id="rId31"/>
    <p:sldId id="292" r:id="rId32"/>
    <p:sldId id="293" r:id="rId33"/>
    <p:sldId id="294" r:id="rId34"/>
    <p:sldId id="295" r:id="rId35"/>
    <p:sldId id="296" r:id="rId36"/>
    <p:sldId id="339" r:id="rId37"/>
    <p:sldId id="297" r:id="rId38"/>
    <p:sldId id="298" r:id="rId39"/>
    <p:sldId id="299" r:id="rId40"/>
    <p:sldId id="300" r:id="rId41"/>
    <p:sldId id="301" r:id="rId42"/>
    <p:sldId id="347" r:id="rId43"/>
    <p:sldId id="348" r:id="rId44"/>
    <p:sldId id="349" r:id="rId45"/>
    <p:sldId id="302" r:id="rId46"/>
    <p:sldId id="303" r:id="rId47"/>
    <p:sldId id="304" r:id="rId48"/>
    <p:sldId id="305" r:id="rId49"/>
    <p:sldId id="354" r:id="rId50"/>
    <p:sldId id="306" r:id="rId51"/>
    <p:sldId id="355" r:id="rId52"/>
    <p:sldId id="356" r:id="rId53"/>
    <p:sldId id="357" r:id="rId54"/>
    <p:sldId id="358" r:id="rId55"/>
    <p:sldId id="307" r:id="rId56"/>
    <p:sldId id="308" r:id="rId57"/>
    <p:sldId id="340" r:id="rId58"/>
    <p:sldId id="310" r:id="rId59"/>
    <p:sldId id="309" r:id="rId60"/>
    <p:sldId id="344" r:id="rId61"/>
    <p:sldId id="345" r:id="rId62"/>
    <p:sldId id="312" r:id="rId63"/>
    <p:sldId id="311" r:id="rId64"/>
    <p:sldId id="346" r:id="rId65"/>
    <p:sldId id="314" r:id="rId66"/>
    <p:sldId id="315" r:id="rId67"/>
    <p:sldId id="316" r:id="rId68"/>
    <p:sldId id="317" r:id="rId69"/>
    <p:sldId id="318" r:id="rId70"/>
    <p:sldId id="319" r:id="rId71"/>
    <p:sldId id="32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A88ECE-2D44-47B4-886C-94691A5F3666}" type="datetimeFigureOut">
              <a:rPr lang="en-US" smtClean="0"/>
              <a:t>10/4/2017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5B8573-3FAA-45EF-91AD-7032786145D4}" type="slidenum">
              <a:rPr lang="en-US" smtClean="0"/>
              <a:t>‹#›</a:t>
            </a:fld>
            <a:endParaRPr lang="en-US"/>
          </a:p>
        </p:txBody>
      </p:sp>
    </p:spTree>
    <p:extLst>
      <p:ext uri="{BB962C8B-B14F-4D97-AF65-F5344CB8AC3E}">
        <p14:creationId xmlns:p14="http://schemas.microsoft.com/office/powerpoint/2010/main" val="1041153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077ED-81A2-4C4B-9C7F-1EFFD1C35177}" type="datetimeFigureOut">
              <a:rPr lang="en-US" smtClean="0"/>
              <a:t>10/4/2017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94922-6B21-4FFC-A069-E0ADB9256B78}" type="slidenum">
              <a:rPr lang="en-US" smtClean="0"/>
              <a:t>‹#›</a:t>
            </a:fld>
            <a:endParaRPr lang="en-US"/>
          </a:p>
        </p:txBody>
      </p:sp>
    </p:spTree>
    <p:extLst>
      <p:ext uri="{BB962C8B-B14F-4D97-AF65-F5344CB8AC3E}">
        <p14:creationId xmlns:p14="http://schemas.microsoft.com/office/powerpoint/2010/main" val="82015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AEA18488-DE9C-4827-A03E-58E350C81E54}" type="slidenum">
              <a:rPr lang="en-US" altLang="en-US" sz="1200"/>
              <a:pPr/>
              <a:t>10</a:t>
            </a:fld>
            <a:endParaRPr lang="en-US" altLang="en-US" sz="120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7044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907075C-C197-44DF-A4C6-17E1056F1ADA}" type="slidenum">
              <a:rPr lang="en-US" altLang="en-US" sz="1200"/>
              <a:pPr/>
              <a:t>27</a:t>
            </a:fld>
            <a:endParaRPr lang="en-US" altLang="en-US" sz="120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58219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BBE7CD6-D5EA-409A-AB19-91697DD7374B}" type="slidenum">
              <a:rPr lang="en-US" altLang="en-US" sz="1200"/>
              <a:pPr/>
              <a:t>34</a:t>
            </a:fld>
            <a:endParaRPr lang="en-US" altLang="en-US" sz="120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16439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2E46E9F-DD37-4B4B-8477-83144C8AF987}" type="slidenum">
              <a:rPr lang="en-US" altLang="en-US" sz="1200"/>
              <a:pPr/>
              <a:t>35</a:t>
            </a:fld>
            <a:endParaRPr lang="en-US" altLang="en-US" sz="120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86277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DD2979AC-C7AF-4C51-968A-9930AF7F9521}" type="slidenum">
              <a:rPr lang="en-US" altLang="en-US" sz="1200"/>
              <a:pPr/>
              <a:t>37</a:t>
            </a:fld>
            <a:endParaRPr lang="en-US" altLang="en-US" sz="120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73004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E2372BB-9319-4A68-918C-89288FA06A75}" type="slidenum">
              <a:rPr lang="en-US" altLang="en-US" sz="1200"/>
              <a:pPr/>
              <a:t>38</a:t>
            </a:fld>
            <a:endParaRPr lang="en-US" altLang="en-US" sz="120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35264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9513168-602F-41E9-AB7D-A29BF9EAEAC6}" type="slidenum">
              <a:rPr lang="en-US" altLang="en-US" sz="1200"/>
              <a:pPr/>
              <a:t>39</a:t>
            </a:fld>
            <a:endParaRPr lang="en-US" altLang="en-US" sz="120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7443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F9F0D8F-3556-4C46-BD37-646B1939AFB7}" type="slidenum">
              <a:rPr lang="en-US" altLang="en-US" sz="1200"/>
              <a:pPr/>
              <a:t>40</a:t>
            </a:fld>
            <a:endParaRPr lang="en-US" altLang="en-US" sz="120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546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2FF02E0-1468-419A-9155-7EE061212597}" type="slidenum">
              <a:rPr lang="en-US" altLang="en-US" sz="1200"/>
              <a:pPr/>
              <a:t>41</a:t>
            </a:fld>
            <a:endParaRPr lang="en-US" altLang="en-US" sz="120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357620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EC249DF-194D-40F5-9A77-9684F8209701}" type="slidenum">
              <a:rPr lang="en-US" altLang="en-US" sz="1200"/>
              <a:pPr/>
              <a:t>55</a:t>
            </a:fld>
            <a:endParaRPr lang="en-US" altLang="en-US" sz="120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0399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3DFC9FAC-E909-4419-9791-41C20B96BCBB}" type="slidenum">
              <a:rPr lang="en-US" altLang="en-US" sz="1200"/>
              <a:pPr/>
              <a:t>58</a:t>
            </a:fld>
            <a:endParaRPr lang="en-US" altLang="en-US" sz="1200"/>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30726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0F2E05C-BF0C-4488-97AD-B5F8E8F53976}" type="slidenum">
              <a:rPr lang="en-US" altLang="en-US" sz="1200"/>
              <a:pPr/>
              <a:t>11</a:t>
            </a:fld>
            <a:endParaRPr lang="en-US" altLang="en-US" sz="120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290825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A44A507-4140-4E0A-8C1E-F9C16E8E9DFF}" type="slidenum">
              <a:rPr lang="en-US" altLang="en-US" sz="1200"/>
              <a:pPr/>
              <a:t>59</a:t>
            </a:fld>
            <a:endParaRPr lang="en-US" altLang="en-US" sz="120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438350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94EE4D6-54A9-4624-BF28-CDC2FBF93503}" type="slidenum">
              <a:rPr lang="en-US" altLang="en-US" sz="1200"/>
              <a:pPr/>
              <a:t>62</a:t>
            </a:fld>
            <a:endParaRPr lang="en-US" altLang="en-US" sz="120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02761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037476A3-722F-4948-AAAC-0B11D6546638}" type="slidenum">
              <a:rPr lang="en-US" altLang="en-US" sz="1200"/>
              <a:pPr/>
              <a:t>63</a:t>
            </a:fld>
            <a:endParaRPr lang="en-US" altLang="en-US" sz="120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3278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7166981-876A-4941-AF41-125D1B36EED9}" type="slidenum">
              <a:rPr lang="en-US" altLang="en-US" sz="1200"/>
              <a:pPr/>
              <a:t>65</a:t>
            </a:fld>
            <a:endParaRPr lang="en-US" altLang="en-US" sz="1200"/>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71539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8585F93-94D9-41D9-B56F-986C7B1BE6BE}" type="slidenum">
              <a:rPr lang="en-US" altLang="en-US" sz="1200"/>
              <a:pPr/>
              <a:t>66</a:t>
            </a:fld>
            <a:endParaRPr lang="en-US" altLang="en-US" sz="120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7709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26ECB44-20FA-4924-8A30-63695E3DAC1D}" type="slidenum">
              <a:rPr lang="en-US" altLang="en-US" sz="1200"/>
              <a:pPr/>
              <a:t>12</a:t>
            </a:fld>
            <a:endParaRPr lang="en-US" altLang="en-US" sz="120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05688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A850B0DB-221C-45EE-A296-699B3E399EC0}" type="slidenum">
              <a:rPr lang="en-US" altLang="en-US" sz="1200"/>
              <a:pPr/>
              <a:t>13</a:t>
            </a:fld>
            <a:endParaRPr lang="en-US" altLang="en-US" sz="120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8196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5931CDD-A995-4ED8-8C0F-F30E974527FB}" type="slidenum">
              <a:rPr lang="en-US" altLang="en-US" sz="1200"/>
              <a:pPr/>
              <a:t>14</a:t>
            </a:fld>
            <a:endParaRPr lang="en-US" altLang="en-US" sz="1200"/>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16705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FF10CE2-524E-43D9-BFFB-8999B7A06CDB}" type="slidenum">
              <a:rPr lang="en-US" altLang="en-US" sz="1200"/>
              <a:pPr/>
              <a:t>22</a:t>
            </a:fld>
            <a:endParaRPr lang="en-US" altLang="en-US" sz="120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11195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042F12EC-0667-4E3E-90A6-8266E4147572}" type="slidenum">
              <a:rPr lang="en-US" altLang="en-US" sz="1200"/>
              <a:pPr/>
              <a:t>24</a:t>
            </a:fld>
            <a:endParaRPr lang="en-US" altLang="en-US" sz="120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47691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A632073-91A0-4CB1-BF18-8EF9FFA97A71}" type="slidenum">
              <a:rPr lang="en-US" altLang="en-US" sz="1200"/>
              <a:pPr/>
              <a:t>25</a:t>
            </a:fld>
            <a:endParaRPr lang="en-US" altLang="en-US" sz="120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54446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A632073-91A0-4CB1-BF18-8EF9FFA97A71}" type="slidenum">
              <a:rPr lang="en-US" altLang="en-US" sz="1200"/>
              <a:pPr/>
              <a:t>26</a:t>
            </a:fld>
            <a:endParaRPr lang="en-US" altLang="en-US" sz="120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29326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0993DA-245C-43C9-8337-C726EB155A31}" type="datetimeFigureOut">
              <a:rPr lang="en-US" smtClean="0"/>
              <a:t>10/4/2017</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EA08777-52F9-44A1-9D06-66CAC405AB7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9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0993DA-245C-43C9-8337-C726EB155A31}" type="datetimeFigureOut">
              <a:rPr lang="en-US" smtClean="0"/>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6051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0993DA-245C-43C9-8337-C726EB155A31}" type="datetimeFigureOut">
              <a:rPr lang="en-US" smtClean="0"/>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386313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0993DA-245C-43C9-8337-C726EB155A31}" type="datetimeFigureOut">
              <a:rPr lang="en-US" smtClean="0"/>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259961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0993DA-245C-43C9-8337-C726EB155A31}" type="datetimeFigureOut">
              <a:rPr lang="en-US" smtClean="0"/>
              <a:t>10/4/2017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08777-52F9-44A1-9D06-66CAC405AB73}"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277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0993DA-245C-43C9-8337-C726EB155A31}" type="datetimeFigureOut">
              <a:rPr lang="en-US" smtClean="0"/>
              <a:t>10/4/2017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1179422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0993DA-245C-43C9-8337-C726EB155A31}" type="datetimeFigureOut">
              <a:rPr lang="en-US" smtClean="0"/>
              <a:t>10/4/2017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43732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0993DA-245C-43C9-8337-C726EB155A31}" type="datetimeFigureOut">
              <a:rPr lang="en-US" smtClean="0"/>
              <a:t>10/4/2017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393945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993DA-245C-43C9-8337-C726EB155A31}" type="datetimeFigureOut">
              <a:rPr lang="en-US" smtClean="0"/>
              <a:t>10/4/2017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183202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0993DA-245C-43C9-8337-C726EB155A31}" type="datetimeFigureOut">
              <a:rPr lang="en-US" smtClean="0"/>
              <a:t>10/4/2017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2268694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0993DA-245C-43C9-8337-C726EB155A31}" type="datetimeFigureOut">
              <a:rPr lang="en-US" smtClean="0"/>
              <a:t>10/4/2017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08777-52F9-44A1-9D06-66CAC405AB73}" type="slidenum">
              <a:rPr lang="en-US" smtClean="0"/>
              <a:t>‹#›</a:t>
            </a:fld>
            <a:endParaRPr lang="en-US"/>
          </a:p>
        </p:txBody>
      </p:sp>
    </p:spTree>
    <p:extLst>
      <p:ext uri="{BB962C8B-B14F-4D97-AF65-F5344CB8AC3E}">
        <p14:creationId xmlns:p14="http://schemas.microsoft.com/office/powerpoint/2010/main" val="50797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0993DA-245C-43C9-8337-C726EB155A31}" type="datetimeFigureOut">
              <a:rPr lang="en-US" smtClean="0"/>
              <a:t>10/4/2017</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EA08777-52F9-44A1-9D06-66CAC405AB73}" type="slidenum">
              <a:rPr lang="en-US" smtClean="0"/>
              <a:t>‹#›</a:t>
            </a:fld>
            <a:endParaRPr lang="en-US"/>
          </a:p>
        </p:txBody>
      </p:sp>
    </p:spTree>
    <p:extLst>
      <p:ext uri="{BB962C8B-B14F-4D97-AF65-F5344CB8AC3E}">
        <p14:creationId xmlns:p14="http://schemas.microsoft.com/office/powerpoint/2010/main" val="1578082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057400" y="838201"/>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b="1" dirty="0">
                <a:solidFill>
                  <a:srgbClr val="186496"/>
                </a:solidFill>
                <a:latin typeface="Arial" panose="020B0604020202020204" pitchFamily="34" charset="0"/>
              </a:rPr>
              <a:t>KEY CONCEPT </a:t>
            </a:r>
            <a:br>
              <a:rPr lang="en-US" altLang="en-US" b="1" dirty="0">
                <a:solidFill>
                  <a:srgbClr val="186496"/>
                </a:solidFill>
                <a:latin typeface="Arial" panose="020B0604020202020204" pitchFamily="34" charset="0"/>
              </a:rPr>
            </a:br>
            <a:r>
              <a:rPr lang="en-US" altLang="en-US" b="1" dirty="0">
                <a:latin typeface="Arial" panose="020B0604020202020204" pitchFamily="34" charset="0"/>
              </a:rPr>
              <a:t>Ecology is the study of the relationships among organisms and their environment.</a:t>
            </a:r>
            <a:r>
              <a:rPr lang="en-US" altLang="en-US" b="1" dirty="0">
                <a:solidFill>
                  <a:srgbClr val="186496"/>
                </a:solidFill>
                <a:latin typeface="Arial" panose="020B0604020202020204" pitchFamily="34" charset="0"/>
              </a:rPr>
              <a:t> </a:t>
            </a:r>
          </a:p>
        </p:txBody>
      </p:sp>
      <p:pic>
        <p:nvPicPr>
          <p:cNvPr id="12293" name="Picture 5" descr="bhspe-0513co-001.jpg                                           004C5FE6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81214"/>
            <a:ext cx="65532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72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left)">
                                      <p:cBhvr>
                                        <p:cTn id="7" dur="500"/>
                                        <p:tgtEl>
                                          <p:spTgt spid="1229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wipe(up)">
                                      <p:cBhvr>
                                        <p:cTn id="11"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62126" y="788988"/>
            <a:ext cx="8905875" cy="457200"/>
          </a:xfrm>
          <a:noFill/>
        </p:spPr>
        <p:txBody>
          <a:bodyPr>
            <a:normAutofit fontScale="90000"/>
          </a:bodyPr>
          <a:lstStyle/>
          <a:p>
            <a:pPr eaLnBrk="1" hangingPunct="1"/>
            <a:r>
              <a:rPr lang="en-US" altLang="en-US" dirty="0" smtClean="0"/>
              <a:t>An ecosystem includes both biotic and abiotic factors. </a:t>
            </a:r>
          </a:p>
        </p:txBody>
      </p:sp>
      <p:sp>
        <p:nvSpPr>
          <p:cNvPr id="4099" name="Rectangle 3"/>
          <p:cNvSpPr>
            <a:spLocks noGrp="1" noChangeArrowheads="1"/>
          </p:cNvSpPr>
          <p:nvPr>
            <p:ph idx="1"/>
          </p:nvPr>
        </p:nvSpPr>
        <p:spPr>
          <a:xfrm>
            <a:off x="1114425" y="1905000"/>
            <a:ext cx="8610600" cy="2209800"/>
          </a:xfrm>
          <a:noFill/>
        </p:spPr>
        <p:txBody>
          <a:bodyPr/>
          <a:lstStyle/>
          <a:p>
            <a:pPr eaLnBrk="1" hangingPunct="1"/>
            <a:r>
              <a:rPr lang="en-US" altLang="en-US" dirty="0" smtClean="0"/>
              <a:t>Biotic factors are living things.</a:t>
            </a:r>
          </a:p>
          <a:p>
            <a:pPr lvl="1" eaLnBrk="1" hangingPunct="1"/>
            <a:r>
              <a:rPr lang="en-US" altLang="en-US" dirty="0" smtClean="0"/>
              <a:t>Plants </a:t>
            </a:r>
          </a:p>
          <a:p>
            <a:pPr lvl="1" eaLnBrk="1" hangingPunct="1"/>
            <a:r>
              <a:rPr lang="en-US" altLang="en-US" dirty="0" smtClean="0"/>
              <a:t>Animals </a:t>
            </a:r>
          </a:p>
          <a:p>
            <a:pPr lvl="1" eaLnBrk="1" hangingPunct="1"/>
            <a:r>
              <a:rPr lang="en-US" altLang="en-US" dirty="0" smtClean="0"/>
              <a:t>Fungi </a:t>
            </a:r>
          </a:p>
          <a:p>
            <a:pPr lvl="1" eaLnBrk="1" hangingPunct="1"/>
            <a:r>
              <a:rPr lang="en-US" altLang="en-US" dirty="0" smtClean="0"/>
              <a:t>Bacteria </a:t>
            </a:r>
          </a:p>
        </p:txBody>
      </p:sp>
      <p:pic>
        <p:nvPicPr>
          <p:cNvPr id="4101" name="Picture 5" descr="bhspe-05130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254" y="1752600"/>
            <a:ext cx="43878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8503508" y="2543433"/>
            <a:ext cx="2686050" cy="304800"/>
            <a:chOff x="3696" y="1680"/>
            <a:chExt cx="1692" cy="192"/>
          </a:xfrm>
        </p:grpSpPr>
        <p:sp>
          <p:nvSpPr>
            <p:cNvPr id="21511" name="Text Box 6"/>
            <p:cNvSpPr txBox="1">
              <a:spLocks noChangeArrowheads="1"/>
            </p:cNvSpPr>
            <p:nvPr/>
          </p:nvSpPr>
          <p:spPr bwMode="auto">
            <a:xfrm>
              <a:off x="4944" y="1680"/>
              <a:ext cx="4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b="1" dirty="0">
                  <a:latin typeface="Arial" panose="020B0604020202020204" pitchFamily="34" charset="0"/>
                </a:rPr>
                <a:t>plants</a:t>
              </a:r>
              <a:endParaRPr lang="en-US" altLang="en-US" dirty="0"/>
            </a:p>
          </p:txBody>
        </p:sp>
        <p:sp>
          <p:nvSpPr>
            <p:cNvPr id="21512" name="Line 7"/>
            <p:cNvSpPr>
              <a:spLocks noChangeShapeType="1"/>
            </p:cNvSpPr>
            <p:nvPr/>
          </p:nvSpPr>
          <p:spPr bwMode="auto">
            <a:xfrm flipH="1" flipV="1">
              <a:off x="3696" y="1776"/>
              <a:ext cx="1292" cy="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998754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wipe(left)">
                                      <p:cBhvr>
                                        <p:cTn id="17" dur="500"/>
                                        <p:tgtEl>
                                          <p:spTgt spid="40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9">
                                            <p:txEl>
                                              <p:pRg st="2" end="2"/>
                                            </p:txEl>
                                          </p:spTgt>
                                        </p:tgtEl>
                                        <p:attrNameLst>
                                          <p:attrName>style.visibility</p:attrName>
                                        </p:attrNameLst>
                                      </p:cBhvr>
                                      <p:to>
                                        <p:strVal val="visible"/>
                                      </p:to>
                                    </p:set>
                                    <p:animEffect transition="in" filter="wipe(left)">
                                      <p:cBhvr>
                                        <p:cTn id="22" dur="500"/>
                                        <p:tgtEl>
                                          <p:spTgt spid="40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99">
                                            <p:txEl>
                                              <p:pRg st="3" end="3"/>
                                            </p:txEl>
                                          </p:spTgt>
                                        </p:tgtEl>
                                        <p:attrNameLst>
                                          <p:attrName>style.visibility</p:attrName>
                                        </p:attrNameLst>
                                      </p:cBhvr>
                                      <p:to>
                                        <p:strVal val="visible"/>
                                      </p:to>
                                    </p:set>
                                    <p:animEffect transition="in" filter="wipe(left)">
                                      <p:cBhvr>
                                        <p:cTn id="27" dur="500"/>
                                        <p:tgtEl>
                                          <p:spTgt spid="409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99">
                                            <p:txEl>
                                              <p:pRg st="4" end="4"/>
                                            </p:txEl>
                                          </p:spTgt>
                                        </p:tgtEl>
                                        <p:attrNameLst>
                                          <p:attrName>style.visibility</p:attrName>
                                        </p:attrNameLst>
                                      </p:cBhvr>
                                      <p:to>
                                        <p:strVal val="visible"/>
                                      </p:to>
                                    </p:set>
                                    <p:animEffect transition="in" filter="wipe(left)">
                                      <p:cBhvr>
                                        <p:cTn id="32" dur="500"/>
                                        <p:tgtEl>
                                          <p:spTgt spid="409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101"/>
                                        </p:tgtEl>
                                        <p:attrNameLst>
                                          <p:attrName>style.visibility</p:attrName>
                                        </p:attrNameLst>
                                      </p:cBhvr>
                                      <p:to>
                                        <p:strVal val="visible"/>
                                      </p:to>
                                    </p:set>
                                    <p:animEffect transition="in" filter="wipe(up)">
                                      <p:cBhvr>
                                        <p:cTn id="37" dur="500"/>
                                        <p:tgtEl>
                                          <p:spTgt spid="4101"/>
                                        </p:tgtEl>
                                      </p:cBhvr>
                                    </p:animEffect>
                                  </p:childTnLst>
                                </p:cTn>
                              </p:par>
                            </p:childTnLst>
                          </p:cTn>
                        </p:par>
                        <p:par>
                          <p:cTn id="38" fill="hold" nodeType="afterGroup">
                            <p:stCondLst>
                              <p:cond delay="500"/>
                            </p:stCondLst>
                            <p:childTnLst>
                              <p:par>
                                <p:cTn id="39" presetID="22" presetClass="entr" presetSubtype="1"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bldLvl="5"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08" name="Rectangle 40"/>
          <p:cNvSpPr>
            <a:spLocks noGrp="1" noChangeArrowheads="1"/>
          </p:cNvSpPr>
          <p:nvPr>
            <p:ph idx="1"/>
          </p:nvPr>
        </p:nvSpPr>
        <p:spPr>
          <a:xfrm>
            <a:off x="2057400" y="914400"/>
            <a:ext cx="8610600" cy="457200"/>
          </a:xfrm>
          <a:noFill/>
        </p:spPr>
        <p:txBody>
          <a:bodyPr>
            <a:normAutofit/>
          </a:bodyPr>
          <a:lstStyle/>
          <a:p>
            <a:pPr eaLnBrk="1" hangingPunct="1"/>
            <a:r>
              <a:rPr lang="en-US" altLang="en-US" smtClean="0"/>
              <a:t>Abiotic factors are nonliving things. </a:t>
            </a:r>
          </a:p>
        </p:txBody>
      </p:sp>
      <p:sp>
        <p:nvSpPr>
          <p:cNvPr id="7218" name="Rectangle 50"/>
          <p:cNvSpPr>
            <a:spLocks noChangeArrowheads="1"/>
          </p:cNvSpPr>
          <p:nvPr/>
        </p:nvSpPr>
        <p:spPr bwMode="auto">
          <a:xfrm>
            <a:off x="2057400" y="1346200"/>
            <a:ext cx="8610600" cy="22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a:latin typeface="Arial" panose="020B0604020202020204" pitchFamily="34" charset="0"/>
              </a:rPr>
              <a:t>moisture</a:t>
            </a:r>
          </a:p>
          <a:p>
            <a:pPr lvl="1" eaLnBrk="1" hangingPunct="1">
              <a:spcBef>
                <a:spcPct val="20000"/>
              </a:spcBef>
              <a:buFontTx/>
              <a:buChar char="–"/>
            </a:pPr>
            <a:r>
              <a:rPr lang="en-US" altLang="en-US">
                <a:latin typeface="Arial" panose="020B0604020202020204" pitchFamily="34" charset="0"/>
              </a:rPr>
              <a:t>temperature</a:t>
            </a:r>
          </a:p>
          <a:p>
            <a:pPr lvl="1" eaLnBrk="1" hangingPunct="1">
              <a:spcBef>
                <a:spcPct val="20000"/>
              </a:spcBef>
              <a:buFontTx/>
              <a:buChar char="–"/>
            </a:pPr>
            <a:r>
              <a:rPr lang="en-US" altLang="en-US">
                <a:latin typeface="Arial" panose="020B0604020202020204" pitchFamily="34" charset="0"/>
              </a:rPr>
              <a:t>wind</a:t>
            </a:r>
          </a:p>
          <a:p>
            <a:pPr lvl="1" eaLnBrk="1" hangingPunct="1">
              <a:spcBef>
                <a:spcPct val="20000"/>
              </a:spcBef>
              <a:buFontTx/>
              <a:buChar char="–"/>
            </a:pPr>
            <a:r>
              <a:rPr lang="en-US" altLang="en-US">
                <a:latin typeface="Arial" panose="020B0604020202020204" pitchFamily="34" charset="0"/>
              </a:rPr>
              <a:t>sunlight </a:t>
            </a:r>
          </a:p>
          <a:p>
            <a:pPr lvl="1" eaLnBrk="1" hangingPunct="1">
              <a:spcBef>
                <a:spcPct val="20000"/>
              </a:spcBef>
              <a:buFontTx/>
              <a:buChar char="–"/>
            </a:pPr>
            <a:r>
              <a:rPr lang="en-US" altLang="en-US">
                <a:latin typeface="Arial" panose="020B0604020202020204" pitchFamily="34" charset="0"/>
              </a:rPr>
              <a:t>soil</a:t>
            </a:r>
          </a:p>
        </p:txBody>
      </p:sp>
      <p:pic>
        <p:nvPicPr>
          <p:cNvPr id="7219" name="Picture 51" descr="bhspe-05130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3878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6"/>
          <p:cNvGrpSpPr>
            <a:grpSpLocks/>
          </p:cNvGrpSpPr>
          <p:nvPr/>
        </p:nvGrpSpPr>
        <p:grpSpPr bwMode="auto">
          <a:xfrm>
            <a:off x="8801100" y="2209800"/>
            <a:ext cx="1562100" cy="1828800"/>
            <a:chOff x="4584" y="1440"/>
            <a:chExt cx="984" cy="1152"/>
          </a:xfrm>
        </p:grpSpPr>
        <p:sp>
          <p:nvSpPr>
            <p:cNvPr id="22535" name="Text Box 52"/>
            <p:cNvSpPr txBox="1">
              <a:spLocks noChangeArrowheads="1"/>
            </p:cNvSpPr>
            <p:nvPr/>
          </p:nvSpPr>
          <p:spPr bwMode="auto">
            <a:xfrm>
              <a:off x="4980" y="2400"/>
              <a:ext cx="5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b="1">
                  <a:latin typeface="Arial" panose="020B0604020202020204" pitchFamily="34" charset="0"/>
                </a:rPr>
                <a:t>moisture</a:t>
              </a:r>
            </a:p>
          </p:txBody>
        </p:sp>
        <p:sp>
          <p:nvSpPr>
            <p:cNvPr id="22536" name="Text Box 53"/>
            <p:cNvSpPr txBox="1">
              <a:spLocks noChangeArrowheads="1"/>
            </p:cNvSpPr>
            <p:nvPr/>
          </p:nvSpPr>
          <p:spPr bwMode="auto">
            <a:xfrm>
              <a:off x="4980" y="1440"/>
              <a:ext cx="54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b="1">
                  <a:latin typeface="Arial" panose="020B0604020202020204" pitchFamily="34" charset="0"/>
                </a:rPr>
                <a:t>sunlight</a:t>
              </a:r>
            </a:p>
          </p:txBody>
        </p:sp>
        <p:sp>
          <p:nvSpPr>
            <p:cNvPr id="22537" name="Line 54"/>
            <p:cNvSpPr>
              <a:spLocks noChangeShapeType="1"/>
            </p:cNvSpPr>
            <p:nvPr/>
          </p:nvSpPr>
          <p:spPr bwMode="auto">
            <a:xfrm flipH="1">
              <a:off x="4584" y="1536"/>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55"/>
            <p:cNvSpPr>
              <a:spLocks noChangeShapeType="1"/>
            </p:cNvSpPr>
            <p:nvPr/>
          </p:nvSpPr>
          <p:spPr bwMode="auto">
            <a:xfrm flipH="1">
              <a:off x="4592" y="2504"/>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465557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08"/>
                                        </p:tgtEl>
                                        <p:attrNameLst>
                                          <p:attrName>style.visibility</p:attrName>
                                        </p:attrNameLst>
                                      </p:cBhvr>
                                      <p:to>
                                        <p:strVal val="visible"/>
                                      </p:to>
                                    </p:set>
                                    <p:animEffect transition="in" filter="wipe(left)">
                                      <p:cBhvr>
                                        <p:cTn id="7" dur="500"/>
                                        <p:tgtEl>
                                          <p:spTgt spid="72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18">
                                            <p:txEl>
                                              <p:pRg st="0" end="0"/>
                                            </p:txEl>
                                          </p:spTgt>
                                        </p:tgtEl>
                                        <p:attrNameLst>
                                          <p:attrName>style.visibility</p:attrName>
                                        </p:attrNameLst>
                                      </p:cBhvr>
                                      <p:to>
                                        <p:strVal val="visible"/>
                                      </p:to>
                                    </p:set>
                                    <p:animEffect transition="in" filter="wipe(left)">
                                      <p:cBhvr>
                                        <p:cTn id="12" dur="500"/>
                                        <p:tgtEl>
                                          <p:spTgt spid="72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18">
                                            <p:txEl>
                                              <p:pRg st="1" end="1"/>
                                            </p:txEl>
                                          </p:spTgt>
                                        </p:tgtEl>
                                        <p:attrNameLst>
                                          <p:attrName>style.visibility</p:attrName>
                                        </p:attrNameLst>
                                      </p:cBhvr>
                                      <p:to>
                                        <p:strVal val="visible"/>
                                      </p:to>
                                    </p:set>
                                    <p:animEffect transition="in" filter="wipe(left)">
                                      <p:cBhvr>
                                        <p:cTn id="17" dur="500"/>
                                        <p:tgtEl>
                                          <p:spTgt spid="721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18">
                                            <p:txEl>
                                              <p:pRg st="2" end="2"/>
                                            </p:txEl>
                                          </p:spTgt>
                                        </p:tgtEl>
                                        <p:attrNameLst>
                                          <p:attrName>style.visibility</p:attrName>
                                        </p:attrNameLst>
                                      </p:cBhvr>
                                      <p:to>
                                        <p:strVal val="visible"/>
                                      </p:to>
                                    </p:set>
                                    <p:animEffect transition="in" filter="wipe(left)">
                                      <p:cBhvr>
                                        <p:cTn id="22" dur="500"/>
                                        <p:tgtEl>
                                          <p:spTgt spid="721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18">
                                            <p:txEl>
                                              <p:pRg st="3" end="3"/>
                                            </p:txEl>
                                          </p:spTgt>
                                        </p:tgtEl>
                                        <p:attrNameLst>
                                          <p:attrName>style.visibility</p:attrName>
                                        </p:attrNameLst>
                                      </p:cBhvr>
                                      <p:to>
                                        <p:strVal val="visible"/>
                                      </p:to>
                                    </p:set>
                                    <p:animEffect transition="in" filter="wipe(left)">
                                      <p:cBhvr>
                                        <p:cTn id="27" dur="500"/>
                                        <p:tgtEl>
                                          <p:spTgt spid="721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18">
                                            <p:txEl>
                                              <p:pRg st="4" end="4"/>
                                            </p:txEl>
                                          </p:spTgt>
                                        </p:tgtEl>
                                        <p:attrNameLst>
                                          <p:attrName>style.visibility</p:attrName>
                                        </p:attrNameLst>
                                      </p:cBhvr>
                                      <p:to>
                                        <p:strVal val="visible"/>
                                      </p:to>
                                    </p:set>
                                    <p:animEffect transition="in" filter="wipe(left)">
                                      <p:cBhvr>
                                        <p:cTn id="32" dur="500"/>
                                        <p:tgtEl>
                                          <p:spTgt spid="721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7219"/>
                                        </p:tgtEl>
                                        <p:attrNameLst>
                                          <p:attrName>style.visibility</p:attrName>
                                        </p:attrNameLst>
                                      </p:cBhvr>
                                      <p:to>
                                        <p:strVal val="visible"/>
                                      </p:to>
                                    </p:set>
                                    <p:animEffect transition="in" filter="wipe(up)">
                                      <p:cBhvr>
                                        <p:cTn id="37" dur="500"/>
                                        <p:tgtEl>
                                          <p:spTgt spid="7219"/>
                                        </p:tgtEl>
                                      </p:cBhvr>
                                    </p:animEffect>
                                  </p:childTnLst>
                                </p:cTn>
                              </p:par>
                            </p:childTnLst>
                          </p:cTn>
                        </p:par>
                        <p:par>
                          <p:cTn id="38" fill="hold" nodeType="afterGroup">
                            <p:stCondLst>
                              <p:cond delay="500"/>
                            </p:stCondLst>
                            <p:childTnLst>
                              <p:par>
                                <p:cTn id="39" presetID="22" presetClass="entr" presetSubtype="1"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utoUpdateAnimBg="0"/>
      <p:bldP spid="7218"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26" y="787401"/>
            <a:ext cx="8905875" cy="822325"/>
          </a:xfrm>
        </p:spPr>
        <p:txBody>
          <a:bodyPr>
            <a:normAutofit fontScale="90000"/>
          </a:bodyPr>
          <a:lstStyle/>
          <a:p>
            <a:pPr eaLnBrk="1" hangingPunct="1"/>
            <a:r>
              <a:rPr lang="en-US" altLang="en-US" dirty="0" smtClean="0"/>
              <a:t>Changing one factor in an ecosystem can affect many other factors. </a:t>
            </a:r>
          </a:p>
        </p:txBody>
      </p:sp>
      <p:sp>
        <p:nvSpPr>
          <p:cNvPr id="9219" name="Rectangle 3"/>
          <p:cNvSpPr>
            <a:spLocks noGrp="1" noChangeArrowheads="1"/>
          </p:cNvSpPr>
          <p:nvPr>
            <p:ph idx="1"/>
          </p:nvPr>
        </p:nvSpPr>
        <p:spPr>
          <a:xfrm>
            <a:off x="1943100" y="2288961"/>
            <a:ext cx="8610600" cy="1625600"/>
          </a:xfrm>
        </p:spPr>
        <p:txBody>
          <a:bodyPr>
            <a:normAutofit/>
          </a:bodyPr>
          <a:lstStyle/>
          <a:p>
            <a:pPr eaLnBrk="1" hangingPunct="1"/>
            <a:r>
              <a:rPr lang="en-US" altLang="en-US" dirty="0" smtClean="0"/>
              <a:t>Biodiversity is the assortment, or variety, of living things in an ecosystem.</a:t>
            </a:r>
          </a:p>
          <a:p>
            <a:pPr eaLnBrk="1" hangingPunct="1"/>
            <a:r>
              <a:rPr lang="en-US" altLang="en-US" dirty="0" smtClean="0"/>
              <a:t>Rain forests have more biodiversity than other locations in the world, but are threatened by human activities. </a:t>
            </a:r>
          </a:p>
        </p:txBody>
      </p:sp>
    </p:spTree>
    <p:extLst>
      <p:ext uri="{BB962C8B-B14F-4D97-AF65-F5344CB8AC3E}">
        <p14:creationId xmlns:p14="http://schemas.microsoft.com/office/powerpoint/2010/main" val="2037533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left)">
                                      <p:cBhvr>
                                        <p:cTn id="17" dur="5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2057400" y="914401"/>
            <a:ext cx="8610600" cy="822325"/>
          </a:xfrm>
        </p:spPr>
        <p:txBody>
          <a:bodyPr>
            <a:normAutofit/>
          </a:bodyPr>
          <a:lstStyle/>
          <a:p>
            <a:pPr eaLnBrk="1" hangingPunct="1"/>
            <a:r>
              <a:rPr lang="en-US" altLang="en-US" dirty="0" smtClean="0"/>
              <a:t>A keystone species is a species that has an unusually large effect on its ecosystem.</a:t>
            </a:r>
          </a:p>
        </p:txBody>
      </p:sp>
      <p:grpSp>
        <p:nvGrpSpPr>
          <p:cNvPr id="2" name="Group 16"/>
          <p:cNvGrpSpPr>
            <a:grpSpLocks/>
          </p:cNvGrpSpPr>
          <p:nvPr/>
        </p:nvGrpSpPr>
        <p:grpSpPr bwMode="auto">
          <a:xfrm>
            <a:off x="3124200" y="1676401"/>
            <a:ext cx="5638800" cy="4181475"/>
            <a:chOff x="1296" y="1632"/>
            <a:chExt cx="2862" cy="2202"/>
          </a:xfrm>
        </p:grpSpPr>
        <p:pic>
          <p:nvPicPr>
            <p:cNvPr id="24581" name="Picture 11" descr="bhspe-05130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632"/>
              <a:ext cx="2862" cy="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14"/>
            <p:cNvSpPr txBox="1">
              <a:spLocks noChangeArrowheads="1"/>
            </p:cNvSpPr>
            <p:nvPr/>
          </p:nvSpPr>
          <p:spPr bwMode="auto">
            <a:xfrm>
              <a:off x="2400" y="2880"/>
              <a:ext cx="45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keystone</a:t>
              </a:r>
              <a:endParaRPr lang="en-US" altLang="en-US" sz="1300">
                <a:latin typeface="Arial" panose="020B0604020202020204" pitchFamily="34" charset="0"/>
              </a:endParaRPr>
            </a:p>
          </p:txBody>
        </p:sp>
        <p:sp>
          <p:nvSpPr>
            <p:cNvPr id="24583" name="Line 15"/>
            <p:cNvSpPr>
              <a:spLocks noChangeShapeType="1"/>
            </p:cNvSpPr>
            <p:nvPr/>
          </p:nvSpPr>
          <p:spPr bwMode="auto">
            <a:xfrm flipV="1">
              <a:off x="2688" y="2400"/>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40197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5"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2052638" y="930275"/>
            <a:ext cx="8615362" cy="457200"/>
          </a:xfrm>
          <a:noFill/>
        </p:spPr>
        <p:txBody>
          <a:bodyPr>
            <a:normAutofit/>
          </a:bodyPr>
          <a:lstStyle/>
          <a:p>
            <a:pPr eaLnBrk="1" hangingPunct="1"/>
            <a:r>
              <a:rPr lang="en-US" altLang="en-US" dirty="0" smtClean="0"/>
              <a:t>Keystone species form and maintain a complex web of life.</a:t>
            </a:r>
          </a:p>
        </p:txBody>
      </p:sp>
      <p:grpSp>
        <p:nvGrpSpPr>
          <p:cNvPr id="2" name="Group 13"/>
          <p:cNvGrpSpPr>
            <a:grpSpLocks/>
          </p:cNvGrpSpPr>
          <p:nvPr/>
        </p:nvGrpSpPr>
        <p:grpSpPr bwMode="auto">
          <a:xfrm>
            <a:off x="2819400" y="1533526"/>
            <a:ext cx="6781800" cy="4943475"/>
            <a:chOff x="864" y="1296"/>
            <a:chExt cx="4080" cy="2827"/>
          </a:xfrm>
        </p:grpSpPr>
        <p:pic>
          <p:nvPicPr>
            <p:cNvPr id="25605" name="Picture 5" descr="bhspe-05130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296"/>
              <a:ext cx="4080" cy="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8"/>
            <p:cNvSpPr>
              <a:spLocks noChangeArrowheads="1"/>
            </p:cNvSpPr>
            <p:nvPr/>
          </p:nvSpPr>
          <p:spPr bwMode="auto">
            <a:xfrm>
              <a:off x="2736" y="2016"/>
              <a:ext cx="1056"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creation of</a:t>
              </a:r>
            </a:p>
            <a:p>
              <a:r>
                <a:rPr lang="en-US" altLang="en-US" sz="1300" b="1">
                  <a:latin typeface="Arial" panose="020B0604020202020204" pitchFamily="34" charset="0"/>
                </a:rPr>
                <a:t>wetland</a:t>
              </a:r>
            </a:p>
            <a:p>
              <a:r>
                <a:rPr lang="en-US" altLang="en-US" sz="1300" b="1">
                  <a:latin typeface="Arial" panose="020B0604020202020204" pitchFamily="34" charset="0"/>
                </a:rPr>
                <a:t>ecosystem</a:t>
              </a:r>
            </a:p>
          </p:txBody>
        </p:sp>
        <p:sp>
          <p:nvSpPr>
            <p:cNvPr id="25607" name="Rectangle 9"/>
            <p:cNvSpPr>
              <a:spLocks noChangeArrowheads="1"/>
            </p:cNvSpPr>
            <p:nvPr/>
          </p:nvSpPr>
          <p:spPr bwMode="auto">
            <a:xfrm>
              <a:off x="1440" y="2736"/>
              <a:ext cx="1152"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increased waterfowl</a:t>
              </a:r>
            </a:p>
            <a:p>
              <a:r>
                <a:rPr lang="en-US" altLang="en-US" sz="1300" b="1">
                  <a:latin typeface="Arial" panose="020B0604020202020204" pitchFamily="34" charset="0"/>
                </a:rPr>
                <a:t>Population</a:t>
              </a:r>
            </a:p>
          </p:txBody>
        </p:sp>
        <p:sp>
          <p:nvSpPr>
            <p:cNvPr id="25608" name="Rectangle 10"/>
            <p:cNvSpPr>
              <a:spLocks noChangeArrowheads="1"/>
            </p:cNvSpPr>
            <p:nvPr/>
          </p:nvSpPr>
          <p:spPr bwMode="auto">
            <a:xfrm>
              <a:off x="1152" y="3312"/>
              <a:ext cx="76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increased fish</a:t>
              </a:r>
            </a:p>
            <a:p>
              <a:r>
                <a:rPr lang="en-US" altLang="en-US" sz="1300" b="1">
                  <a:solidFill>
                    <a:schemeClr val="bg1"/>
                  </a:solidFill>
                  <a:latin typeface="Arial" panose="020B0604020202020204" pitchFamily="34" charset="0"/>
                </a:rPr>
                <a:t>population</a:t>
              </a:r>
            </a:p>
          </p:txBody>
        </p:sp>
        <p:sp>
          <p:nvSpPr>
            <p:cNvPr id="25609" name="Rectangle 11"/>
            <p:cNvSpPr>
              <a:spLocks noChangeArrowheads="1"/>
            </p:cNvSpPr>
            <p:nvPr/>
          </p:nvSpPr>
          <p:spPr bwMode="auto">
            <a:xfrm>
              <a:off x="3936" y="3456"/>
              <a:ext cx="720"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nesting sites for birds</a:t>
              </a:r>
            </a:p>
          </p:txBody>
        </p:sp>
        <p:sp>
          <p:nvSpPr>
            <p:cNvPr id="25610" name="Rectangle 12"/>
            <p:cNvSpPr>
              <a:spLocks noChangeArrowheads="1"/>
            </p:cNvSpPr>
            <p:nvPr/>
          </p:nvSpPr>
          <p:spPr bwMode="auto">
            <a:xfrm>
              <a:off x="2733" y="3210"/>
              <a:ext cx="943" cy="171"/>
            </a:xfrm>
            <a:prstGeom prst="rect">
              <a:avLst/>
            </a:prstGeom>
            <a:solidFill>
              <a:srgbClr val="CC6314"/>
            </a:solidFill>
            <a:ln w="9525">
              <a:solidFill>
                <a:schemeClr val="tx1"/>
              </a:solidFill>
              <a:miter lim="800000"/>
              <a:headEnd/>
              <a:tailEnd/>
            </a:ln>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keystone species</a:t>
              </a:r>
            </a:p>
          </p:txBody>
        </p:sp>
      </p:grpSp>
    </p:spTree>
    <p:extLst>
      <p:ext uri="{BB962C8B-B14F-4D97-AF65-F5344CB8AC3E}">
        <p14:creationId xmlns:p14="http://schemas.microsoft.com/office/powerpoint/2010/main" val="2170206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solidFill>
                  <a:schemeClr val="tx1"/>
                </a:solidFill>
              </a:rPr>
              <a:t>1)  Assessment: What are the 5 different levels of organization studied by ecologists?</a:t>
            </a:r>
          </a:p>
        </p:txBody>
      </p:sp>
      <p:sp>
        <p:nvSpPr>
          <p:cNvPr id="14339" name="Content Placeholder 2"/>
          <p:cNvSpPr>
            <a:spLocks noGrp="1"/>
          </p:cNvSpPr>
          <p:nvPr>
            <p:ph idx="1"/>
          </p:nvPr>
        </p:nvSpPr>
        <p:spPr>
          <a:xfrm>
            <a:off x="2057400" y="2484513"/>
            <a:ext cx="8305800" cy="2235200"/>
          </a:xfrm>
        </p:spPr>
        <p:txBody>
          <a:bodyPr>
            <a:normAutofit lnSpcReduction="10000"/>
          </a:bodyPr>
          <a:lstStyle/>
          <a:p>
            <a:pPr eaLnBrk="1" hangingPunct="1"/>
            <a:r>
              <a:rPr lang="en-US" altLang="en-US" dirty="0" smtClean="0"/>
              <a:t>Organism</a:t>
            </a:r>
          </a:p>
          <a:p>
            <a:pPr eaLnBrk="1" hangingPunct="1"/>
            <a:r>
              <a:rPr lang="en-US" altLang="en-US" dirty="0" smtClean="0"/>
              <a:t>Population</a:t>
            </a:r>
          </a:p>
          <a:p>
            <a:pPr eaLnBrk="1" hangingPunct="1"/>
            <a:r>
              <a:rPr lang="en-US" altLang="en-US" dirty="0" smtClean="0"/>
              <a:t>Community</a:t>
            </a:r>
          </a:p>
          <a:p>
            <a:pPr eaLnBrk="1" hangingPunct="1"/>
            <a:r>
              <a:rPr lang="en-US" altLang="en-US" dirty="0" smtClean="0"/>
              <a:t>Ecosystem </a:t>
            </a:r>
          </a:p>
          <a:p>
            <a:pPr eaLnBrk="1" hangingPunct="1"/>
            <a:r>
              <a:rPr lang="en-US" altLang="en-US" dirty="0" smtClean="0"/>
              <a:t>Biome </a:t>
            </a:r>
          </a:p>
        </p:txBody>
      </p:sp>
      <p:grpSp>
        <p:nvGrpSpPr>
          <p:cNvPr id="2" name="Group 6"/>
          <p:cNvGrpSpPr>
            <a:grpSpLocks/>
          </p:cNvGrpSpPr>
          <p:nvPr/>
        </p:nvGrpSpPr>
        <p:grpSpPr bwMode="auto">
          <a:xfrm>
            <a:off x="4648200" y="2484513"/>
            <a:ext cx="3810000" cy="2214563"/>
            <a:chOff x="3124200" y="1752600"/>
            <a:chExt cx="3810000" cy="2214265"/>
          </a:xfrm>
        </p:grpSpPr>
        <p:sp>
          <p:nvSpPr>
            <p:cNvPr id="14341" name="TextBox 3"/>
            <p:cNvSpPr txBox="1">
              <a:spLocks noChangeArrowheads="1"/>
            </p:cNvSpPr>
            <p:nvPr/>
          </p:nvSpPr>
          <p:spPr bwMode="auto">
            <a:xfrm>
              <a:off x="3810000" y="17526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Smallest/ most specific</a:t>
              </a:r>
            </a:p>
          </p:txBody>
        </p:sp>
        <p:sp>
          <p:nvSpPr>
            <p:cNvPr id="14342" name="TextBox 4"/>
            <p:cNvSpPr txBox="1">
              <a:spLocks noChangeArrowheads="1"/>
            </p:cNvSpPr>
            <p:nvPr/>
          </p:nvSpPr>
          <p:spPr bwMode="auto">
            <a:xfrm>
              <a:off x="3886200" y="3505200"/>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Largest/ most broad</a:t>
              </a:r>
            </a:p>
          </p:txBody>
        </p:sp>
        <p:sp>
          <p:nvSpPr>
            <p:cNvPr id="14343" name="Down Arrow 5"/>
            <p:cNvSpPr>
              <a:spLocks noChangeArrowheads="1"/>
            </p:cNvSpPr>
            <p:nvPr/>
          </p:nvSpPr>
          <p:spPr bwMode="auto">
            <a:xfrm>
              <a:off x="3124200" y="1828800"/>
              <a:ext cx="533400" cy="1981200"/>
            </a:xfrm>
            <a:prstGeom prst="downArrow">
              <a:avLst>
                <a:gd name="adj1" fmla="val 50000"/>
                <a:gd name="adj2" fmla="val 50005"/>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grpSp>
    </p:spTree>
    <p:extLst>
      <p:ext uri="{BB962C8B-B14F-4D97-AF65-F5344CB8AC3E}">
        <p14:creationId xmlns:p14="http://schemas.microsoft.com/office/powerpoint/2010/main" val="3889531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76400" y="838200"/>
            <a:ext cx="8686800" cy="1570038"/>
          </a:xfrm>
        </p:spPr>
        <p:txBody>
          <a:bodyPr>
            <a:normAutofit fontScale="90000"/>
          </a:bodyPr>
          <a:lstStyle/>
          <a:p>
            <a:pPr eaLnBrk="1" hangingPunct="1"/>
            <a:r>
              <a:rPr lang="en-US" altLang="en-US" dirty="0" smtClean="0">
                <a:solidFill>
                  <a:schemeClr val="tx1"/>
                </a:solidFill>
              </a:rPr>
              <a:t>2) Assessment: How do the principles of Ecology relate to understanding how adaptations occur?</a:t>
            </a:r>
            <a:endParaRPr lang="en-US" altLang="en-US" dirty="0" smtClean="0"/>
          </a:p>
        </p:txBody>
      </p:sp>
      <p:sp>
        <p:nvSpPr>
          <p:cNvPr id="18435" name="Content Placeholder 2"/>
          <p:cNvSpPr>
            <a:spLocks noGrp="1"/>
          </p:cNvSpPr>
          <p:nvPr>
            <p:ph idx="1"/>
          </p:nvPr>
        </p:nvSpPr>
        <p:spPr>
          <a:xfrm>
            <a:off x="2057400" y="2590801"/>
            <a:ext cx="8305800" cy="3711575"/>
          </a:xfrm>
        </p:spPr>
        <p:txBody>
          <a:bodyPr>
            <a:normAutofit/>
          </a:bodyPr>
          <a:lstStyle/>
          <a:p>
            <a:pPr eaLnBrk="1" hangingPunct="1"/>
            <a:r>
              <a:rPr lang="en-US" altLang="en-US" smtClean="0"/>
              <a:t>Species are adapted to their environments.</a:t>
            </a:r>
          </a:p>
          <a:p>
            <a:pPr eaLnBrk="1" hangingPunct="1">
              <a:buFontTx/>
              <a:buNone/>
            </a:pPr>
            <a:endParaRPr lang="en-US" altLang="en-US" smtClean="0"/>
          </a:p>
          <a:p>
            <a:pPr eaLnBrk="1" hangingPunct="1"/>
            <a:r>
              <a:rPr lang="en-US" altLang="en-US" smtClean="0"/>
              <a:t>This concept is directly related to the study of ecology, in which the interactions between organisms and the environment are studied</a:t>
            </a:r>
          </a:p>
          <a:p>
            <a:pPr eaLnBrk="1" hangingPunct="1">
              <a:buFontTx/>
              <a:buNone/>
            </a:pPr>
            <a:endParaRPr lang="en-US" altLang="en-US" smtClean="0"/>
          </a:p>
          <a:p>
            <a:pPr eaLnBrk="1" hangingPunct="1"/>
            <a:r>
              <a:rPr lang="en-US" altLang="en-US" smtClean="0"/>
              <a:t>By understanding the interactions within an ecosystem, scientists can develop an understanding of how populations evolve in response to their environments</a:t>
            </a:r>
          </a:p>
        </p:txBody>
      </p:sp>
    </p:spTree>
    <p:extLst>
      <p:ext uri="{BB962C8B-B14F-4D97-AF65-F5344CB8AC3E}">
        <p14:creationId xmlns:p14="http://schemas.microsoft.com/office/powerpoint/2010/main" val="2743917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81200" y="762000"/>
            <a:ext cx="8229600" cy="1143000"/>
          </a:xfrm>
        </p:spPr>
        <p:txBody>
          <a:bodyPr>
            <a:normAutofit fontScale="90000"/>
          </a:bodyPr>
          <a:lstStyle/>
          <a:p>
            <a:pPr eaLnBrk="1" hangingPunct="1"/>
            <a:r>
              <a:rPr lang="en-US" altLang="en-US" dirty="0" smtClean="0"/>
              <a:t>3) Assessment: </a:t>
            </a:r>
            <a:r>
              <a:rPr lang="en-US" altLang="en-US" dirty="0"/>
              <a:t>D</a:t>
            </a:r>
            <a:r>
              <a:rPr lang="en-US" altLang="en-US" dirty="0" smtClean="0"/>
              <a:t>escribe the biotic and abiotic factors that exist in the Lake Michigan ecosystem.</a:t>
            </a:r>
          </a:p>
        </p:txBody>
      </p:sp>
      <p:sp>
        <p:nvSpPr>
          <p:cNvPr id="26627" name="Text Placeholder 3"/>
          <p:cNvSpPr>
            <a:spLocks noGrp="1"/>
          </p:cNvSpPr>
          <p:nvPr>
            <p:ph type="body" idx="1"/>
          </p:nvPr>
        </p:nvSpPr>
        <p:spPr>
          <a:xfrm>
            <a:off x="1981200" y="2514600"/>
            <a:ext cx="4040188" cy="461963"/>
          </a:xfrm>
        </p:spPr>
        <p:txBody>
          <a:bodyPr/>
          <a:lstStyle/>
          <a:p>
            <a:pPr algn="ctr" eaLnBrk="1" hangingPunct="1"/>
            <a:r>
              <a:rPr lang="en-US" altLang="en-US" dirty="0" smtClean="0"/>
              <a:t>Biotic</a:t>
            </a:r>
          </a:p>
        </p:txBody>
      </p:sp>
      <p:sp>
        <p:nvSpPr>
          <p:cNvPr id="26628" name="Content Placeholder 4"/>
          <p:cNvSpPr>
            <a:spLocks noGrp="1"/>
          </p:cNvSpPr>
          <p:nvPr>
            <p:ph sz="half" idx="2"/>
          </p:nvPr>
        </p:nvSpPr>
        <p:spPr>
          <a:xfrm>
            <a:off x="1981200" y="3052762"/>
            <a:ext cx="4040188" cy="3025775"/>
          </a:xfrm>
        </p:spPr>
        <p:txBody>
          <a:bodyPr>
            <a:normAutofit/>
          </a:bodyPr>
          <a:lstStyle/>
          <a:p>
            <a:pPr eaLnBrk="1" hangingPunct="1"/>
            <a:endParaRPr lang="en-US" altLang="en-US" dirty="0" smtClean="0"/>
          </a:p>
        </p:txBody>
      </p:sp>
      <p:sp>
        <p:nvSpPr>
          <p:cNvPr id="26629" name="Text Placeholder 5"/>
          <p:cNvSpPr>
            <a:spLocks noGrp="1"/>
          </p:cNvSpPr>
          <p:nvPr>
            <p:ph type="body" sz="quarter" idx="3"/>
          </p:nvPr>
        </p:nvSpPr>
        <p:spPr>
          <a:xfrm>
            <a:off x="6169026" y="2590800"/>
            <a:ext cx="4041775" cy="461963"/>
          </a:xfrm>
        </p:spPr>
        <p:txBody>
          <a:bodyPr/>
          <a:lstStyle/>
          <a:p>
            <a:pPr algn="ctr" eaLnBrk="1" hangingPunct="1"/>
            <a:r>
              <a:rPr lang="en-US" altLang="en-US" dirty="0" smtClean="0"/>
              <a:t>Abiotic</a:t>
            </a:r>
          </a:p>
        </p:txBody>
      </p:sp>
      <p:sp>
        <p:nvSpPr>
          <p:cNvPr id="26630" name="Content Placeholder 6"/>
          <p:cNvSpPr>
            <a:spLocks noGrp="1"/>
          </p:cNvSpPr>
          <p:nvPr>
            <p:ph sz="quarter" idx="4"/>
          </p:nvPr>
        </p:nvSpPr>
        <p:spPr>
          <a:xfrm>
            <a:off x="6169026" y="3052762"/>
            <a:ext cx="4041775" cy="3025775"/>
          </a:xfrm>
        </p:spPr>
        <p:txBody>
          <a:bodyPr>
            <a:normAutofit/>
          </a:bodyPr>
          <a:lstStyle/>
          <a:p>
            <a:pPr eaLnBrk="1" hangingPunct="1"/>
            <a:endParaRPr lang="en-US" altLang="en-US" dirty="0" smtClean="0"/>
          </a:p>
        </p:txBody>
      </p:sp>
    </p:spTree>
    <p:extLst>
      <p:ext uri="{BB962C8B-B14F-4D97-AF65-F5344CB8AC3E}">
        <p14:creationId xmlns:p14="http://schemas.microsoft.com/office/powerpoint/2010/main" val="2261564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4) Assessment: How would the removal of a keystone species affect biodiversity?</a:t>
            </a:r>
          </a:p>
        </p:txBody>
      </p:sp>
      <p:sp>
        <p:nvSpPr>
          <p:cNvPr id="27651" name="Content Placeholder 2"/>
          <p:cNvSpPr>
            <a:spLocks noGrp="1"/>
          </p:cNvSpPr>
          <p:nvPr>
            <p:ph idx="1"/>
          </p:nvPr>
        </p:nvSpPr>
        <p:spPr>
          <a:xfrm>
            <a:off x="1943100" y="2690428"/>
            <a:ext cx="8305800" cy="830263"/>
          </a:xfrm>
        </p:spPr>
        <p:txBody>
          <a:bodyPr>
            <a:normAutofit/>
          </a:bodyPr>
          <a:lstStyle/>
          <a:p>
            <a:pPr eaLnBrk="1" hangingPunct="1"/>
            <a:r>
              <a:rPr lang="en-US" altLang="en-US" dirty="0" smtClean="0"/>
              <a:t>Removal of a keystone species would decrease biodiversity</a:t>
            </a:r>
          </a:p>
        </p:txBody>
      </p:sp>
    </p:spTree>
    <p:extLst>
      <p:ext uri="{BB962C8B-B14F-4D97-AF65-F5344CB8AC3E}">
        <p14:creationId xmlns:p14="http://schemas.microsoft.com/office/powerpoint/2010/main" val="1692764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5) Assessment: explain how a change in an abiotic factor such as sunlight would affect biodiversity</a:t>
            </a:r>
          </a:p>
        </p:txBody>
      </p:sp>
      <p:sp>
        <p:nvSpPr>
          <p:cNvPr id="28675" name="Content Placeholder 2"/>
          <p:cNvSpPr>
            <a:spLocks noGrp="1"/>
          </p:cNvSpPr>
          <p:nvPr>
            <p:ph idx="1"/>
          </p:nvPr>
        </p:nvSpPr>
        <p:spPr>
          <a:xfrm>
            <a:off x="2057400" y="2583336"/>
            <a:ext cx="8305800" cy="2455863"/>
          </a:xfrm>
        </p:spPr>
        <p:txBody>
          <a:bodyPr>
            <a:normAutofit/>
          </a:bodyPr>
          <a:lstStyle/>
          <a:p>
            <a:pPr eaLnBrk="1" hangingPunct="1"/>
            <a:r>
              <a:rPr lang="en-US" altLang="en-US" dirty="0" smtClean="0"/>
              <a:t>Changes in the amount of sunlight might affect local temperatures, leading to a change in the number and types of species that live in the ecosystem</a:t>
            </a:r>
          </a:p>
          <a:p>
            <a:pPr eaLnBrk="1" hangingPunct="1">
              <a:buFontTx/>
              <a:buNone/>
            </a:pPr>
            <a:endParaRPr lang="en-US" altLang="en-US" dirty="0" smtClean="0"/>
          </a:p>
          <a:p>
            <a:pPr eaLnBrk="1" hangingPunct="1"/>
            <a:r>
              <a:rPr lang="en-US" altLang="en-US" dirty="0" smtClean="0"/>
              <a:t>New species may move into the area, taking the place of those that cannot survive</a:t>
            </a:r>
          </a:p>
        </p:txBody>
      </p:sp>
    </p:spTree>
    <p:extLst>
      <p:ext uri="{BB962C8B-B14F-4D97-AF65-F5344CB8AC3E}">
        <p14:creationId xmlns:p14="http://schemas.microsoft.com/office/powerpoint/2010/main" val="2760364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mtClean="0">
                <a:solidFill>
                  <a:schemeClr val="tx1"/>
                </a:solidFill>
              </a:rPr>
              <a:t>Objectives</a:t>
            </a:r>
          </a:p>
        </p:txBody>
      </p:sp>
      <p:sp>
        <p:nvSpPr>
          <p:cNvPr id="4099" name="Content Placeholder 2"/>
          <p:cNvSpPr>
            <a:spLocks noGrp="1"/>
          </p:cNvSpPr>
          <p:nvPr>
            <p:ph idx="1"/>
          </p:nvPr>
        </p:nvSpPr>
        <p:spPr>
          <a:xfrm>
            <a:off x="2057400" y="1743076"/>
            <a:ext cx="8305800" cy="2085975"/>
          </a:xfrm>
        </p:spPr>
        <p:txBody>
          <a:bodyPr>
            <a:normAutofit/>
          </a:bodyPr>
          <a:lstStyle/>
          <a:p>
            <a:pPr eaLnBrk="1" hangingPunct="1"/>
            <a:r>
              <a:rPr lang="en-US" altLang="en-US" dirty="0" smtClean="0"/>
              <a:t>Summarize the levels of organization that an ecologist studies</a:t>
            </a:r>
          </a:p>
          <a:p>
            <a:r>
              <a:rPr lang="en-US" altLang="en-US" dirty="0"/>
              <a:t>Identify biotic and abiotic factors in an ecosystem</a:t>
            </a:r>
          </a:p>
          <a:p>
            <a:r>
              <a:rPr lang="en-US" altLang="en-US" dirty="0"/>
              <a:t>Describe how a change in 1 factor in an ecosystem can affect others</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87800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676400" y="762000"/>
            <a:ext cx="8686800" cy="1200150"/>
          </a:xfrm>
        </p:spPr>
        <p:txBody>
          <a:bodyPr>
            <a:normAutofit fontScale="90000"/>
          </a:bodyPr>
          <a:lstStyle/>
          <a:p>
            <a:pPr eaLnBrk="1" hangingPunct="1"/>
            <a:r>
              <a:rPr lang="en-US" altLang="en-US" dirty="0" smtClean="0"/>
              <a:t>6) Assessment: Humans are sometimes described as being a keystone species. Does this label fit? Why or why not?</a:t>
            </a:r>
          </a:p>
        </p:txBody>
      </p:sp>
      <p:sp>
        <p:nvSpPr>
          <p:cNvPr id="29699" name="Content Placeholder 2"/>
          <p:cNvSpPr>
            <a:spLocks noGrp="1"/>
          </p:cNvSpPr>
          <p:nvPr>
            <p:ph idx="1"/>
          </p:nvPr>
        </p:nvSpPr>
        <p:spPr>
          <a:xfrm>
            <a:off x="2057400" y="2695833"/>
            <a:ext cx="8305800" cy="2085975"/>
          </a:xfrm>
        </p:spPr>
        <p:txBody>
          <a:bodyPr>
            <a:normAutofit/>
          </a:bodyPr>
          <a:lstStyle/>
          <a:p>
            <a:pPr eaLnBrk="1" hangingPunct="1"/>
            <a:r>
              <a:rPr lang="en-US" altLang="en-US" dirty="0" smtClean="0"/>
              <a:t>Keystone species are those that help to establish and maintain complex web of life. </a:t>
            </a:r>
          </a:p>
          <a:p>
            <a:pPr eaLnBrk="1" hangingPunct="1">
              <a:buFontTx/>
              <a:buNone/>
            </a:pPr>
            <a:endParaRPr lang="en-US" altLang="en-US" dirty="0" smtClean="0"/>
          </a:p>
          <a:p>
            <a:pPr eaLnBrk="1" hangingPunct="1"/>
            <a:r>
              <a:rPr lang="en-US" altLang="en-US" dirty="0" smtClean="0"/>
              <a:t>Humans do NOT fit this label because human activities often </a:t>
            </a:r>
            <a:r>
              <a:rPr lang="en-US" altLang="en-US" dirty="0" err="1" smtClean="0"/>
              <a:t>decreas</a:t>
            </a:r>
            <a:r>
              <a:rPr lang="en-US" altLang="en-US" dirty="0" smtClean="0"/>
              <a:t>, rather than increase biodiversity</a:t>
            </a:r>
          </a:p>
        </p:txBody>
      </p:sp>
    </p:spTree>
    <p:extLst>
      <p:ext uri="{BB962C8B-B14F-4D97-AF65-F5344CB8AC3E}">
        <p14:creationId xmlns:p14="http://schemas.microsoft.com/office/powerpoint/2010/main" val="1535931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7) Assessment: What role might an abiotic factor such as temperature play in the evolution of a species?</a:t>
            </a:r>
          </a:p>
        </p:txBody>
      </p:sp>
      <p:sp>
        <p:nvSpPr>
          <p:cNvPr id="30723" name="Content Placeholder 2"/>
          <p:cNvSpPr>
            <a:spLocks noGrp="1"/>
          </p:cNvSpPr>
          <p:nvPr>
            <p:ph idx="1"/>
          </p:nvPr>
        </p:nvSpPr>
        <p:spPr>
          <a:xfrm>
            <a:off x="2057400" y="2352675"/>
            <a:ext cx="8305800" cy="3563938"/>
          </a:xfrm>
        </p:spPr>
        <p:txBody>
          <a:bodyPr>
            <a:normAutofit/>
          </a:bodyPr>
          <a:lstStyle/>
          <a:p>
            <a:pPr eaLnBrk="1" hangingPunct="1"/>
            <a:r>
              <a:rPr lang="en-US" altLang="en-US" dirty="0" smtClean="0"/>
              <a:t>A long term temperature change could result in selective pressure that selects for individuals that are better adapted to the new temperature, causing populations to evolve.</a:t>
            </a:r>
          </a:p>
          <a:p>
            <a:pPr eaLnBrk="1" hangingPunct="1">
              <a:buFontTx/>
              <a:buNone/>
            </a:pPr>
            <a:endParaRPr lang="en-US" altLang="en-US" dirty="0" smtClean="0"/>
          </a:p>
          <a:p>
            <a:pPr eaLnBrk="1" hangingPunct="1"/>
            <a:r>
              <a:rPr lang="en-US" altLang="en-US" dirty="0" smtClean="0"/>
              <a:t>Temperature changes could alter the types of food available, again creating selective pressure towards individuals that can take advantage of the different food sources.</a:t>
            </a:r>
          </a:p>
        </p:txBody>
      </p:sp>
    </p:spTree>
    <p:extLst>
      <p:ext uri="{BB962C8B-B14F-4D97-AF65-F5344CB8AC3E}">
        <p14:creationId xmlns:p14="http://schemas.microsoft.com/office/powerpoint/2010/main" val="15517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057400" y="795339"/>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dirty="0">
                <a:solidFill>
                  <a:srgbClr val="186496"/>
                </a:solidFill>
              </a:rPr>
              <a:t>KEY CONCEPT </a:t>
            </a:r>
            <a:br>
              <a:rPr lang="en-US" altLang="en-US" dirty="0">
                <a:solidFill>
                  <a:srgbClr val="186496"/>
                </a:solidFill>
              </a:rPr>
            </a:br>
            <a:r>
              <a:rPr lang="en-US" altLang="en-US" dirty="0">
                <a:solidFill>
                  <a:srgbClr val="000000"/>
                </a:solidFill>
                <a:cs typeface="Times New Roman" panose="02020603050405020304" pitchFamily="18" charset="0"/>
              </a:rPr>
              <a:t>Life in an ecosystem requires a source of energy.</a:t>
            </a:r>
            <a:r>
              <a:rPr lang="en-US" altLang="en-US" dirty="0"/>
              <a:t> </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81214"/>
            <a:ext cx="65532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7603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left)">
                                      <p:cBhvr>
                                        <p:cTn id="7" dur="500"/>
                                        <p:tgtEl>
                                          <p:spTgt spid="1229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299"/>
                                        </p:tgtEl>
                                        <p:attrNameLst>
                                          <p:attrName>style.visibility</p:attrName>
                                        </p:attrNameLst>
                                      </p:cBhvr>
                                      <p:to>
                                        <p:strVal val="visible"/>
                                      </p:to>
                                    </p:set>
                                    <p:animEffect transition="in" filter="wipe(up)">
                                      <p:cBhvr>
                                        <p:cTn id="11"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smtClean="0">
                <a:solidFill>
                  <a:schemeClr val="tx1"/>
                </a:solidFill>
              </a:rPr>
              <a:t>Objectives</a:t>
            </a:r>
          </a:p>
        </p:txBody>
      </p:sp>
      <p:sp>
        <p:nvSpPr>
          <p:cNvPr id="32771" name="Content Placeholder 2"/>
          <p:cNvSpPr>
            <a:spLocks noGrp="1"/>
          </p:cNvSpPr>
          <p:nvPr>
            <p:ph idx="1"/>
          </p:nvPr>
        </p:nvSpPr>
        <p:spPr>
          <a:xfrm>
            <a:off x="2057400" y="1743076"/>
            <a:ext cx="8305800" cy="1717675"/>
          </a:xfrm>
        </p:spPr>
        <p:txBody>
          <a:bodyPr>
            <a:normAutofit/>
          </a:bodyPr>
          <a:lstStyle/>
          <a:p>
            <a:pPr eaLnBrk="1" hangingPunct="1"/>
            <a:r>
              <a:rPr lang="en-US" altLang="en-US" dirty="0" smtClean="0"/>
              <a:t>Describe the roles of producers and consumers in ecosystems</a:t>
            </a:r>
          </a:p>
          <a:p>
            <a:pPr eaLnBrk="1" hangingPunct="1"/>
            <a:endParaRPr lang="en-US" altLang="en-US" dirty="0" smtClean="0"/>
          </a:p>
          <a:p>
            <a:pPr eaLnBrk="1" hangingPunct="1"/>
            <a:r>
              <a:rPr lang="en-US" altLang="en-US" dirty="0" smtClean="0"/>
              <a:t>Compare photosynthesis to chemosynthesis</a:t>
            </a:r>
          </a:p>
        </p:txBody>
      </p:sp>
    </p:spTree>
    <p:extLst>
      <p:ext uri="{BB962C8B-B14F-4D97-AF65-F5344CB8AC3E}">
        <p14:creationId xmlns:p14="http://schemas.microsoft.com/office/powerpoint/2010/main" val="2223667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1" name="Picture 5" descr="bhspe-051303-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560" y="2953265"/>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1762126" y="787401"/>
            <a:ext cx="8905875" cy="822325"/>
          </a:xfrm>
        </p:spPr>
        <p:txBody>
          <a:bodyPr>
            <a:normAutofit fontScale="90000"/>
          </a:bodyPr>
          <a:lstStyle/>
          <a:p>
            <a:pPr eaLnBrk="1" hangingPunct="1"/>
            <a:r>
              <a:rPr lang="en-US" altLang="en-US" dirty="0" smtClean="0"/>
              <a:t>Producers provide energy for other organisms in an ecosystem. </a:t>
            </a:r>
          </a:p>
        </p:txBody>
      </p:sp>
      <p:sp>
        <p:nvSpPr>
          <p:cNvPr id="4099" name="Rectangle 3"/>
          <p:cNvSpPr>
            <a:spLocks noGrp="1" noChangeArrowheads="1"/>
          </p:cNvSpPr>
          <p:nvPr>
            <p:ph idx="1"/>
          </p:nvPr>
        </p:nvSpPr>
        <p:spPr>
          <a:xfrm>
            <a:off x="1909763" y="2083337"/>
            <a:ext cx="8610600" cy="1260475"/>
          </a:xfrm>
        </p:spPr>
        <p:txBody>
          <a:bodyPr>
            <a:normAutofit/>
          </a:bodyPr>
          <a:lstStyle/>
          <a:p>
            <a:pPr eaLnBrk="1" hangingPunct="1"/>
            <a:r>
              <a:rPr lang="en-US" altLang="en-US" dirty="0" smtClean="0"/>
              <a:t>Producers get their energy from non-living resources.</a:t>
            </a:r>
          </a:p>
          <a:p>
            <a:pPr eaLnBrk="1" hangingPunct="1"/>
            <a:r>
              <a:rPr lang="en-US" altLang="en-US" dirty="0" smtClean="0"/>
              <a:t>Producers are also called autotrophs because they make their own food.</a:t>
            </a:r>
          </a:p>
        </p:txBody>
      </p:sp>
    </p:spTree>
    <p:extLst>
      <p:ext uri="{BB962C8B-B14F-4D97-AF65-F5344CB8AC3E}">
        <p14:creationId xmlns:p14="http://schemas.microsoft.com/office/powerpoint/2010/main" val="29843632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wipe(left)">
                                      <p:cBhvr>
                                        <p:cTn id="17" dur="500"/>
                                        <p:tgtEl>
                                          <p:spTgt spid="40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bldLvl="5"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26" y="788988"/>
            <a:ext cx="8905875" cy="457200"/>
          </a:xfrm>
          <a:noFill/>
        </p:spPr>
        <p:txBody>
          <a:bodyPr>
            <a:normAutofit fontScale="90000"/>
          </a:bodyPr>
          <a:lstStyle/>
          <a:p>
            <a:pPr eaLnBrk="1" hangingPunct="1"/>
            <a:r>
              <a:rPr lang="en-US" altLang="en-US" dirty="0" smtClean="0"/>
              <a:t>Almost all producers obtain energy from sunlight </a:t>
            </a:r>
          </a:p>
        </p:txBody>
      </p:sp>
      <p:sp>
        <p:nvSpPr>
          <p:cNvPr id="9219" name="Rectangle 3"/>
          <p:cNvSpPr>
            <a:spLocks noGrp="1" noChangeArrowheads="1"/>
          </p:cNvSpPr>
          <p:nvPr>
            <p:ph idx="1"/>
          </p:nvPr>
        </p:nvSpPr>
        <p:spPr>
          <a:xfrm>
            <a:off x="1800226" y="1640684"/>
            <a:ext cx="8610600" cy="1625600"/>
          </a:xfrm>
        </p:spPr>
        <p:txBody>
          <a:bodyPr>
            <a:normAutofit/>
          </a:bodyPr>
          <a:lstStyle/>
          <a:p>
            <a:pPr eaLnBrk="1" hangingPunct="1"/>
            <a:r>
              <a:rPr lang="en-US" altLang="en-US" dirty="0" smtClean="0"/>
              <a:t>Photosynthesis in most producers is the process by which light energy is captured and used to power chemical reactions that convert carbon dioxide and water into carbohydrates and oxygen</a:t>
            </a:r>
          </a:p>
        </p:txBody>
      </p:sp>
      <p:sp>
        <p:nvSpPr>
          <p:cNvPr id="35850" name="Freeform 12"/>
          <p:cNvSpPr>
            <a:spLocks/>
          </p:cNvSpPr>
          <p:nvPr/>
        </p:nvSpPr>
        <p:spPr bwMode="auto">
          <a:xfrm>
            <a:off x="1800226" y="2178050"/>
            <a:ext cx="3175" cy="1588"/>
          </a:xfrm>
          <a:custGeom>
            <a:avLst/>
            <a:gdLst>
              <a:gd name="T0" fmla="*/ 0 w 2647"/>
              <a:gd name="T1" fmla="*/ 0 h 1"/>
              <a:gd name="T2" fmla="*/ 3174 w 2647"/>
              <a:gd name="T3" fmla="*/ 0 h 1"/>
              <a:gd name="T4" fmla="*/ 0 60000 65536"/>
              <a:gd name="T5" fmla="*/ 0 60000 65536"/>
              <a:gd name="T6" fmla="*/ 0 w 2647"/>
              <a:gd name="T7" fmla="*/ 0 h 1"/>
              <a:gd name="T8" fmla="*/ 2647 w 2647"/>
              <a:gd name="T9" fmla="*/ 1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sp>
        <p:nvSpPr>
          <p:cNvPr id="35863" name="SMARTInkAnnotation63"/>
          <p:cNvSpPr>
            <a:spLocks/>
          </p:cNvSpPr>
          <p:nvPr/>
        </p:nvSpPr>
        <p:spPr bwMode="auto">
          <a:xfrm>
            <a:off x="2649538" y="3205164"/>
            <a:ext cx="0" cy="9525"/>
          </a:xfrm>
          <a:custGeom>
            <a:avLst/>
            <a:gdLst>
              <a:gd name="T0" fmla="*/ 0 w 1"/>
              <a:gd name="T1" fmla="*/ 9524 h 8931"/>
              <a:gd name="T2" fmla="*/ 0 w 1"/>
              <a:gd name="T3" fmla="*/ 0 h 8931"/>
              <a:gd name="T4" fmla="*/ 0 60000 65536"/>
              <a:gd name="T5" fmla="*/ 0 60000 65536"/>
              <a:gd name="T6" fmla="*/ 0 w 1"/>
              <a:gd name="T7" fmla="*/ 0 h 8931"/>
              <a:gd name="T8" fmla="*/ 0 w 1"/>
              <a:gd name="T9" fmla="*/ 8931 h 8931"/>
            </a:gdLst>
            <a:ahLst/>
            <a:cxnLst>
              <a:cxn ang="T4">
                <a:pos x="T0" y="T1"/>
              </a:cxn>
              <a:cxn ang="T5">
                <a:pos x="T2" y="T3"/>
              </a:cxn>
            </a:cxnLst>
            <a:rect l="T6" t="T7" r="T8" b="T9"/>
            <a:pathLst>
              <a:path w="1" h="8931">
                <a:moveTo>
                  <a:pt x="0" y="8930"/>
                </a:moveTo>
                <a:lnTo>
                  <a:pt x="0" y="0"/>
                </a:lnTo>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pic>
        <p:nvPicPr>
          <p:cNvPr id="67586" name="Picture 2" descr="http://www.phschool.com/science/biology_place/biocoach/images/photosynth/photo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5867" y="2751737"/>
            <a:ext cx="53340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751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26" y="788988"/>
            <a:ext cx="8905875" cy="457200"/>
          </a:xfrm>
          <a:noFill/>
        </p:spPr>
        <p:txBody>
          <a:bodyPr>
            <a:normAutofit fontScale="90000"/>
          </a:bodyPr>
          <a:lstStyle/>
          <a:p>
            <a:pPr eaLnBrk="1" hangingPunct="1"/>
            <a:r>
              <a:rPr lang="en-US" altLang="en-US" dirty="0" smtClean="0"/>
              <a:t>Life without Light</a:t>
            </a:r>
          </a:p>
        </p:txBody>
      </p:sp>
      <p:sp>
        <p:nvSpPr>
          <p:cNvPr id="9219" name="Rectangle 3"/>
          <p:cNvSpPr>
            <a:spLocks noGrp="1" noChangeArrowheads="1"/>
          </p:cNvSpPr>
          <p:nvPr>
            <p:ph idx="1"/>
          </p:nvPr>
        </p:nvSpPr>
        <p:spPr>
          <a:xfrm>
            <a:off x="1800226" y="1640684"/>
            <a:ext cx="8610600" cy="1625600"/>
          </a:xfrm>
        </p:spPr>
        <p:txBody>
          <a:bodyPr>
            <a:normAutofit/>
          </a:bodyPr>
          <a:lstStyle/>
          <a:p>
            <a:pPr eaLnBrk="1" hangingPunct="1"/>
            <a:r>
              <a:rPr lang="en-US" altLang="en-US" dirty="0" smtClean="0"/>
              <a:t>Chemosynthesis in prokaryote producers uses chemicals as an energy source to produce carbohydrates</a:t>
            </a:r>
          </a:p>
          <a:p>
            <a:pPr eaLnBrk="1" hangingPunct="1"/>
            <a:r>
              <a:rPr lang="en-US" altLang="en-US" dirty="0" smtClean="0"/>
              <a:t>Chemosynthetic bacteria live in harsh environments like near deep sea volcanic vents and hot springs</a:t>
            </a:r>
          </a:p>
        </p:txBody>
      </p:sp>
      <p:grpSp>
        <p:nvGrpSpPr>
          <p:cNvPr id="2" name="Group 13"/>
          <p:cNvGrpSpPr>
            <a:grpSpLocks/>
          </p:cNvGrpSpPr>
          <p:nvPr/>
        </p:nvGrpSpPr>
        <p:grpSpPr bwMode="auto">
          <a:xfrm>
            <a:off x="252061" y="3117272"/>
            <a:ext cx="11296651" cy="3600450"/>
            <a:chOff x="-339" y="2479"/>
            <a:chExt cx="7116" cy="2268"/>
          </a:xfrm>
        </p:grpSpPr>
        <p:pic>
          <p:nvPicPr>
            <p:cNvPr id="35888" name="Picture 7" descr="bhspe-051303-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 y="2479"/>
              <a:ext cx="3408"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9" name="Rectangle 10"/>
            <p:cNvSpPr>
              <a:spLocks noChangeArrowheads="1"/>
            </p:cNvSpPr>
            <p:nvPr/>
          </p:nvSpPr>
          <p:spPr bwMode="auto">
            <a:xfrm>
              <a:off x="3069" y="3406"/>
              <a:ext cx="37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dirty="0"/>
                <a:t>carbon dioxide + water </a:t>
              </a:r>
              <a:r>
                <a:rPr lang="en-US" altLang="en-US" sz="1400" dirty="0" smtClean="0"/>
                <a:t>+hydrogen </a:t>
              </a:r>
              <a:r>
                <a:rPr lang="en-US" altLang="en-US" sz="1400" dirty="0"/>
                <a:t>sulfide + </a:t>
              </a:r>
              <a:r>
                <a:rPr lang="en-US" altLang="en-US" sz="1400" dirty="0" smtClean="0"/>
                <a:t>oxygen </a:t>
              </a:r>
              <a:r>
                <a:rPr lang="en-US" altLang="en-US" sz="1400" dirty="0" smtClean="0">
                  <a:sym typeface="Wingdings" panose="05000000000000000000" pitchFamily="2" charset="2"/>
                </a:rPr>
                <a:t> </a:t>
              </a:r>
              <a:r>
                <a:rPr lang="en-US" altLang="en-US" sz="1400" dirty="0" smtClean="0"/>
                <a:t>sugar </a:t>
              </a:r>
              <a:r>
                <a:rPr lang="en-US" altLang="en-US" sz="1400" dirty="0"/>
                <a:t>+ sulfuric acid</a:t>
              </a:r>
            </a:p>
          </p:txBody>
        </p:sp>
      </p:grpSp>
      <p:sp>
        <p:nvSpPr>
          <p:cNvPr id="35850" name="Freeform 12"/>
          <p:cNvSpPr>
            <a:spLocks/>
          </p:cNvSpPr>
          <p:nvPr/>
        </p:nvSpPr>
        <p:spPr bwMode="auto">
          <a:xfrm>
            <a:off x="1800226" y="2178050"/>
            <a:ext cx="3175" cy="1588"/>
          </a:xfrm>
          <a:custGeom>
            <a:avLst/>
            <a:gdLst>
              <a:gd name="T0" fmla="*/ 0 w 2647"/>
              <a:gd name="T1" fmla="*/ 0 h 1"/>
              <a:gd name="T2" fmla="*/ 3174 w 2647"/>
              <a:gd name="T3" fmla="*/ 0 h 1"/>
              <a:gd name="T4" fmla="*/ 0 60000 65536"/>
              <a:gd name="T5" fmla="*/ 0 60000 65536"/>
              <a:gd name="T6" fmla="*/ 0 w 2647"/>
              <a:gd name="T7" fmla="*/ 0 h 1"/>
              <a:gd name="T8" fmla="*/ 2647 w 2647"/>
              <a:gd name="T9" fmla="*/ 1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sp>
        <p:nvSpPr>
          <p:cNvPr id="35863" name="SMARTInkAnnotation63"/>
          <p:cNvSpPr>
            <a:spLocks/>
          </p:cNvSpPr>
          <p:nvPr/>
        </p:nvSpPr>
        <p:spPr bwMode="auto">
          <a:xfrm>
            <a:off x="2649538" y="3205164"/>
            <a:ext cx="0" cy="9525"/>
          </a:xfrm>
          <a:custGeom>
            <a:avLst/>
            <a:gdLst>
              <a:gd name="T0" fmla="*/ 0 w 1"/>
              <a:gd name="T1" fmla="*/ 9524 h 8931"/>
              <a:gd name="T2" fmla="*/ 0 w 1"/>
              <a:gd name="T3" fmla="*/ 0 h 8931"/>
              <a:gd name="T4" fmla="*/ 0 60000 65536"/>
              <a:gd name="T5" fmla="*/ 0 60000 65536"/>
              <a:gd name="T6" fmla="*/ 0 w 1"/>
              <a:gd name="T7" fmla="*/ 0 h 8931"/>
              <a:gd name="T8" fmla="*/ 0 w 1"/>
              <a:gd name="T9" fmla="*/ 8931 h 8931"/>
            </a:gdLst>
            <a:ahLst/>
            <a:cxnLst>
              <a:cxn ang="T4">
                <a:pos x="T0" y="T1"/>
              </a:cxn>
              <a:cxn ang="T5">
                <a:pos x="T2" y="T3"/>
              </a:cxn>
            </a:cxnLst>
            <a:rect l="T6" t="T7" r="T8" b="T9"/>
            <a:pathLst>
              <a:path w="1" h="8931">
                <a:moveTo>
                  <a:pt x="0" y="8930"/>
                </a:moveTo>
                <a:lnTo>
                  <a:pt x="0" y="0"/>
                </a:lnTo>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spTree>
    <p:extLst>
      <p:ext uri="{BB962C8B-B14F-4D97-AF65-F5344CB8AC3E}">
        <p14:creationId xmlns:p14="http://schemas.microsoft.com/office/powerpoint/2010/main" val="134887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left)">
                                      <p:cBhvr>
                                        <p:cTn id="17" dur="500"/>
                                        <p:tgtEl>
                                          <p:spTgt spid="92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76309" y="678345"/>
            <a:ext cx="8905875" cy="822325"/>
          </a:xfrm>
        </p:spPr>
        <p:txBody>
          <a:bodyPr>
            <a:normAutofit fontScale="90000"/>
          </a:bodyPr>
          <a:lstStyle/>
          <a:p>
            <a:pPr eaLnBrk="1" hangingPunct="1"/>
            <a:r>
              <a:rPr lang="en-US" altLang="en-US" dirty="0" smtClean="0"/>
              <a:t>Producers provide energy for other organisms in an ecosystem. </a:t>
            </a:r>
          </a:p>
        </p:txBody>
      </p:sp>
      <p:sp>
        <p:nvSpPr>
          <p:cNvPr id="26629" name="Rectangle 5"/>
          <p:cNvSpPr>
            <a:spLocks noChangeArrowheads="1"/>
          </p:cNvSpPr>
          <p:nvPr/>
        </p:nvSpPr>
        <p:spPr bwMode="auto">
          <a:xfrm>
            <a:off x="1442180" y="1625909"/>
            <a:ext cx="861060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20000"/>
              </a:spcBef>
              <a:buFontTx/>
              <a:buChar char="•"/>
            </a:pPr>
            <a:r>
              <a:rPr lang="en-US" altLang="en-US" dirty="0" smtClean="0"/>
              <a:t>Consumers are organisms that get their energy by eating other living or once-living resources.</a:t>
            </a:r>
          </a:p>
          <a:p>
            <a:pPr eaLnBrk="1" hangingPunct="1">
              <a:spcBef>
                <a:spcPct val="20000"/>
              </a:spcBef>
              <a:buFontTx/>
              <a:buChar char="•"/>
            </a:pPr>
            <a:r>
              <a:rPr lang="en-US" altLang="en-US" dirty="0" smtClean="0"/>
              <a:t>Consumers </a:t>
            </a:r>
            <a:r>
              <a:rPr lang="en-US" altLang="en-US" dirty="0"/>
              <a:t>are also called heterotrophs because they feed off of different things.</a:t>
            </a:r>
          </a:p>
        </p:txBody>
      </p:sp>
      <p:grpSp>
        <p:nvGrpSpPr>
          <p:cNvPr id="2" name="Group 8"/>
          <p:cNvGrpSpPr>
            <a:grpSpLocks/>
          </p:cNvGrpSpPr>
          <p:nvPr/>
        </p:nvGrpSpPr>
        <p:grpSpPr bwMode="auto">
          <a:xfrm>
            <a:off x="1946147" y="3204991"/>
            <a:ext cx="7643812" cy="3224212"/>
            <a:chOff x="465" y="2159"/>
            <a:chExt cx="4815" cy="2031"/>
          </a:xfrm>
        </p:grpSpPr>
        <p:pic>
          <p:nvPicPr>
            <p:cNvPr id="34861" name="Picture 6" descr="743.jpg                                                        0006B018 Macintosh                      BEB7E0B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 y="2159"/>
              <a:ext cx="2824" cy="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2" name="Picture 7" descr="592.jpg                                                        0006B018 Macintosh                      BEB7E0B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 y="2160"/>
              <a:ext cx="1794"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30" name="Freeform 15"/>
          <p:cNvSpPr>
            <a:spLocks/>
          </p:cNvSpPr>
          <p:nvPr/>
        </p:nvSpPr>
        <p:spPr bwMode="auto">
          <a:xfrm>
            <a:off x="8872539" y="3081338"/>
            <a:ext cx="3175" cy="0"/>
          </a:xfrm>
          <a:custGeom>
            <a:avLst/>
            <a:gdLst>
              <a:gd name="T0" fmla="*/ 0 w 2647"/>
              <a:gd name="T1" fmla="*/ 0 h 1"/>
              <a:gd name="T2" fmla="*/ 3174 w 2647"/>
              <a:gd name="T3" fmla="*/ 0 h 1"/>
              <a:gd name="T4" fmla="*/ 0 60000 65536"/>
              <a:gd name="T5" fmla="*/ 0 60000 65536"/>
              <a:gd name="T6" fmla="*/ 0 w 2647"/>
              <a:gd name="T7" fmla="*/ 0 h 1"/>
              <a:gd name="T8" fmla="*/ 2647 w 2647"/>
              <a:gd name="T9" fmla="*/ 0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sp>
        <p:nvSpPr>
          <p:cNvPr id="34852" name="Freeform 37"/>
          <p:cNvSpPr>
            <a:spLocks/>
          </p:cNvSpPr>
          <p:nvPr/>
        </p:nvSpPr>
        <p:spPr bwMode="auto">
          <a:xfrm>
            <a:off x="10515601" y="3268663"/>
            <a:ext cx="3175" cy="0"/>
          </a:xfrm>
          <a:custGeom>
            <a:avLst/>
            <a:gdLst>
              <a:gd name="T0" fmla="*/ 0 w 2647"/>
              <a:gd name="T1" fmla="*/ 0 h 1"/>
              <a:gd name="T2" fmla="*/ 3174 w 2647"/>
              <a:gd name="T3" fmla="*/ 0 h 1"/>
              <a:gd name="T4" fmla="*/ 0 60000 65536"/>
              <a:gd name="T5" fmla="*/ 0 60000 65536"/>
              <a:gd name="T6" fmla="*/ 0 w 2647"/>
              <a:gd name="T7" fmla="*/ 0 h 1"/>
              <a:gd name="T8" fmla="*/ 2647 w 2647"/>
              <a:gd name="T9" fmla="*/ 0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sp>
        <p:nvSpPr>
          <p:cNvPr id="34859" name="SMARTInkAnnotation124"/>
          <p:cNvSpPr>
            <a:spLocks/>
          </p:cNvSpPr>
          <p:nvPr/>
        </p:nvSpPr>
        <p:spPr bwMode="auto">
          <a:xfrm>
            <a:off x="10345739" y="3768725"/>
            <a:ext cx="9525" cy="0"/>
          </a:xfrm>
          <a:custGeom>
            <a:avLst/>
            <a:gdLst>
              <a:gd name="T0" fmla="*/ 9524 w 8930"/>
              <a:gd name="T1" fmla="*/ 0 h 1"/>
              <a:gd name="T2" fmla="*/ 0 w 8930"/>
              <a:gd name="T3" fmla="*/ 0 h 1"/>
              <a:gd name="T4" fmla="*/ 0 60000 65536"/>
              <a:gd name="T5" fmla="*/ 0 60000 65536"/>
              <a:gd name="T6" fmla="*/ 0 w 8930"/>
              <a:gd name="T7" fmla="*/ 0 h 1"/>
              <a:gd name="T8" fmla="*/ 8930 w 8930"/>
              <a:gd name="T9" fmla="*/ 0 h 1"/>
            </a:gdLst>
            <a:ahLst/>
            <a:cxnLst>
              <a:cxn ang="T4">
                <a:pos x="T0" y="T1"/>
              </a:cxn>
              <a:cxn ang="T5">
                <a:pos x="T2" y="T3"/>
              </a:cxn>
            </a:cxnLst>
            <a:rect l="T6" t="T7" r="T8" b="T9"/>
            <a:pathLst>
              <a:path w="8930" h="1">
                <a:moveTo>
                  <a:pt x="8929" y="0"/>
                </a:moveTo>
                <a:lnTo>
                  <a:pt x="0" y="0"/>
                </a:lnTo>
              </a:path>
            </a:pathLst>
          </a:custGeom>
          <a:solidFill>
            <a:schemeClr val="accent1"/>
          </a:solidFill>
          <a:ln w="38100" cap="flat" cmpd="sng" algn="ctr">
            <a:solidFill>
              <a:srgbClr val="009300"/>
            </a:solidFill>
            <a:prstDash val="solid"/>
            <a:round/>
            <a:headEnd type="none" w="med" len="med"/>
            <a:tailEnd type="none" w="med" len="med"/>
          </a:ln>
        </p:spPr>
        <p:txBody>
          <a:bodyPr/>
          <a:lstStyle/>
          <a:p>
            <a:endParaRPr lang="en-US"/>
          </a:p>
        </p:txBody>
      </p:sp>
    </p:spTree>
    <p:extLst>
      <p:ext uri="{BB962C8B-B14F-4D97-AF65-F5344CB8AC3E}">
        <p14:creationId xmlns:p14="http://schemas.microsoft.com/office/powerpoint/2010/main" val="13139170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Effect transition="in" filter="wipe(left)">
                                      <p:cBhvr>
                                        <p:cTn id="7" dur="500"/>
                                        <p:tgtEl>
                                          <p:spTgt spid="266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9">
                                            <p:txEl>
                                              <p:pRg st="1" end="1"/>
                                            </p:txEl>
                                          </p:spTgt>
                                        </p:tgtEl>
                                        <p:attrNameLst>
                                          <p:attrName>style.visibility</p:attrName>
                                        </p:attrNameLst>
                                      </p:cBhvr>
                                      <p:to>
                                        <p:strVal val="visible"/>
                                      </p:to>
                                    </p:set>
                                    <p:animEffect transition="in" filter="wipe(left)">
                                      <p:cBhvr>
                                        <p:cTn id="12" dur="500"/>
                                        <p:tgtEl>
                                          <p:spTgt spid="266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770965"/>
          </a:xfrm>
        </p:spPr>
        <p:txBody>
          <a:bodyPr/>
          <a:lstStyle/>
          <a:p>
            <a:r>
              <a:rPr lang="en-US" dirty="0" smtClean="0"/>
              <a:t>Types of Consumers</a:t>
            </a:r>
            <a:endParaRPr lang="en-US" dirty="0"/>
          </a:p>
        </p:txBody>
      </p:sp>
      <p:sp>
        <p:nvSpPr>
          <p:cNvPr id="3" name="Content Placeholder 2"/>
          <p:cNvSpPr>
            <a:spLocks noGrp="1"/>
          </p:cNvSpPr>
          <p:nvPr>
            <p:ph idx="1"/>
          </p:nvPr>
        </p:nvSpPr>
        <p:spPr>
          <a:xfrm>
            <a:off x="994719" y="1255059"/>
            <a:ext cx="9872871" cy="5414682"/>
          </a:xfrm>
        </p:spPr>
        <p:txBody>
          <a:bodyPr/>
          <a:lstStyle/>
          <a:p>
            <a:r>
              <a:rPr lang="en-US" dirty="0" smtClean="0"/>
              <a:t>Scavengers: animals that consume the carcass of other animals that have been killed by predators or died of other causes</a:t>
            </a:r>
            <a:endParaRPr lang="en-US" dirty="0"/>
          </a:p>
          <a:p>
            <a:r>
              <a:rPr lang="en-US" dirty="0" smtClean="0"/>
              <a:t>Carnivores: kill and eat other animals</a:t>
            </a:r>
          </a:p>
          <a:p>
            <a:r>
              <a:rPr lang="en-US" dirty="0" smtClean="0"/>
              <a:t>Omnivores: animals whose diets naturally include a variety of different foods including both plants and animals</a:t>
            </a:r>
          </a:p>
          <a:p>
            <a:endParaRPr lang="en-US" dirty="0" smtClean="0"/>
          </a:p>
          <a:p>
            <a:r>
              <a:rPr lang="en-US" dirty="0" smtClean="0"/>
              <a:t>Herbivores : eat only plants</a:t>
            </a:r>
          </a:p>
          <a:p>
            <a:r>
              <a:rPr lang="en-US" dirty="0" err="1" smtClean="0"/>
              <a:t>Detritivores</a:t>
            </a:r>
            <a:r>
              <a:rPr lang="en-US" dirty="0" smtClean="0"/>
              <a:t>: feed on pieces of dead plants or animals, chewing on them and grinding them into smaller pieces</a:t>
            </a:r>
          </a:p>
          <a:p>
            <a:r>
              <a:rPr lang="en-US" dirty="0" smtClean="0"/>
              <a:t>Decomposers: bacteria and fungi “feed” by chemically breaking down organic matter </a:t>
            </a:r>
          </a:p>
        </p:txBody>
      </p:sp>
      <p:pic>
        <p:nvPicPr>
          <p:cNvPr id="95234" name="Picture 2" descr="http://education.nationalgeographic.com/media/photos/000/277/277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9694" y="3015047"/>
            <a:ext cx="1686212" cy="1265665"/>
          </a:xfrm>
          <a:prstGeom prst="rect">
            <a:avLst/>
          </a:prstGeom>
          <a:noFill/>
          <a:extLst>
            <a:ext uri="{909E8E84-426E-40DD-AFC4-6F175D3DCCD1}">
              <a14:hiddenFill xmlns:a14="http://schemas.microsoft.com/office/drawing/2010/main">
                <a:solidFill>
                  <a:srgbClr val="FFFFFF"/>
                </a:solidFill>
              </a14:hiddenFill>
            </a:ext>
          </a:extLst>
        </p:spPr>
      </p:pic>
      <p:pic>
        <p:nvPicPr>
          <p:cNvPr id="95238" name="Picture 6"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760" y="5547874"/>
            <a:ext cx="1550759" cy="1310125"/>
          </a:xfrm>
          <a:prstGeom prst="rect">
            <a:avLst/>
          </a:prstGeom>
          <a:noFill/>
          <a:extLst>
            <a:ext uri="{909E8E84-426E-40DD-AFC4-6F175D3DCCD1}">
              <a14:hiddenFill xmlns:a14="http://schemas.microsoft.com/office/drawing/2010/main">
                <a:solidFill>
                  <a:srgbClr val="FFFFFF"/>
                </a:solidFill>
              </a14:hiddenFill>
            </a:ext>
          </a:extLst>
        </p:spPr>
      </p:pic>
      <p:pic>
        <p:nvPicPr>
          <p:cNvPr id="95240" name="Picture 8"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24" y="3686949"/>
            <a:ext cx="1399592" cy="1366002"/>
          </a:xfrm>
          <a:prstGeom prst="rect">
            <a:avLst/>
          </a:prstGeom>
          <a:noFill/>
          <a:extLst>
            <a:ext uri="{909E8E84-426E-40DD-AFC4-6F175D3DCCD1}">
              <a14:hiddenFill xmlns:a14="http://schemas.microsoft.com/office/drawing/2010/main">
                <a:solidFill>
                  <a:srgbClr val="FFFFFF"/>
                </a:solidFill>
              </a14:hiddenFill>
            </a:ext>
          </a:extLst>
        </p:spPr>
      </p:pic>
      <p:pic>
        <p:nvPicPr>
          <p:cNvPr id="95242" name="Picture 10" descr="http://ecology5thperiod.wikispaces.com/file/view/pseudomonas_bacteria.jpg/229545634/pseudomonas_bacte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8568" y="5466627"/>
            <a:ext cx="1569494" cy="1086573"/>
          </a:xfrm>
          <a:prstGeom prst="rect">
            <a:avLst/>
          </a:prstGeom>
          <a:noFill/>
          <a:extLst>
            <a:ext uri="{909E8E84-426E-40DD-AFC4-6F175D3DCCD1}">
              <a14:hiddenFill xmlns:a14="http://schemas.microsoft.com/office/drawing/2010/main">
                <a:solidFill>
                  <a:srgbClr val="FFFFFF"/>
                </a:solidFill>
              </a14:hiddenFill>
            </a:ext>
          </a:extLst>
        </p:spPr>
      </p:pic>
      <p:pic>
        <p:nvPicPr>
          <p:cNvPr id="95244" name="Picture 12" descr="http://bittelmethis.com/wp-content/uploads/2012/08/38125_1152x864-600x250.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623065"/>
            <a:ext cx="2633893" cy="91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2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5244"/>
                                        </p:tgtEl>
                                        <p:attrNameLst>
                                          <p:attrName>style.visibility</p:attrName>
                                        </p:attrNameLst>
                                      </p:cBhvr>
                                      <p:to>
                                        <p:strVal val="visible"/>
                                      </p:to>
                                    </p:set>
                                    <p:animEffect transition="in" filter="circle(in)">
                                      <p:cBhvr>
                                        <p:cTn id="19" dur="2000"/>
                                        <p:tgtEl>
                                          <p:spTgt spid="9524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95234"/>
                                        </p:tgtEl>
                                        <p:attrNameLst>
                                          <p:attrName>style.visibility</p:attrName>
                                        </p:attrNameLst>
                                      </p:cBhvr>
                                      <p:to>
                                        <p:strVal val="visible"/>
                                      </p:to>
                                    </p:set>
                                    <p:animEffect transition="in" filter="circle(in)">
                                      <p:cBhvr>
                                        <p:cTn id="36" dur="2000"/>
                                        <p:tgtEl>
                                          <p:spTgt spid="9523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95240"/>
                                        </p:tgtEl>
                                        <p:attrNameLst>
                                          <p:attrName>style.visibility</p:attrName>
                                        </p:attrNameLst>
                                      </p:cBhvr>
                                      <p:to>
                                        <p:strVal val="visible"/>
                                      </p:to>
                                    </p:set>
                                    <p:animEffect transition="in" filter="circle(in)">
                                      <p:cBhvr>
                                        <p:cTn id="47" dur="2000"/>
                                        <p:tgtEl>
                                          <p:spTgt spid="9524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95242"/>
                                        </p:tgtEl>
                                        <p:attrNameLst>
                                          <p:attrName>style.visibility</p:attrName>
                                        </p:attrNameLst>
                                      </p:cBhvr>
                                      <p:to>
                                        <p:strVal val="visible"/>
                                      </p:to>
                                    </p:set>
                                    <p:animEffect transition="in" filter="circle(in)">
                                      <p:cBhvr>
                                        <p:cTn id="58" dur="2000"/>
                                        <p:tgtEl>
                                          <p:spTgt spid="95242"/>
                                        </p:tgtEl>
                                      </p:cBhvr>
                                    </p:animEffect>
                                  </p:childTnLst>
                                </p:cTn>
                              </p:par>
                              <p:par>
                                <p:cTn id="59" presetID="6" presetClass="entr" presetSubtype="16" fill="hold" nodeType="withEffect">
                                  <p:stCondLst>
                                    <p:cond delay="0"/>
                                  </p:stCondLst>
                                  <p:childTnLst>
                                    <p:set>
                                      <p:cBhvr>
                                        <p:cTn id="60" dur="1" fill="hold">
                                          <p:stCondLst>
                                            <p:cond delay="0"/>
                                          </p:stCondLst>
                                        </p:cTn>
                                        <p:tgtEl>
                                          <p:spTgt spid="95238"/>
                                        </p:tgtEl>
                                        <p:attrNameLst>
                                          <p:attrName>style.visibility</p:attrName>
                                        </p:attrNameLst>
                                      </p:cBhvr>
                                      <p:to>
                                        <p:strVal val="visible"/>
                                      </p:to>
                                    </p:set>
                                    <p:animEffect transition="in" filter="circle(in)">
                                      <p:cBhvr>
                                        <p:cTn id="61" dur="20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1) Assessment: How does the stability of an ecosystem  depend on its producers?</a:t>
            </a:r>
          </a:p>
        </p:txBody>
      </p:sp>
      <p:sp>
        <p:nvSpPr>
          <p:cNvPr id="36867" name="Content Placeholder 2"/>
          <p:cNvSpPr>
            <a:spLocks noGrp="1"/>
          </p:cNvSpPr>
          <p:nvPr>
            <p:ph idx="1"/>
          </p:nvPr>
        </p:nvSpPr>
        <p:spPr>
          <a:xfrm>
            <a:off x="2139779" y="2542146"/>
            <a:ext cx="8305800" cy="461963"/>
          </a:xfrm>
        </p:spPr>
        <p:txBody>
          <a:bodyPr>
            <a:noAutofit/>
          </a:bodyPr>
          <a:lstStyle/>
          <a:p>
            <a:pPr eaLnBrk="1" hangingPunct="1"/>
            <a:r>
              <a:rPr lang="en-US" altLang="en-US" sz="2800" dirty="0" smtClean="0"/>
              <a:t>Producers bring energy into an ecosystem</a:t>
            </a:r>
          </a:p>
        </p:txBody>
      </p:sp>
    </p:spTree>
    <p:extLst>
      <p:ext uri="{BB962C8B-B14F-4D97-AF65-F5344CB8AC3E}">
        <p14:creationId xmlns:p14="http://schemas.microsoft.com/office/powerpoint/2010/main" val="662657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Vocabulary</a:t>
            </a:r>
            <a:endParaRPr lang="en-US" dirty="0"/>
          </a:p>
        </p:txBody>
      </p:sp>
      <p:sp>
        <p:nvSpPr>
          <p:cNvPr id="7" name="Text Placeholder 6"/>
          <p:cNvSpPr>
            <a:spLocks noGrp="1"/>
          </p:cNvSpPr>
          <p:nvPr>
            <p:ph type="body" idx="1"/>
          </p:nvPr>
        </p:nvSpPr>
        <p:spPr>
          <a:xfrm>
            <a:off x="1143000" y="1610412"/>
            <a:ext cx="4754880" cy="777240"/>
          </a:xfrm>
        </p:spPr>
        <p:txBody>
          <a:bodyPr/>
          <a:lstStyle/>
          <a:p>
            <a:r>
              <a:rPr lang="en-US" dirty="0" smtClean="0"/>
              <a:t>Section 3.1</a:t>
            </a:r>
            <a:endParaRPr lang="en-US" dirty="0"/>
          </a:p>
        </p:txBody>
      </p:sp>
      <p:sp>
        <p:nvSpPr>
          <p:cNvPr id="5" name="Content Placeholder 4"/>
          <p:cNvSpPr>
            <a:spLocks noGrp="1"/>
          </p:cNvSpPr>
          <p:nvPr>
            <p:ph sz="half" idx="2"/>
          </p:nvPr>
        </p:nvSpPr>
        <p:spPr>
          <a:xfrm>
            <a:off x="1143000" y="2253286"/>
            <a:ext cx="4754880" cy="3743859"/>
          </a:xfrm>
        </p:spPr>
        <p:txBody>
          <a:bodyPr>
            <a:normAutofit fontScale="85000" lnSpcReduction="20000"/>
          </a:bodyPr>
          <a:lstStyle/>
          <a:p>
            <a:r>
              <a:rPr lang="en-US" dirty="0" smtClean="0"/>
              <a:t>Biosphere</a:t>
            </a:r>
          </a:p>
          <a:p>
            <a:r>
              <a:rPr lang="en-US" dirty="0" smtClean="0"/>
              <a:t>Species</a:t>
            </a:r>
          </a:p>
          <a:p>
            <a:r>
              <a:rPr lang="en-US" dirty="0" smtClean="0"/>
              <a:t>Population</a:t>
            </a:r>
          </a:p>
          <a:p>
            <a:r>
              <a:rPr lang="en-US" dirty="0" smtClean="0"/>
              <a:t>Community</a:t>
            </a:r>
          </a:p>
          <a:p>
            <a:r>
              <a:rPr lang="en-US" dirty="0" smtClean="0"/>
              <a:t>Ecology</a:t>
            </a:r>
          </a:p>
          <a:p>
            <a:r>
              <a:rPr lang="en-US" dirty="0" smtClean="0"/>
              <a:t>Ecosystem</a:t>
            </a:r>
          </a:p>
          <a:p>
            <a:r>
              <a:rPr lang="en-US" dirty="0" smtClean="0"/>
              <a:t>Biome</a:t>
            </a:r>
          </a:p>
          <a:p>
            <a:r>
              <a:rPr lang="en-US" dirty="0" smtClean="0"/>
              <a:t>Biotic factor</a:t>
            </a:r>
          </a:p>
          <a:p>
            <a:r>
              <a:rPr lang="en-US" dirty="0" smtClean="0"/>
              <a:t>Abiotic factor</a:t>
            </a:r>
          </a:p>
          <a:p>
            <a:r>
              <a:rPr lang="en-US" dirty="0" smtClean="0"/>
              <a:t>Keystone species</a:t>
            </a:r>
            <a:endParaRPr lang="en-US" dirty="0"/>
          </a:p>
        </p:txBody>
      </p:sp>
      <p:sp>
        <p:nvSpPr>
          <p:cNvPr id="8" name="Text Placeholder 7"/>
          <p:cNvSpPr>
            <a:spLocks noGrp="1"/>
          </p:cNvSpPr>
          <p:nvPr>
            <p:ph type="body" sz="quarter" idx="3"/>
          </p:nvPr>
        </p:nvSpPr>
        <p:spPr>
          <a:xfrm>
            <a:off x="6269173" y="1610412"/>
            <a:ext cx="4754880" cy="777240"/>
          </a:xfrm>
        </p:spPr>
        <p:txBody>
          <a:bodyPr/>
          <a:lstStyle/>
          <a:p>
            <a:r>
              <a:rPr lang="en-US" dirty="0" smtClean="0"/>
              <a:t>Section 3.2</a:t>
            </a:r>
            <a:endParaRPr lang="en-US" dirty="0"/>
          </a:p>
        </p:txBody>
      </p:sp>
      <p:sp>
        <p:nvSpPr>
          <p:cNvPr id="6" name="Content Placeholder 5"/>
          <p:cNvSpPr>
            <a:spLocks noGrp="1"/>
          </p:cNvSpPr>
          <p:nvPr>
            <p:ph sz="quarter" idx="4"/>
          </p:nvPr>
        </p:nvSpPr>
        <p:spPr>
          <a:xfrm>
            <a:off x="6269173" y="2253287"/>
            <a:ext cx="4754880" cy="4287556"/>
          </a:xfrm>
        </p:spPr>
        <p:txBody>
          <a:bodyPr>
            <a:normAutofit fontScale="85000" lnSpcReduction="20000"/>
          </a:bodyPr>
          <a:lstStyle/>
          <a:p>
            <a:r>
              <a:rPr lang="en-US" dirty="0" smtClean="0"/>
              <a:t>Autotroph</a:t>
            </a:r>
          </a:p>
          <a:p>
            <a:r>
              <a:rPr lang="en-US" dirty="0" smtClean="0"/>
              <a:t>Primary producer</a:t>
            </a:r>
          </a:p>
          <a:p>
            <a:r>
              <a:rPr lang="en-US" dirty="0" smtClean="0"/>
              <a:t>Photosynthesis</a:t>
            </a:r>
          </a:p>
          <a:p>
            <a:r>
              <a:rPr lang="en-US" dirty="0" smtClean="0"/>
              <a:t>Chemosynthesis</a:t>
            </a:r>
          </a:p>
          <a:p>
            <a:r>
              <a:rPr lang="en-US" dirty="0" smtClean="0"/>
              <a:t>Heterotroph</a:t>
            </a:r>
          </a:p>
          <a:p>
            <a:r>
              <a:rPr lang="en-US" dirty="0" smtClean="0"/>
              <a:t>Consumer</a:t>
            </a:r>
          </a:p>
          <a:p>
            <a:r>
              <a:rPr lang="en-US" dirty="0" smtClean="0"/>
              <a:t>Carnivore</a:t>
            </a:r>
          </a:p>
          <a:p>
            <a:r>
              <a:rPr lang="en-US" dirty="0" smtClean="0"/>
              <a:t>Herbivore</a:t>
            </a:r>
          </a:p>
          <a:p>
            <a:r>
              <a:rPr lang="en-US" dirty="0" smtClean="0"/>
              <a:t>Omnivore</a:t>
            </a:r>
          </a:p>
          <a:p>
            <a:r>
              <a:rPr lang="en-US" dirty="0" smtClean="0"/>
              <a:t>Decomposer</a:t>
            </a:r>
          </a:p>
          <a:p>
            <a:r>
              <a:rPr lang="en-US" dirty="0" err="1" smtClean="0"/>
              <a:t>Detritivore</a:t>
            </a:r>
            <a:r>
              <a:rPr lang="en-US" dirty="0" smtClean="0"/>
              <a:t> </a:t>
            </a:r>
            <a:endParaRPr lang="en-US" dirty="0"/>
          </a:p>
        </p:txBody>
      </p:sp>
    </p:spTree>
    <p:extLst>
      <p:ext uri="{BB962C8B-B14F-4D97-AF65-F5344CB8AC3E}">
        <p14:creationId xmlns:p14="http://schemas.microsoft.com/office/powerpoint/2010/main" val="14123753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2) Assessment: What are the 2 processes used by producers to obtain energy? </a:t>
            </a:r>
          </a:p>
        </p:txBody>
      </p:sp>
      <p:sp>
        <p:nvSpPr>
          <p:cNvPr id="37891" name="Content Placeholder 2"/>
          <p:cNvSpPr>
            <a:spLocks noGrp="1"/>
          </p:cNvSpPr>
          <p:nvPr>
            <p:ph idx="1"/>
          </p:nvPr>
        </p:nvSpPr>
        <p:spPr>
          <a:xfrm>
            <a:off x="2288060" y="2731616"/>
            <a:ext cx="8305800" cy="461963"/>
          </a:xfrm>
        </p:spPr>
        <p:txBody>
          <a:bodyPr>
            <a:normAutofit/>
          </a:bodyPr>
          <a:lstStyle/>
          <a:p>
            <a:pPr eaLnBrk="1" hangingPunct="1"/>
            <a:r>
              <a:rPr lang="en-US" altLang="en-US" dirty="0" smtClean="0"/>
              <a:t>Photosynthesis  &amp; Chemosynthesis</a:t>
            </a:r>
          </a:p>
        </p:txBody>
      </p:sp>
    </p:spTree>
    <p:extLst>
      <p:ext uri="{BB962C8B-B14F-4D97-AF65-F5344CB8AC3E}">
        <p14:creationId xmlns:p14="http://schemas.microsoft.com/office/powerpoint/2010/main" val="1331702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3) Assessment: Few producers live deep below a lakes surface. Suggest an explanation for this pattern </a:t>
            </a:r>
          </a:p>
        </p:txBody>
      </p:sp>
      <p:sp>
        <p:nvSpPr>
          <p:cNvPr id="38915" name="Content Placeholder 2"/>
          <p:cNvSpPr>
            <a:spLocks noGrp="1"/>
          </p:cNvSpPr>
          <p:nvPr>
            <p:ph idx="1"/>
          </p:nvPr>
        </p:nvSpPr>
        <p:spPr>
          <a:xfrm>
            <a:off x="1925595" y="3025775"/>
            <a:ext cx="8305800" cy="1200150"/>
          </a:xfrm>
        </p:spPr>
        <p:txBody>
          <a:bodyPr>
            <a:normAutofit/>
          </a:bodyPr>
          <a:lstStyle/>
          <a:p>
            <a:pPr eaLnBrk="1" hangingPunct="1"/>
            <a:r>
              <a:rPr lang="en-US" altLang="en-US" dirty="0" smtClean="0"/>
              <a:t>Sunlight cannot penetrate the water to a great depth, so photosynthesizing organisms are more common near the surface</a:t>
            </a:r>
          </a:p>
        </p:txBody>
      </p:sp>
      <p:sp>
        <p:nvSpPr>
          <p:cNvPr id="38938" name="SMARTInkAnnotation21"/>
          <p:cNvSpPr>
            <a:spLocks/>
          </p:cNvSpPr>
          <p:nvPr/>
        </p:nvSpPr>
        <p:spPr bwMode="auto">
          <a:xfrm>
            <a:off x="7185026" y="4125913"/>
            <a:ext cx="9525" cy="0"/>
          </a:xfrm>
          <a:custGeom>
            <a:avLst/>
            <a:gdLst>
              <a:gd name="T0" fmla="*/ 9524 w 8931"/>
              <a:gd name="T1" fmla="*/ 0 h 1"/>
              <a:gd name="T2" fmla="*/ 0 w 8931"/>
              <a:gd name="T3" fmla="*/ 0 h 1"/>
              <a:gd name="T4" fmla="*/ 0 60000 65536"/>
              <a:gd name="T5" fmla="*/ 0 60000 65536"/>
              <a:gd name="T6" fmla="*/ 0 w 8931"/>
              <a:gd name="T7" fmla="*/ 0 h 1"/>
              <a:gd name="T8" fmla="*/ 8931 w 8931"/>
              <a:gd name="T9" fmla="*/ 0 h 1"/>
            </a:gdLst>
            <a:ahLst/>
            <a:cxnLst>
              <a:cxn ang="T4">
                <a:pos x="T0" y="T1"/>
              </a:cxn>
              <a:cxn ang="T5">
                <a:pos x="T2" y="T3"/>
              </a:cxn>
            </a:cxnLst>
            <a:rect l="T6" t="T7" r="T8" b="T9"/>
            <a:pathLst>
              <a:path w="8931" h="1">
                <a:moveTo>
                  <a:pt x="8930" y="0"/>
                </a:moveTo>
                <a:lnTo>
                  <a:pt x="0" y="0"/>
                </a:lnTo>
              </a:path>
            </a:pathLst>
          </a:custGeom>
          <a:solidFill>
            <a:schemeClr val="accent1"/>
          </a:solidFill>
          <a:ln w="38100" cap="flat" cmpd="sng" algn="ctr">
            <a:solidFill>
              <a:srgbClr val="0000FF"/>
            </a:solidFill>
            <a:prstDash val="solid"/>
            <a:round/>
            <a:headEnd type="none" w="med" len="med"/>
            <a:tailEnd type="none" w="med" len="med"/>
          </a:ln>
        </p:spPr>
        <p:txBody>
          <a:bodyPr/>
          <a:lstStyle/>
          <a:p>
            <a:endParaRPr lang="en-US"/>
          </a:p>
        </p:txBody>
      </p:sp>
      <p:sp>
        <p:nvSpPr>
          <p:cNvPr id="38943" name="SMARTInkAnnotation26"/>
          <p:cNvSpPr>
            <a:spLocks/>
          </p:cNvSpPr>
          <p:nvPr/>
        </p:nvSpPr>
        <p:spPr bwMode="auto">
          <a:xfrm>
            <a:off x="7345364" y="4116389"/>
            <a:ext cx="1587" cy="9525"/>
          </a:xfrm>
          <a:custGeom>
            <a:avLst/>
            <a:gdLst>
              <a:gd name="T0" fmla="*/ 0 w 1"/>
              <a:gd name="T1" fmla="*/ 9524 h 8931"/>
              <a:gd name="T2" fmla="*/ 0 w 1"/>
              <a:gd name="T3" fmla="*/ 0 h 8931"/>
              <a:gd name="T4" fmla="*/ 0 60000 65536"/>
              <a:gd name="T5" fmla="*/ 0 60000 65536"/>
              <a:gd name="T6" fmla="*/ 0 w 1"/>
              <a:gd name="T7" fmla="*/ 0 h 8931"/>
              <a:gd name="T8" fmla="*/ 1 w 1"/>
              <a:gd name="T9" fmla="*/ 8931 h 8931"/>
            </a:gdLst>
            <a:ahLst/>
            <a:cxnLst>
              <a:cxn ang="T4">
                <a:pos x="T0" y="T1"/>
              </a:cxn>
              <a:cxn ang="T5">
                <a:pos x="T2" y="T3"/>
              </a:cxn>
            </a:cxnLst>
            <a:rect l="T6" t="T7" r="T8" b="T9"/>
            <a:pathLst>
              <a:path w="1" h="8931">
                <a:moveTo>
                  <a:pt x="0" y="8930"/>
                </a:moveTo>
                <a:lnTo>
                  <a:pt x="0" y="0"/>
                </a:lnTo>
              </a:path>
            </a:pathLst>
          </a:custGeom>
          <a:solidFill>
            <a:schemeClr val="accent1"/>
          </a:solidFill>
          <a:ln w="38100" cap="flat" cmpd="sng" algn="ctr">
            <a:solidFill>
              <a:srgbClr val="0000FF"/>
            </a:solidFill>
            <a:prstDash val="solid"/>
            <a:round/>
            <a:headEnd type="none" w="med" len="med"/>
            <a:tailEnd type="none" w="med" len="med"/>
          </a:ln>
        </p:spPr>
        <p:txBody>
          <a:bodyPr/>
          <a:lstStyle/>
          <a:p>
            <a:endParaRPr lang="en-US"/>
          </a:p>
        </p:txBody>
      </p:sp>
      <p:sp>
        <p:nvSpPr>
          <p:cNvPr id="38951" name="SMARTInkAnnotation34"/>
          <p:cNvSpPr>
            <a:spLocks/>
          </p:cNvSpPr>
          <p:nvPr/>
        </p:nvSpPr>
        <p:spPr bwMode="auto">
          <a:xfrm>
            <a:off x="9301164" y="3625850"/>
            <a:ext cx="9525" cy="0"/>
          </a:xfrm>
          <a:custGeom>
            <a:avLst/>
            <a:gdLst>
              <a:gd name="T0" fmla="*/ 9524 w 8931"/>
              <a:gd name="T1" fmla="*/ 0 h 1"/>
              <a:gd name="T2" fmla="*/ 0 w 8931"/>
              <a:gd name="T3" fmla="*/ 0 h 1"/>
              <a:gd name="T4" fmla="*/ 0 60000 65536"/>
              <a:gd name="T5" fmla="*/ 0 60000 65536"/>
              <a:gd name="T6" fmla="*/ 0 w 8931"/>
              <a:gd name="T7" fmla="*/ 0 h 1"/>
              <a:gd name="T8" fmla="*/ 8931 w 8931"/>
              <a:gd name="T9" fmla="*/ 0 h 1"/>
            </a:gdLst>
            <a:ahLst/>
            <a:cxnLst>
              <a:cxn ang="T4">
                <a:pos x="T0" y="T1"/>
              </a:cxn>
              <a:cxn ang="T5">
                <a:pos x="T2" y="T3"/>
              </a:cxn>
            </a:cxnLst>
            <a:rect l="T6" t="T7" r="T8" b="T9"/>
            <a:pathLst>
              <a:path w="8931" h="1">
                <a:moveTo>
                  <a:pt x="8930" y="0"/>
                </a:moveTo>
                <a:lnTo>
                  <a:pt x="0" y="0"/>
                </a:lnTo>
              </a:path>
            </a:pathLst>
          </a:custGeom>
          <a:solidFill>
            <a:schemeClr val="accent1"/>
          </a:solidFill>
          <a:ln w="38100" cap="flat" cmpd="sng" algn="ctr">
            <a:solidFill>
              <a:srgbClr val="0000FF"/>
            </a:solidFill>
            <a:prstDash val="solid"/>
            <a:round/>
            <a:headEnd type="none" w="med" len="med"/>
            <a:tailEnd type="none" w="med" len="med"/>
          </a:ln>
        </p:spPr>
        <p:txBody>
          <a:bodyPr/>
          <a:lstStyle/>
          <a:p>
            <a:endParaRPr lang="en-US"/>
          </a:p>
        </p:txBody>
      </p:sp>
      <p:sp>
        <p:nvSpPr>
          <p:cNvPr id="38961" name="Freeform 48"/>
          <p:cNvSpPr>
            <a:spLocks/>
          </p:cNvSpPr>
          <p:nvPr/>
        </p:nvSpPr>
        <p:spPr bwMode="auto">
          <a:xfrm>
            <a:off x="8970964" y="4581525"/>
            <a:ext cx="3175" cy="0"/>
          </a:xfrm>
          <a:custGeom>
            <a:avLst/>
            <a:gdLst>
              <a:gd name="T0" fmla="*/ 0 w 2646"/>
              <a:gd name="T1" fmla="*/ 0 h 1"/>
              <a:gd name="T2" fmla="*/ 3174 w 2646"/>
              <a:gd name="T3" fmla="*/ 0 h 1"/>
              <a:gd name="T4" fmla="*/ 0 60000 65536"/>
              <a:gd name="T5" fmla="*/ 0 60000 65536"/>
              <a:gd name="T6" fmla="*/ 0 w 2646"/>
              <a:gd name="T7" fmla="*/ 0 h 1"/>
              <a:gd name="T8" fmla="*/ 2646 w 2646"/>
              <a:gd name="T9" fmla="*/ 0 h 1"/>
            </a:gdLst>
            <a:ahLst/>
            <a:cxnLst>
              <a:cxn ang="T4">
                <a:pos x="T0" y="T1"/>
              </a:cxn>
              <a:cxn ang="T5">
                <a:pos x="T2" y="T3"/>
              </a:cxn>
            </a:cxnLst>
            <a:rect l="T6" t="T7" r="T8" b="T9"/>
            <a:pathLst>
              <a:path w="2646" h="1">
                <a:moveTo>
                  <a:pt x="0" y="0"/>
                </a:moveTo>
                <a:lnTo>
                  <a:pt x="2645" y="0"/>
                </a:lnTo>
                <a:lnTo>
                  <a:pt x="0" y="0"/>
                </a:lnTo>
                <a:close/>
              </a:path>
            </a:pathLst>
          </a:custGeom>
          <a:solidFill>
            <a:schemeClr val="accent1"/>
          </a:solidFill>
          <a:ln w="38100" cap="flat" cmpd="sng" algn="ctr">
            <a:solidFill>
              <a:srgbClr val="0000FF"/>
            </a:solidFill>
            <a:prstDash val="solid"/>
            <a:round/>
            <a:headEnd type="none" w="med" len="med"/>
            <a:tailEnd type="none" w="med" len="med"/>
          </a:ln>
        </p:spPr>
        <p:txBody>
          <a:bodyPr/>
          <a:lstStyle/>
          <a:p>
            <a:endParaRPr lang="en-US"/>
          </a:p>
        </p:txBody>
      </p:sp>
    </p:spTree>
    <p:extLst>
      <p:ext uri="{BB962C8B-B14F-4D97-AF65-F5344CB8AC3E}">
        <p14:creationId xmlns:p14="http://schemas.microsoft.com/office/powerpoint/2010/main" val="1417166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4) Assessment: could producers survive without consumers? Explain why or why not.</a:t>
            </a:r>
          </a:p>
        </p:txBody>
      </p:sp>
      <p:sp>
        <p:nvSpPr>
          <p:cNvPr id="39939" name="Content Placeholder 2"/>
          <p:cNvSpPr>
            <a:spLocks noGrp="1"/>
          </p:cNvSpPr>
          <p:nvPr>
            <p:ph idx="1"/>
          </p:nvPr>
        </p:nvSpPr>
        <p:spPr>
          <a:xfrm>
            <a:off x="2057400" y="2550383"/>
            <a:ext cx="8305800" cy="1200150"/>
          </a:xfrm>
        </p:spPr>
        <p:txBody>
          <a:bodyPr>
            <a:normAutofit/>
          </a:bodyPr>
          <a:lstStyle/>
          <a:p>
            <a:pPr eaLnBrk="1" hangingPunct="1"/>
            <a:r>
              <a:rPr lang="en-US" altLang="en-US" dirty="0" smtClean="0"/>
              <a:t>Producers do not require consumers to fill material needs as a food source. So, in that sense, produces do not need consumers to survive.</a:t>
            </a:r>
          </a:p>
        </p:txBody>
      </p:sp>
    </p:spTree>
    <p:extLst>
      <p:ext uri="{BB962C8B-B14F-4D97-AF65-F5344CB8AC3E}">
        <p14:creationId xmlns:p14="http://schemas.microsoft.com/office/powerpoint/2010/main" val="645700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54443" y="762000"/>
            <a:ext cx="10873945" cy="1200150"/>
          </a:xfrm>
        </p:spPr>
        <p:txBody>
          <a:bodyPr>
            <a:normAutofit fontScale="90000"/>
          </a:bodyPr>
          <a:lstStyle/>
          <a:p>
            <a:pPr eaLnBrk="1" hangingPunct="1"/>
            <a:r>
              <a:rPr lang="en-US" altLang="en-US" dirty="0" smtClean="0"/>
              <a:t>5) Assessment: How might chemosynthetic organisms help scientists to understand how life evolved? </a:t>
            </a:r>
          </a:p>
        </p:txBody>
      </p:sp>
      <p:sp>
        <p:nvSpPr>
          <p:cNvPr id="40963" name="Content Placeholder 2"/>
          <p:cNvSpPr>
            <a:spLocks noGrp="1"/>
          </p:cNvSpPr>
          <p:nvPr>
            <p:ph idx="1"/>
          </p:nvPr>
        </p:nvSpPr>
        <p:spPr>
          <a:xfrm>
            <a:off x="2139778" y="2852353"/>
            <a:ext cx="8305800" cy="2455863"/>
          </a:xfrm>
        </p:spPr>
        <p:txBody>
          <a:bodyPr>
            <a:normAutofit/>
          </a:bodyPr>
          <a:lstStyle/>
          <a:p>
            <a:pPr eaLnBrk="1" hangingPunct="1"/>
            <a:r>
              <a:rPr lang="en-US" altLang="en-US" dirty="0" smtClean="0"/>
              <a:t>Chemosynthetic organisms live in environments that may be similar to those that existed on Earth billions of years ago , when life was beginning to develop.</a:t>
            </a:r>
          </a:p>
          <a:p>
            <a:pPr eaLnBrk="1" hangingPunct="1">
              <a:buFontTx/>
              <a:buNone/>
            </a:pPr>
            <a:endParaRPr lang="en-US" altLang="en-US" dirty="0" smtClean="0"/>
          </a:p>
          <a:p>
            <a:pPr eaLnBrk="1" hangingPunct="1"/>
            <a:r>
              <a:rPr lang="en-US" altLang="en-US" dirty="0" smtClean="0"/>
              <a:t>Studying these organisms enables scientists to infer how different life forms may have evolved as Earth changed</a:t>
            </a:r>
          </a:p>
        </p:txBody>
      </p:sp>
    </p:spTree>
    <p:extLst>
      <p:ext uri="{BB962C8B-B14F-4D97-AF65-F5344CB8AC3E}">
        <p14:creationId xmlns:p14="http://schemas.microsoft.com/office/powerpoint/2010/main" val="1745873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057400" y="800101"/>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b="1" dirty="0">
                <a:solidFill>
                  <a:srgbClr val="186496"/>
                </a:solidFill>
                <a:latin typeface="Arial" panose="020B0604020202020204" pitchFamily="34" charset="0"/>
              </a:rPr>
              <a:t>KEY CONCEPT </a:t>
            </a:r>
            <a:br>
              <a:rPr lang="en-US" altLang="en-US" b="1" dirty="0">
                <a:solidFill>
                  <a:srgbClr val="186496"/>
                </a:solidFill>
                <a:latin typeface="Arial" panose="020B0604020202020204" pitchFamily="34" charset="0"/>
              </a:rPr>
            </a:br>
            <a:r>
              <a:rPr lang="en-US" altLang="en-US" b="1" dirty="0">
                <a:solidFill>
                  <a:srgbClr val="000000"/>
                </a:solidFill>
                <a:latin typeface="Arial" panose="020B0604020202020204" pitchFamily="34" charset="0"/>
                <a:cs typeface="Times New Roman" panose="02020603050405020304" pitchFamily="18" charset="0"/>
              </a:rPr>
              <a:t>Food chains and food webs model the flow of energy in an ecosystem. </a:t>
            </a:r>
          </a:p>
        </p:txBody>
      </p:sp>
      <p:pic>
        <p:nvPicPr>
          <p:cNvPr id="122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81214"/>
            <a:ext cx="65532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998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left)">
                                      <p:cBhvr>
                                        <p:cTn id="7" dur="500"/>
                                        <p:tgtEl>
                                          <p:spTgt spid="1229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wipe(up)">
                                      <p:cBhvr>
                                        <p:cTn id="11"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4"/>
          <p:cNvSpPr>
            <a:spLocks noGrp="1"/>
          </p:cNvSpPr>
          <p:nvPr>
            <p:ph type="title"/>
          </p:nvPr>
        </p:nvSpPr>
        <p:spPr>
          <a:xfrm>
            <a:off x="1524000" y="1371600"/>
            <a:ext cx="8686800" cy="457200"/>
          </a:xfrm>
        </p:spPr>
        <p:txBody>
          <a:bodyPr>
            <a:normAutofit fontScale="90000"/>
          </a:bodyPr>
          <a:lstStyle/>
          <a:p>
            <a:pPr eaLnBrk="1" hangingPunct="1"/>
            <a:r>
              <a:rPr lang="en-US" altLang="en-US" smtClean="0"/>
              <a:t>Objectives</a:t>
            </a:r>
          </a:p>
        </p:txBody>
      </p:sp>
      <p:sp>
        <p:nvSpPr>
          <p:cNvPr id="43012" name="Content Placeholder 5"/>
          <p:cNvSpPr>
            <a:spLocks noGrp="1"/>
          </p:cNvSpPr>
          <p:nvPr>
            <p:ph idx="1"/>
          </p:nvPr>
        </p:nvSpPr>
        <p:spPr>
          <a:xfrm>
            <a:off x="2057400" y="2286000"/>
            <a:ext cx="8305800" cy="2235200"/>
          </a:xfrm>
        </p:spPr>
        <p:txBody>
          <a:bodyPr>
            <a:normAutofit lnSpcReduction="10000"/>
          </a:bodyPr>
          <a:lstStyle/>
          <a:p>
            <a:pPr eaLnBrk="1" hangingPunct="1"/>
            <a:r>
              <a:rPr lang="en-US" altLang="en-US" dirty="0" smtClean="0"/>
              <a:t>Describe the structure of a food chain</a:t>
            </a:r>
          </a:p>
          <a:p>
            <a:pPr eaLnBrk="1" hangingPunct="1"/>
            <a:endParaRPr lang="en-US" altLang="en-US" dirty="0" smtClean="0"/>
          </a:p>
          <a:p>
            <a:pPr eaLnBrk="1" hangingPunct="1"/>
            <a:r>
              <a:rPr lang="en-US" altLang="en-US" dirty="0" smtClean="0"/>
              <a:t>Explain how food chains and trophic levels are related</a:t>
            </a:r>
          </a:p>
          <a:p>
            <a:pPr eaLnBrk="1" hangingPunct="1"/>
            <a:endParaRPr lang="en-US" altLang="en-US" dirty="0" smtClean="0"/>
          </a:p>
          <a:p>
            <a:pPr eaLnBrk="1" hangingPunct="1"/>
            <a:r>
              <a:rPr lang="en-US" altLang="en-US" dirty="0" smtClean="0"/>
              <a:t>Analyze feeding relationships in a food web</a:t>
            </a:r>
          </a:p>
        </p:txBody>
      </p:sp>
    </p:spTree>
    <p:extLst>
      <p:ext uri="{BB962C8B-B14F-4D97-AF65-F5344CB8AC3E}">
        <p14:creationId xmlns:p14="http://schemas.microsoft.com/office/powerpoint/2010/main" val="244754998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3.3 Vocabulary</a:t>
            </a:r>
            <a:endParaRPr lang="en-US" dirty="0"/>
          </a:p>
        </p:txBody>
      </p:sp>
      <p:sp>
        <p:nvSpPr>
          <p:cNvPr id="3" name="Content Placeholder 2"/>
          <p:cNvSpPr>
            <a:spLocks noGrp="1"/>
          </p:cNvSpPr>
          <p:nvPr>
            <p:ph idx="1"/>
          </p:nvPr>
        </p:nvSpPr>
        <p:spPr/>
        <p:txBody>
          <a:bodyPr/>
          <a:lstStyle/>
          <a:p>
            <a:r>
              <a:rPr lang="en-US" dirty="0" smtClean="0"/>
              <a:t>Food chain</a:t>
            </a:r>
          </a:p>
          <a:p>
            <a:r>
              <a:rPr lang="en-US" dirty="0" smtClean="0"/>
              <a:t>Food web</a:t>
            </a:r>
          </a:p>
          <a:p>
            <a:r>
              <a:rPr lang="en-US" dirty="0" smtClean="0"/>
              <a:t>Zooplankton</a:t>
            </a:r>
          </a:p>
          <a:p>
            <a:r>
              <a:rPr lang="en-US" dirty="0" smtClean="0"/>
              <a:t>Phytoplankton </a:t>
            </a:r>
          </a:p>
          <a:p>
            <a:r>
              <a:rPr lang="en-US" dirty="0" smtClean="0"/>
              <a:t>Trophic level</a:t>
            </a:r>
          </a:p>
          <a:p>
            <a:r>
              <a:rPr lang="en-US" dirty="0" smtClean="0"/>
              <a:t>Ecological pyramid</a:t>
            </a:r>
          </a:p>
          <a:p>
            <a:r>
              <a:rPr lang="en-US" dirty="0" smtClean="0"/>
              <a:t>Biomass </a:t>
            </a:r>
          </a:p>
          <a:p>
            <a:r>
              <a:rPr lang="en-US" dirty="0" smtClean="0"/>
              <a:t>Specialist </a:t>
            </a:r>
            <a:endParaRPr lang="en-US" dirty="0"/>
          </a:p>
        </p:txBody>
      </p:sp>
    </p:spTree>
    <p:extLst>
      <p:ext uri="{BB962C8B-B14F-4D97-AF65-F5344CB8AC3E}">
        <p14:creationId xmlns:p14="http://schemas.microsoft.com/office/powerpoint/2010/main" val="2282484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78000" y="790576"/>
            <a:ext cx="8890000" cy="822325"/>
          </a:xfrm>
        </p:spPr>
        <p:txBody>
          <a:bodyPr>
            <a:normAutofit fontScale="90000"/>
          </a:bodyPr>
          <a:lstStyle/>
          <a:p>
            <a:pPr eaLnBrk="1" hangingPunct="1"/>
            <a:r>
              <a:rPr lang="en-US" altLang="en-US" dirty="0" smtClean="0"/>
              <a:t>A food chain is a model that shows a sequence of feeding relationships. </a:t>
            </a:r>
          </a:p>
        </p:txBody>
      </p:sp>
      <p:sp>
        <p:nvSpPr>
          <p:cNvPr id="4099" name="Rectangle 3"/>
          <p:cNvSpPr>
            <a:spLocks noGrp="1" noChangeArrowheads="1"/>
          </p:cNvSpPr>
          <p:nvPr>
            <p:ph idx="1"/>
          </p:nvPr>
        </p:nvSpPr>
        <p:spPr>
          <a:xfrm>
            <a:off x="2057400" y="1717676"/>
            <a:ext cx="8610600" cy="1260475"/>
          </a:xfrm>
        </p:spPr>
        <p:txBody>
          <a:bodyPr>
            <a:normAutofit/>
          </a:bodyPr>
          <a:lstStyle/>
          <a:p>
            <a:pPr eaLnBrk="1" hangingPunct="1"/>
            <a:r>
              <a:rPr lang="en-US" altLang="en-US" dirty="0" smtClean="0"/>
              <a:t>A food chain links species by their feeding relationships. </a:t>
            </a:r>
          </a:p>
          <a:p>
            <a:pPr eaLnBrk="1" hangingPunct="1"/>
            <a:r>
              <a:rPr lang="en-US" altLang="en-US" dirty="0" smtClean="0"/>
              <a:t>A food chain follows the connection between one producer and a single chain of consumers within an ecosystem.</a:t>
            </a:r>
          </a:p>
        </p:txBody>
      </p:sp>
      <p:grpSp>
        <p:nvGrpSpPr>
          <p:cNvPr id="2" name="Group 10"/>
          <p:cNvGrpSpPr>
            <a:grpSpLocks/>
          </p:cNvGrpSpPr>
          <p:nvPr/>
        </p:nvGrpSpPr>
        <p:grpSpPr bwMode="auto">
          <a:xfrm>
            <a:off x="2286000" y="3962400"/>
            <a:ext cx="8034338" cy="2133600"/>
            <a:chOff x="384" y="2400"/>
            <a:chExt cx="5061" cy="1344"/>
          </a:xfrm>
        </p:grpSpPr>
        <p:pic>
          <p:nvPicPr>
            <p:cNvPr id="44042" name="Picture 5" descr="bhspe-051304-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2448"/>
              <a:ext cx="1605"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6" descr="bhspe-051304-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400"/>
              <a:ext cx="843"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7" descr="bhspe-051304-001-a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 y="3072"/>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8" descr="bhspe-051304-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 y="2448"/>
              <a:ext cx="162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9" descr="bhspe-051304-001-a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3072"/>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4"/>
          <p:cNvGrpSpPr>
            <a:grpSpLocks/>
          </p:cNvGrpSpPr>
          <p:nvPr/>
        </p:nvGrpSpPr>
        <p:grpSpPr bwMode="auto">
          <a:xfrm>
            <a:off x="2209800" y="3657601"/>
            <a:ext cx="7550150" cy="290513"/>
            <a:chOff x="432" y="2304"/>
            <a:chExt cx="4756" cy="183"/>
          </a:xfrm>
        </p:grpSpPr>
        <p:sp>
          <p:nvSpPr>
            <p:cNvPr id="44039" name="Rectangle 11"/>
            <p:cNvSpPr>
              <a:spLocks noChangeArrowheads="1"/>
            </p:cNvSpPr>
            <p:nvPr/>
          </p:nvSpPr>
          <p:spPr bwMode="auto">
            <a:xfrm>
              <a:off x="2016" y="2304"/>
              <a:ext cx="12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DESERT COTTONTAIL</a:t>
              </a:r>
            </a:p>
          </p:txBody>
        </p:sp>
        <p:sp>
          <p:nvSpPr>
            <p:cNvPr id="44040" name="Rectangle 12"/>
            <p:cNvSpPr>
              <a:spLocks noChangeArrowheads="1"/>
            </p:cNvSpPr>
            <p:nvPr/>
          </p:nvSpPr>
          <p:spPr bwMode="auto">
            <a:xfrm>
              <a:off x="432" y="2304"/>
              <a:ext cx="90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GRAMA GRASS</a:t>
              </a:r>
            </a:p>
          </p:txBody>
        </p:sp>
        <p:sp>
          <p:nvSpPr>
            <p:cNvPr id="44041" name="Rectangle 13"/>
            <p:cNvSpPr>
              <a:spLocks noChangeArrowheads="1"/>
            </p:cNvSpPr>
            <p:nvPr/>
          </p:nvSpPr>
          <p:spPr bwMode="auto">
            <a:xfrm>
              <a:off x="4224" y="2304"/>
              <a:ext cx="96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HARRIS’S HAWK</a:t>
              </a:r>
            </a:p>
          </p:txBody>
        </p:sp>
      </p:grpSp>
    </p:spTree>
    <p:extLst>
      <p:ext uri="{BB962C8B-B14F-4D97-AF65-F5344CB8AC3E}">
        <p14:creationId xmlns:p14="http://schemas.microsoft.com/office/powerpoint/2010/main" val="4481095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wipe(left)">
                                      <p:cBhvr>
                                        <p:cTn id="17" dur="500"/>
                                        <p:tgtEl>
                                          <p:spTgt spid="40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bldLvl="5"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08" name="Rectangle 40"/>
          <p:cNvSpPr>
            <a:spLocks noGrp="1" noChangeArrowheads="1"/>
          </p:cNvSpPr>
          <p:nvPr>
            <p:ph idx="1"/>
          </p:nvPr>
        </p:nvSpPr>
        <p:spPr>
          <a:xfrm>
            <a:off x="2057400" y="949325"/>
            <a:ext cx="8610600" cy="457200"/>
          </a:xfrm>
          <a:noFill/>
        </p:spPr>
        <p:txBody>
          <a:bodyPr>
            <a:normAutofit/>
          </a:bodyPr>
          <a:lstStyle/>
          <a:p>
            <a:pPr eaLnBrk="1" hangingPunct="1"/>
            <a:r>
              <a:rPr lang="en-US" altLang="en-US" smtClean="0"/>
              <a:t>Consumers are not all alike.</a:t>
            </a:r>
          </a:p>
        </p:txBody>
      </p:sp>
      <p:sp>
        <p:nvSpPr>
          <p:cNvPr id="7215" name="Rectangle 47"/>
          <p:cNvSpPr>
            <a:spLocks noChangeArrowheads="1"/>
          </p:cNvSpPr>
          <p:nvPr/>
        </p:nvSpPr>
        <p:spPr bwMode="auto">
          <a:xfrm>
            <a:off x="2057400" y="1384300"/>
            <a:ext cx="8610600"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dirty="0">
                <a:latin typeface="Arial" panose="020B0604020202020204" pitchFamily="34" charset="0"/>
              </a:rPr>
              <a:t>Herbivores eat only plants.</a:t>
            </a:r>
          </a:p>
          <a:p>
            <a:pPr lvl="1" eaLnBrk="1" hangingPunct="1">
              <a:spcBef>
                <a:spcPct val="20000"/>
              </a:spcBef>
              <a:buFontTx/>
              <a:buChar char="–"/>
            </a:pPr>
            <a:r>
              <a:rPr lang="en-US" altLang="en-US" dirty="0">
                <a:latin typeface="Arial" panose="020B0604020202020204" pitchFamily="34" charset="0"/>
              </a:rPr>
              <a:t>Carnivores eat only animals.</a:t>
            </a:r>
          </a:p>
          <a:p>
            <a:pPr lvl="1" eaLnBrk="1" hangingPunct="1">
              <a:spcBef>
                <a:spcPct val="20000"/>
              </a:spcBef>
              <a:buFontTx/>
              <a:buChar char="–"/>
            </a:pPr>
            <a:r>
              <a:rPr lang="en-US" altLang="en-US" dirty="0">
                <a:latin typeface="Arial" panose="020B0604020202020204" pitchFamily="34" charset="0"/>
              </a:rPr>
              <a:t>Omnivores eat both plants and animals.</a:t>
            </a:r>
          </a:p>
          <a:p>
            <a:pPr lvl="1" eaLnBrk="1" hangingPunct="1">
              <a:spcBef>
                <a:spcPct val="20000"/>
              </a:spcBef>
              <a:buFontTx/>
              <a:buChar char="–"/>
            </a:pPr>
            <a:r>
              <a:rPr lang="en-US" altLang="en-US" dirty="0" err="1">
                <a:latin typeface="Arial" panose="020B0604020202020204" pitchFamily="34" charset="0"/>
              </a:rPr>
              <a:t>Detritivores</a:t>
            </a:r>
            <a:r>
              <a:rPr lang="en-US" altLang="en-US" dirty="0">
                <a:latin typeface="Arial" panose="020B0604020202020204" pitchFamily="34" charset="0"/>
              </a:rPr>
              <a:t> eat dead organic matter.</a:t>
            </a:r>
          </a:p>
          <a:p>
            <a:pPr lvl="1" eaLnBrk="1" hangingPunct="1">
              <a:spcBef>
                <a:spcPct val="20000"/>
              </a:spcBef>
              <a:buFontTx/>
              <a:buChar char="–"/>
            </a:pPr>
            <a:r>
              <a:rPr lang="en-US" altLang="en-US" dirty="0">
                <a:latin typeface="Arial" panose="020B0604020202020204" pitchFamily="34" charset="0"/>
              </a:rPr>
              <a:t>Decomposers are </a:t>
            </a:r>
            <a:r>
              <a:rPr lang="en-US" altLang="en-US" dirty="0" err="1">
                <a:latin typeface="Arial" panose="020B0604020202020204" pitchFamily="34" charset="0"/>
              </a:rPr>
              <a:t>detritivores</a:t>
            </a:r>
            <a:r>
              <a:rPr lang="en-US" altLang="en-US" dirty="0">
                <a:latin typeface="Arial" panose="020B0604020202020204" pitchFamily="34" charset="0"/>
              </a:rPr>
              <a:t> that break down organic matter into simpler compounds.</a:t>
            </a:r>
          </a:p>
        </p:txBody>
      </p:sp>
      <p:grpSp>
        <p:nvGrpSpPr>
          <p:cNvPr id="2" name="Group 53"/>
          <p:cNvGrpSpPr>
            <a:grpSpLocks/>
          </p:cNvGrpSpPr>
          <p:nvPr/>
        </p:nvGrpSpPr>
        <p:grpSpPr bwMode="auto">
          <a:xfrm>
            <a:off x="2895600" y="4038600"/>
            <a:ext cx="2743200" cy="2743200"/>
            <a:chOff x="864" y="2544"/>
            <a:chExt cx="1728" cy="1728"/>
          </a:xfrm>
        </p:grpSpPr>
        <p:pic>
          <p:nvPicPr>
            <p:cNvPr id="45065" name="Picture 48" descr="731b.jpg                                                       0006B018 Macintosh                      BEB7E0B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2544"/>
              <a:ext cx="1728"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51"/>
            <p:cNvSpPr txBox="1">
              <a:spLocks noChangeArrowheads="1"/>
            </p:cNvSpPr>
            <p:nvPr/>
          </p:nvSpPr>
          <p:spPr bwMode="auto">
            <a:xfrm>
              <a:off x="1429" y="4080"/>
              <a:ext cx="6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b="1">
                  <a:latin typeface="Arial" panose="020B0604020202020204" pitchFamily="34" charset="0"/>
                </a:rPr>
                <a:t>carnivore</a:t>
              </a:r>
            </a:p>
          </p:txBody>
        </p:sp>
      </p:grpSp>
      <p:grpSp>
        <p:nvGrpSpPr>
          <p:cNvPr id="3" name="Group 54"/>
          <p:cNvGrpSpPr>
            <a:grpSpLocks/>
          </p:cNvGrpSpPr>
          <p:nvPr/>
        </p:nvGrpSpPr>
        <p:grpSpPr bwMode="auto">
          <a:xfrm>
            <a:off x="6526214" y="4000500"/>
            <a:ext cx="2236787" cy="2781300"/>
            <a:chOff x="3151" y="2520"/>
            <a:chExt cx="1409" cy="1752"/>
          </a:xfrm>
        </p:grpSpPr>
        <p:pic>
          <p:nvPicPr>
            <p:cNvPr id="45063" name="Picture 50" descr="592.jpg                                                        0006B018 Macintosh                      BEB7E0B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 y="2520"/>
              <a:ext cx="1409"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52"/>
            <p:cNvSpPr txBox="1">
              <a:spLocks noChangeArrowheads="1"/>
            </p:cNvSpPr>
            <p:nvPr/>
          </p:nvSpPr>
          <p:spPr bwMode="auto">
            <a:xfrm>
              <a:off x="3493" y="4080"/>
              <a:ext cx="7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400" b="1">
                  <a:latin typeface="Arial" panose="020B0604020202020204" pitchFamily="34" charset="0"/>
                </a:rPr>
                <a:t>decomposer</a:t>
              </a:r>
            </a:p>
          </p:txBody>
        </p:sp>
      </p:grpSp>
    </p:spTree>
    <p:extLst>
      <p:ext uri="{BB962C8B-B14F-4D97-AF65-F5344CB8AC3E}">
        <p14:creationId xmlns:p14="http://schemas.microsoft.com/office/powerpoint/2010/main" val="13115631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08"/>
                                        </p:tgtEl>
                                        <p:attrNameLst>
                                          <p:attrName>style.visibility</p:attrName>
                                        </p:attrNameLst>
                                      </p:cBhvr>
                                      <p:to>
                                        <p:strVal val="visible"/>
                                      </p:to>
                                    </p:set>
                                    <p:animEffect transition="in" filter="wipe(left)">
                                      <p:cBhvr>
                                        <p:cTn id="7" dur="500"/>
                                        <p:tgtEl>
                                          <p:spTgt spid="72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15">
                                            <p:txEl>
                                              <p:pRg st="0" end="0"/>
                                            </p:txEl>
                                          </p:spTgt>
                                        </p:tgtEl>
                                        <p:attrNameLst>
                                          <p:attrName>style.visibility</p:attrName>
                                        </p:attrNameLst>
                                      </p:cBhvr>
                                      <p:to>
                                        <p:strVal val="visible"/>
                                      </p:to>
                                    </p:set>
                                    <p:animEffect transition="in" filter="wipe(left)">
                                      <p:cBhvr>
                                        <p:cTn id="12" dur="500"/>
                                        <p:tgtEl>
                                          <p:spTgt spid="72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15">
                                            <p:txEl>
                                              <p:pRg st="1" end="1"/>
                                            </p:txEl>
                                          </p:spTgt>
                                        </p:tgtEl>
                                        <p:attrNameLst>
                                          <p:attrName>style.visibility</p:attrName>
                                        </p:attrNameLst>
                                      </p:cBhvr>
                                      <p:to>
                                        <p:strVal val="visible"/>
                                      </p:to>
                                    </p:set>
                                    <p:animEffect transition="in" filter="wipe(left)">
                                      <p:cBhvr>
                                        <p:cTn id="17" dur="500"/>
                                        <p:tgtEl>
                                          <p:spTgt spid="72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15">
                                            <p:txEl>
                                              <p:pRg st="2" end="2"/>
                                            </p:txEl>
                                          </p:spTgt>
                                        </p:tgtEl>
                                        <p:attrNameLst>
                                          <p:attrName>style.visibility</p:attrName>
                                        </p:attrNameLst>
                                      </p:cBhvr>
                                      <p:to>
                                        <p:strVal val="visible"/>
                                      </p:to>
                                    </p:set>
                                    <p:animEffect transition="in" filter="wipe(left)">
                                      <p:cBhvr>
                                        <p:cTn id="22" dur="500"/>
                                        <p:tgtEl>
                                          <p:spTgt spid="721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15">
                                            <p:txEl>
                                              <p:pRg st="3" end="3"/>
                                            </p:txEl>
                                          </p:spTgt>
                                        </p:tgtEl>
                                        <p:attrNameLst>
                                          <p:attrName>style.visibility</p:attrName>
                                        </p:attrNameLst>
                                      </p:cBhvr>
                                      <p:to>
                                        <p:strVal val="visible"/>
                                      </p:to>
                                    </p:set>
                                    <p:animEffect transition="in" filter="wipe(left)">
                                      <p:cBhvr>
                                        <p:cTn id="27" dur="500"/>
                                        <p:tgtEl>
                                          <p:spTgt spid="721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215">
                                            <p:txEl>
                                              <p:pRg st="4" end="4"/>
                                            </p:txEl>
                                          </p:spTgt>
                                        </p:tgtEl>
                                        <p:attrNameLst>
                                          <p:attrName>style.visibility</p:attrName>
                                        </p:attrNameLst>
                                      </p:cBhvr>
                                      <p:to>
                                        <p:strVal val="visible"/>
                                      </p:to>
                                    </p:set>
                                    <p:animEffect transition="in" filter="wipe(left)">
                                      <p:cBhvr>
                                        <p:cTn id="32" dur="500"/>
                                        <p:tgtEl>
                                          <p:spTgt spid="721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par>
                          <p:cTn id="38" fill="hold" nodeType="afterGroup">
                            <p:stCondLst>
                              <p:cond delay="500"/>
                            </p:stCondLst>
                            <p:childTnLst>
                              <p:par>
                                <p:cTn id="39" presetID="22" presetClass="entr" presetSubtype="1"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up)">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utoUpdateAnimBg="0"/>
      <p:bldP spid="7215" grpId="0" build="p" bldLvl="2"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1" name="Picture 3" descr="bhspe-051304-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1"/>
            <a:ext cx="8763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idx="1"/>
          </p:nvPr>
        </p:nvSpPr>
        <p:spPr>
          <a:xfrm>
            <a:off x="2057400" y="914401"/>
            <a:ext cx="8610600" cy="822325"/>
          </a:xfrm>
          <a:noFill/>
        </p:spPr>
        <p:txBody>
          <a:bodyPr>
            <a:normAutofit/>
          </a:bodyPr>
          <a:lstStyle/>
          <a:p>
            <a:pPr eaLnBrk="1" hangingPunct="1"/>
            <a:r>
              <a:rPr lang="en-US" altLang="en-US" dirty="0" smtClean="0"/>
              <a:t>Specialists are consumers that primarily eat one specific organism or a very small number of organisms.</a:t>
            </a:r>
          </a:p>
        </p:txBody>
      </p:sp>
      <p:sp>
        <p:nvSpPr>
          <p:cNvPr id="17414" name="Rectangle 6"/>
          <p:cNvSpPr>
            <a:spLocks noChangeArrowheads="1"/>
          </p:cNvSpPr>
          <p:nvPr/>
        </p:nvSpPr>
        <p:spPr bwMode="auto">
          <a:xfrm>
            <a:off x="2057400" y="51054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dirty="0">
                <a:latin typeface="Arial" panose="020B0604020202020204" pitchFamily="34" charset="0"/>
              </a:rPr>
              <a:t>Generalists are consumers that have a varying diet.</a:t>
            </a:r>
          </a:p>
        </p:txBody>
      </p:sp>
    </p:spTree>
    <p:extLst>
      <p:ext uri="{BB962C8B-B14F-4D97-AF65-F5344CB8AC3E}">
        <p14:creationId xmlns:p14="http://schemas.microsoft.com/office/powerpoint/2010/main" val="5076562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wipe(up)">
                                      <p:cBhvr>
                                        <p:cTn id="12" dur="500"/>
                                        <p:tgtEl>
                                          <p:spTgt spid="17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wipe(left)">
                                      <p:cBhvr>
                                        <p:cTn id="1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76400" y="930276"/>
            <a:ext cx="8686800" cy="822325"/>
          </a:xfrm>
        </p:spPr>
        <p:txBody>
          <a:bodyPr>
            <a:normAutofit fontScale="90000"/>
          </a:bodyPr>
          <a:lstStyle/>
          <a:p>
            <a:pPr eaLnBrk="1" hangingPunct="1"/>
            <a:r>
              <a:rPr lang="en-US" altLang="en-US" dirty="0" smtClean="0"/>
              <a:t>Ecologists study environments at different levels of organization.</a:t>
            </a:r>
          </a:p>
        </p:txBody>
      </p:sp>
      <p:sp>
        <p:nvSpPr>
          <p:cNvPr id="5123" name="Rectangle 3"/>
          <p:cNvSpPr>
            <a:spLocks noGrp="1" noChangeArrowheads="1"/>
          </p:cNvSpPr>
          <p:nvPr>
            <p:ph idx="1"/>
          </p:nvPr>
        </p:nvSpPr>
        <p:spPr>
          <a:xfrm>
            <a:off x="2057400" y="1895475"/>
            <a:ext cx="8305800" cy="822325"/>
          </a:xfrm>
        </p:spPr>
        <p:txBody>
          <a:bodyPr>
            <a:normAutofit/>
          </a:bodyPr>
          <a:lstStyle/>
          <a:p>
            <a:pPr eaLnBrk="1" hangingPunct="1"/>
            <a:r>
              <a:rPr lang="en-US" altLang="en-US" dirty="0" smtClean="0"/>
              <a:t>Ecology is the study of the interactions among living things, and between living things and their surroundings.</a:t>
            </a:r>
          </a:p>
        </p:txBody>
      </p:sp>
      <p:pic>
        <p:nvPicPr>
          <p:cNvPr id="4100" name="Picture 4" descr="bhspe-051301-001.jpg                                           004C5FE6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717800"/>
            <a:ext cx="57912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275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up)">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2057400" y="920750"/>
            <a:ext cx="8610600" cy="457200"/>
          </a:xfrm>
          <a:noFill/>
        </p:spPr>
        <p:txBody>
          <a:bodyPr>
            <a:normAutofit/>
          </a:bodyPr>
          <a:lstStyle/>
          <a:p>
            <a:pPr eaLnBrk="1" hangingPunct="1"/>
            <a:r>
              <a:rPr lang="en-US" altLang="en-US" dirty="0" smtClean="0"/>
              <a:t>Trophic levels are the nourishment levels in a food chain.</a:t>
            </a:r>
          </a:p>
        </p:txBody>
      </p:sp>
      <p:sp>
        <p:nvSpPr>
          <p:cNvPr id="18435" name="Rectangle 3"/>
          <p:cNvSpPr>
            <a:spLocks noChangeArrowheads="1"/>
          </p:cNvSpPr>
          <p:nvPr/>
        </p:nvSpPr>
        <p:spPr bwMode="auto">
          <a:xfrm>
            <a:off x="2057400" y="1346201"/>
            <a:ext cx="8610600" cy="32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dirty="0">
                <a:latin typeface="Arial" panose="020B0604020202020204" pitchFamily="34" charset="0"/>
              </a:rPr>
              <a:t>Primary consumers are herbivores that eat producers. </a:t>
            </a:r>
          </a:p>
          <a:p>
            <a:pPr lvl="1" eaLnBrk="1" hangingPunct="1">
              <a:spcBef>
                <a:spcPct val="20000"/>
              </a:spcBef>
              <a:buFontTx/>
              <a:buChar char="–"/>
            </a:pPr>
            <a:r>
              <a:rPr lang="en-US" altLang="en-US" dirty="0">
                <a:latin typeface="Arial" panose="020B0604020202020204" pitchFamily="34" charset="0"/>
              </a:rPr>
              <a:t>Secondary consumers are carnivores that eat herbivores.</a:t>
            </a:r>
          </a:p>
          <a:p>
            <a:pPr lvl="1" eaLnBrk="1" hangingPunct="1">
              <a:spcBef>
                <a:spcPct val="20000"/>
              </a:spcBef>
              <a:buFontTx/>
              <a:buChar char="–"/>
            </a:pPr>
            <a:r>
              <a:rPr lang="en-US" altLang="en-US" dirty="0">
                <a:latin typeface="Arial" panose="020B0604020202020204" pitchFamily="34" charset="0"/>
              </a:rPr>
              <a:t>Tertiary consumers are carnivores that eat secondary consumers.</a:t>
            </a:r>
          </a:p>
          <a:p>
            <a:pPr lvl="1" eaLnBrk="1" hangingPunct="1">
              <a:spcBef>
                <a:spcPct val="20000"/>
              </a:spcBef>
              <a:buFontTx/>
              <a:buChar char="–"/>
            </a:pPr>
            <a:r>
              <a:rPr lang="en-US" altLang="en-US" dirty="0">
                <a:latin typeface="Arial" panose="020B0604020202020204" pitchFamily="34" charset="0"/>
              </a:rPr>
              <a:t>Omnivores, such as humans that eat both plants and animals, may be listed at different trophic levels in different food chains.</a:t>
            </a:r>
          </a:p>
        </p:txBody>
      </p:sp>
      <p:pic>
        <p:nvPicPr>
          <p:cNvPr id="18437" name="Picture 5" descr="796.jpg                                                        0006B018 Macintosh                      BEB7E0B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1" y="4711700"/>
            <a:ext cx="1789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821.jpg                                                        0006B018 Macintosh                      BEB7E0B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1" y="4699000"/>
            <a:ext cx="198596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807b.jpg                                                       0006B018 Macintosh                      BEB7E0B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3550" y="4660900"/>
            <a:ext cx="1758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AutoShape 8"/>
          <p:cNvSpPr>
            <a:spLocks noChangeArrowheads="1"/>
          </p:cNvSpPr>
          <p:nvPr/>
        </p:nvSpPr>
        <p:spPr bwMode="auto">
          <a:xfrm>
            <a:off x="4356100" y="5486400"/>
            <a:ext cx="762000" cy="381000"/>
          </a:xfrm>
          <a:prstGeom prst="rightArrow">
            <a:avLst>
              <a:gd name="adj1" fmla="val 50000"/>
              <a:gd name="adj2" fmla="val 50000"/>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8441" name="AutoShape 9"/>
          <p:cNvSpPr>
            <a:spLocks noChangeArrowheads="1"/>
          </p:cNvSpPr>
          <p:nvPr/>
        </p:nvSpPr>
        <p:spPr bwMode="auto">
          <a:xfrm>
            <a:off x="7099300" y="5486400"/>
            <a:ext cx="762000" cy="381000"/>
          </a:xfrm>
          <a:prstGeom prst="rightArrow">
            <a:avLst>
              <a:gd name="adj1" fmla="val 50000"/>
              <a:gd name="adj2" fmla="val 50000"/>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Tree>
    <p:extLst>
      <p:ext uri="{BB962C8B-B14F-4D97-AF65-F5344CB8AC3E}">
        <p14:creationId xmlns:p14="http://schemas.microsoft.com/office/powerpoint/2010/main" val="841136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left)">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wipe(left)">
                                      <p:cBhvr>
                                        <p:cTn id="12" dur="500"/>
                                        <p:tgtEl>
                                          <p:spTgt spid="184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wipe(left)">
                                      <p:cBhvr>
                                        <p:cTn id="17" dur="500"/>
                                        <p:tgtEl>
                                          <p:spTgt spid="184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wipe(left)">
                                      <p:cBhvr>
                                        <p:cTn id="22" dur="500"/>
                                        <p:tgtEl>
                                          <p:spTgt spid="184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wipe(left)">
                                      <p:cBhvr>
                                        <p:cTn id="27" dur="500"/>
                                        <p:tgtEl>
                                          <p:spTgt spid="184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18438"/>
                                        </p:tgtEl>
                                        <p:attrNameLst>
                                          <p:attrName>style.visibility</p:attrName>
                                        </p:attrNameLst>
                                      </p:cBhvr>
                                      <p:to>
                                        <p:strVal val="visible"/>
                                      </p:to>
                                    </p:set>
                                    <p:animEffect transition="in" filter="wipe(up)">
                                      <p:cBhvr>
                                        <p:cTn id="32" dur="500"/>
                                        <p:tgtEl>
                                          <p:spTgt spid="18438"/>
                                        </p:tgtEl>
                                      </p:cBhvr>
                                    </p:animEffect>
                                  </p:childTnLst>
                                </p:cTn>
                              </p:par>
                            </p:childTnLst>
                          </p:cTn>
                        </p:par>
                        <p:par>
                          <p:cTn id="33" fill="hold" nodeType="afterGroup">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8440"/>
                                        </p:tgtEl>
                                        <p:attrNameLst>
                                          <p:attrName>style.visibility</p:attrName>
                                        </p:attrNameLst>
                                      </p:cBhvr>
                                      <p:to>
                                        <p:strVal val="visible"/>
                                      </p:to>
                                    </p:set>
                                    <p:animEffect transition="in" filter="wipe(left)">
                                      <p:cBhvr>
                                        <p:cTn id="36" dur="500"/>
                                        <p:tgtEl>
                                          <p:spTgt spid="18440"/>
                                        </p:tgtEl>
                                      </p:cBhvr>
                                    </p:animEffect>
                                  </p:childTnLst>
                                </p:cTn>
                              </p:par>
                            </p:childTnLst>
                          </p:cTn>
                        </p:par>
                        <p:par>
                          <p:cTn id="37" fill="hold" nodeType="afterGroup">
                            <p:stCondLst>
                              <p:cond delay="1000"/>
                            </p:stCondLst>
                            <p:childTnLst>
                              <p:par>
                                <p:cTn id="38" presetID="22" presetClass="entr" presetSubtype="1" fill="hold" nodeType="afterEffect">
                                  <p:stCondLst>
                                    <p:cond delay="0"/>
                                  </p:stCondLst>
                                  <p:childTnLst>
                                    <p:set>
                                      <p:cBhvr>
                                        <p:cTn id="39" dur="1" fill="hold">
                                          <p:stCondLst>
                                            <p:cond delay="0"/>
                                          </p:stCondLst>
                                        </p:cTn>
                                        <p:tgtEl>
                                          <p:spTgt spid="18437"/>
                                        </p:tgtEl>
                                        <p:attrNameLst>
                                          <p:attrName>style.visibility</p:attrName>
                                        </p:attrNameLst>
                                      </p:cBhvr>
                                      <p:to>
                                        <p:strVal val="visible"/>
                                      </p:to>
                                    </p:set>
                                    <p:animEffect transition="in" filter="wipe(up)">
                                      <p:cBhvr>
                                        <p:cTn id="40" dur="500"/>
                                        <p:tgtEl>
                                          <p:spTgt spid="18437"/>
                                        </p:tgtEl>
                                      </p:cBhvr>
                                    </p:animEffect>
                                  </p:childTnLst>
                                </p:cTn>
                              </p:par>
                            </p:childTnLst>
                          </p:cTn>
                        </p:par>
                        <p:par>
                          <p:cTn id="41" fill="hold" nodeType="afterGroup">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18441"/>
                                        </p:tgtEl>
                                        <p:attrNameLst>
                                          <p:attrName>style.visibility</p:attrName>
                                        </p:attrNameLst>
                                      </p:cBhvr>
                                      <p:to>
                                        <p:strVal val="visible"/>
                                      </p:to>
                                    </p:set>
                                    <p:animEffect transition="in" filter="wipe(left)">
                                      <p:cBhvr>
                                        <p:cTn id="44" dur="500"/>
                                        <p:tgtEl>
                                          <p:spTgt spid="18441"/>
                                        </p:tgtEl>
                                      </p:cBhvr>
                                    </p:animEffect>
                                  </p:childTnLst>
                                </p:cTn>
                              </p:par>
                            </p:childTnLst>
                          </p:cTn>
                        </p:par>
                        <p:par>
                          <p:cTn id="45" fill="hold" nodeType="afterGroup">
                            <p:stCondLst>
                              <p:cond delay="2000"/>
                            </p:stCondLst>
                            <p:childTnLst>
                              <p:par>
                                <p:cTn id="46" presetID="22" presetClass="entr" presetSubtype="1" fill="hold" nodeType="afterEffect">
                                  <p:stCondLst>
                                    <p:cond delay="0"/>
                                  </p:stCondLst>
                                  <p:childTnLst>
                                    <p:set>
                                      <p:cBhvr>
                                        <p:cTn id="47" dur="1" fill="hold">
                                          <p:stCondLst>
                                            <p:cond delay="0"/>
                                          </p:stCondLst>
                                        </p:cTn>
                                        <p:tgtEl>
                                          <p:spTgt spid="18439"/>
                                        </p:tgtEl>
                                        <p:attrNameLst>
                                          <p:attrName>style.visibility</p:attrName>
                                        </p:attrNameLst>
                                      </p:cBhvr>
                                      <p:to>
                                        <p:strVal val="visible"/>
                                      </p:to>
                                    </p:set>
                                    <p:animEffect transition="in" filter="wipe(up)">
                                      <p:cBhvr>
                                        <p:cTn id="48"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build="p" bldLvl="2" autoUpdateAnimBg="0"/>
      <p:bldP spid="18440" grpId="0" animBg="1"/>
      <p:bldP spid="1844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78000" y="790576"/>
            <a:ext cx="8890000" cy="822325"/>
          </a:xfrm>
          <a:noFill/>
        </p:spPr>
        <p:txBody>
          <a:bodyPr>
            <a:normAutofit fontScale="90000"/>
          </a:bodyPr>
          <a:lstStyle/>
          <a:p>
            <a:pPr eaLnBrk="1" hangingPunct="1"/>
            <a:r>
              <a:rPr lang="en-US" altLang="en-US" dirty="0" smtClean="0"/>
              <a:t>A food web shows a complex network of feeding relationships. </a:t>
            </a:r>
          </a:p>
        </p:txBody>
      </p:sp>
      <p:sp>
        <p:nvSpPr>
          <p:cNvPr id="9219" name="Rectangle 3"/>
          <p:cNvSpPr>
            <a:spLocks noGrp="1" noChangeArrowheads="1"/>
          </p:cNvSpPr>
          <p:nvPr>
            <p:ph idx="1"/>
          </p:nvPr>
        </p:nvSpPr>
        <p:spPr>
          <a:xfrm>
            <a:off x="2057400" y="1878013"/>
            <a:ext cx="8610600" cy="1325561"/>
          </a:xfrm>
        </p:spPr>
        <p:txBody>
          <a:bodyPr>
            <a:normAutofit/>
          </a:bodyPr>
          <a:lstStyle/>
          <a:p>
            <a:pPr eaLnBrk="1" hangingPunct="1"/>
            <a:r>
              <a:rPr lang="en-US" altLang="en-US" dirty="0" smtClean="0"/>
              <a:t>An organism may have multiple feeding relationships in an ecosystem.</a:t>
            </a:r>
          </a:p>
          <a:p>
            <a:pPr eaLnBrk="1" hangingPunct="1"/>
            <a:r>
              <a:rPr lang="en-US" altLang="en-US" dirty="0" smtClean="0"/>
              <a:t>A food web emphasizes complicated feeding relationships and energy flow in an ecosystem.</a:t>
            </a:r>
          </a:p>
        </p:txBody>
      </p:sp>
      <p:pic>
        <p:nvPicPr>
          <p:cNvPr id="9227" name="Picture 11" descr="bhspe-051304-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435" y="3276600"/>
            <a:ext cx="5490603" cy="34290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4"/>
          <p:cNvGrpSpPr>
            <a:grpSpLocks/>
          </p:cNvGrpSpPr>
          <p:nvPr/>
        </p:nvGrpSpPr>
        <p:grpSpPr bwMode="auto">
          <a:xfrm>
            <a:off x="4903788" y="4411664"/>
            <a:ext cx="3306762" cy="1887537"/>
            <a:chOff x="2129" y="2779"/>
            <a:chExt cx="2083" cy="1189"/>
          </a:xfrm>
        </p:grpSpPr>
        <p:sp>
          <p:nvSpPr>
            <p:cNvPr id="48135" name="Line 21"/>
            <p:cNvSpPr>
              <a:spLocks noChangeShapeType="1"/>
            </p:cNvSpPr>
            <p:nvPr/>
          </p:nvSpPr>
          <p:spPr bwMode="auto">
            <a:xfrm flipV="1">
              <a:off x="2129" y="2880"/>
              <a:ext cx="0" cy="288"/>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6" name="Line 22"/>
            <p:cNvSpPr>
              <a:spLocks noChangeShapeType="1"/>
            </p:cNvSpPr>
            <p:nvPr/>
          </p:nvSpPr>
          <p:spPr bwMode="auto">
            <a:xfrm flipH="1" flipV="1">
              <a:off x="2166" y="3312"/>
              <a:ext cx="356" cy="384"/>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7" name="Line 23"/>
            <p:cNvSpPr>
              <a:spLocks noChangeShapeType="1"/>
            </p:cNvSpPr>
            <p:nvPr/>
          </p:nvSpPr>
          <p:spPr bwMode="auto">
            <a:xfrm flipH="1">
              <a:off x="2456" y="2779"/>
              <a:ext cx="1384" cy="647"/>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8" name="Line 24"/>
            <p:cNvSpPr>
              <a:spLocks noChangeShapeType="1"/>
            </p:cNvSpPr>
            <p:nvPr/>
          </p:nvSpPr>
          <p:spPr bwMode="auto">
            <a:xfrm flipH="1" flipV="1">
              <a:off x="2832" y="2980"/>
              <a:ext cx="856" cy="658"/>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9" name="Line 25"/>
            <p:cNvSpPr>
              <a:spLocks noChangeShapeType="1"/>
            </p:cNvSpPr>
            <p:nvPr/>
          </p:nvSpPr>
          <p:spPr bwMode="auto">
            <a:xfrm flipH="1">
              <a:off x="2976" y="3264"/>
              <a:ext cx="664" cy="48"/>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0" name="Line 26"/>
            <p:cNvSpPr>
              <a:spLocks noChangeShapeType="1"/>
            </p:cNvSpPr>
            <p:nvPr/>
          </p:nvSpPr>
          <p:spPr bwMode="auto">
            <a:xfrm flipV="1">
              <a:off x="2832" y="3120"/>
              <a:ext cx="480" cy="624"/>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1" name="Line 27"/>
            <p:cNvSpPr>
              <a:spLocks noChangeShapeType="1"/>
            </p:cNvSpPr>
            <p:nvPr/>
          </p:nvSpPr>
          <p:spPr bwMode="auto">
            <a:xfrm flipV="1">
              <a:off x="3490" y="3728"/>
              <a:ext cx="136" cy="224"/>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2" name="Line 28"/>
            <p:cNvSpPr>
              <a:spLocks noChangeShapeType="1"/>
            </p:cNvSpPr>
            <p:nvPr/>
          </p:nvSpPr>
          <p:spPr bwMode="auto">
            <a:xfrm flipH="1" flipV="1">
              <a:off x="3120" y="3648"/>
              <a:ext cx="378" cy="320"/>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3" name="Line 29"/>
            <p:cNvSpPr>
              <a:spLocks noChangeShapeType="1"/>
            </p:cNvSpPr>
            <p:nvPr/>
          </p:nvSpPr>
          <p:spPr bwMode="auto">
            <a:xfrm flipH="1">
              <a:off x="2496" y="3377"/>
              <a:ext cx="1152" cy="202"/>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4" name="Line 30"/>
            <p:cNvSpPr>
              <a:spLocks noChangeShapeType="1"/>
            </p:cNvSpPr>
            <p:nvPr/>
          </p:nvSpPr>
          <p:spPr bwMode="auto">
            <a:xfrm flipH="1">
              <a:off x="3557" y="2869"/>
              <a:ext cx="655" cy="1099"/>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5" name="Line 31"/>
            <p:cNvSpPr>
              <a:spLocks noChangeShapeType="1"/>
            </p:cNvSpPr>
            <p:nvPr/>
          </p:nvSpPr>
          <p:spPr bwMode="auto">
            <a:xfrm flipH="1">
              <a:off x="3936" y="2869"/>
              <a:ext cx="276" cy="299"/>
            </a:xfrm>
            <a:prstGeom prst="line">
              <a:avLst/>
            </a:prstGeom>
            <a:noFill/>
            <a:ln w="63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6" name="Line 34"/>
            <p:cNvSpPr>
              <a:spLocks noChangeShapeType="1"/>
            </p:cNvSpPr>
            <p:nvPr/>
          </p:nvSpPr>
          <p:spPr bwMode="auto">
            <a:xfrm>
              <a:off x="2189" y="3711"/>
              <a:ext cx="59" cy="74"/>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7" name="Line 35"/>
            <p:cNvSpPr>
              <a:spLocks noChangeShapeType="1"/>
            </p:cNvSpPr>
            <p:nvPr/>
          </p:nvSpPr>
          <p:spPr bwMode="auto">
            <a:xfrm>
              <a:off x="2843" y="3858"/>
              <a:ext cx="179" cy="73"/>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8" name="Line 37"/>
            <p:cNvSpPr>
              <a:spLocks noChangeShapeType="1"/>
            </p:cNvSpPr>
            <p:nvPr/>
          </p:nvSpPr>
          <p:spPr bwMode="auto">
            <a:xfrm flipV="1">
              <a:off x="3557" y="3895"/>
              <a:ext cx="119" cy="73"/>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 name="TextBox 3"/>
          <p:cNvSpPr txBox="1"/>
          <p:nvPr/>
        </p:nvSpPr>
        <p:spPr>
          <a:xfrm>
            <a:off x="8851201" y="3299590"/>
            <a:ext cx="3276880" cy="2862322"/>
          </a:xfrm>
          <a:prstGeom prst="rect">
            <a:avLst/>
          </a:prstGeom>
          <a:noFill/>
        </p:spPr>
        <p:txBody>
          <a:bodyPr wrap="square" rtlCol="0">
            <a:spAutoFit/>
          </a:bodyPr>
          <a:lstStyle/>
          <a:p>
            <a:r>
              <a:rPr lang="en-US" dirty="0" smtClean="0"/>
              <a:t>Plankton make up the foundation of aquatic food chains</a:t>
            </a:r>
          </a:p>
          <a:p>
            <a:endParaRPr lang="en-US" dirty="0" smtClean="0"/>
          </a:p>
          <a:p>
            <a:r>
              <a:rPr lang="en-US" b="1" dirty="0" smtClean="0"/>
              <a:t>Phytoplankton</a:t>
            </a:r>
            <a:r>
              <a:rPr lang="en-US" dirty="0" smtClean="0"/>
              <a:t>: plankton like algae that do photosynthesis</a:t>
            </a:r>
          </a:p>
          <a:p>
            <a:endParaRPr lang="en-US" dirty="0" smtClean="0"/>
          </a:p>
          <a:p>
            <a:r>
              <a:rPr lang="en-US" b="1" dirty="0" smtClean="0"/>
              <a:t>Zooplankton</a:t>
            </a:r>
            <a:r>
              <a:rPr lang="en-US" dirty="0" smtClean="0"/>
              <a:t>: very small swimming animals like krill or fish eggs</a:t>
            </a:r>
            <a:endParaRPr lang="en-US" dirty="0"/>
          </a:p>
        </p:txBody>
      </p:sp>
      <p:sp>
        <p:nvSpPr>
          <p:cNvPr id="5" name="Left Arrow 4"/>
          <p:cNvSpPr/>
          <p:nvPr/>
        </p:nvSpPr>
        <p:spPr>
          <a:xfrm rot="1012931">
            <a:off x="8196964" y="4493800"/>
            <a:ext cx="584521" cy="1270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p:cNvSpPr/>
          <p:nvPr/>
        </p:nvSpPr>
        <p:spPr>
          <a:xfrm rot="1012931">
            <a:off x="7888714" y="5276810"/>
            <a:ext cx="894779" cy="159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9856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left)">
                                      <p:cBhvr>
                                        <p:cTn id="17" dur="500"/>
                                        <p:tgtEl>
                                          <p:spTgt spid="92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9227"/>
                                        </p:tgtEl>
                                        <p:attrNameLst>
                                          <p:attrName>style.visibility</p:attrName>
                                        </p:attrNameLst>
                                      </p:cBhvr>
                                      <p:to>
                                        <p:strVal val="visible"/>
                                      </p:to>
                                    </p:set>
                                    <p:animEffect transition="in" filter="wipe(up)">
                                      <p:cBhvr>
                                        <p:cTn id="22" dur="500"/>
                                        <p:tgtEl>
                                          <p:spTgt spid="9227"/>
                                        </p:tgtEl>
                                      </p:cBhvr>
                                    </p:animEffect>
                                  </p:childTnLst>
                                </p:cTn>
                              </p:par>
                            </p:childTnLst>
                          </p:cTn>
                        </p:par>
                        <p:par>
                          <p:cTn id="23" fill="hold" nodeType="afterGroup">
                            <p:stCondLst>
                              <p:cond delay="500"/>
                            </p:stCondLst>
                            <p:childTnLst>
                              <p:par>
                                <p:cTn id="24" presetID="22" presetClass="entr" presetSubtype="2"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348288" y="990600"/>
            <a:ext cx="5243512" cy="5410200"/>
            <a:chOff x="1335" y="1248"/>
            <a:chExt cx="2745" cy="2832"/>
          </a:xfrm>
        </p:grpSpPr>
        <p:pic>
          <p:nvPicPr>
            <p:cNvPr id="70663" name="Picture 6" descr="bhspe-051306-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 y="1248"/>
              <a:ext cx="2460"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7"/>
            <p:cNvSpPr txBox="1">
              <a:spLocks noChangeArrowheads="1"/>
            </p:cNvSpPr>
            <p:nvPr/>
          </p:nvSpPr>
          <p:spPr bwMode="auto">
            <a:xfrm>
              <a:off x="2263" y="3675"/>
              <a:ext cx="87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energy transferred</a:t>
              </a:r>
            </a:p>
          </p:txBody>
        </p:sp>
        <p:sp>
          <p:nvSpPr>
            <p:cNvPr id="70665" name="Text Box 8"/>
            <p:cNvSpPr txBox="1">
              <a:spLocks noChangeArrowheads="1"/>
            </p:cNvSpPr>
            <p:nvPr/>
          </p:nvSpPr>
          <p:spPr bwMode="auto">
            <a:xfrm>
              <a:off x="1335" y="3618"/>
              <a:ext cx="38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energy</a:t>
              </a:r>
            </a:p>
            <a:p>
              <a:pPr algn="ctr"/>
              <a:r>
                <a:rPr lang="en-US" altLang="en-US" sz="1300" b="1">
                  <a:latin typeface="Arial" panose="020B0604020202020204" pitchFamily="34" charset="0"/>
                </a:rPr>
                <a:t>lost</a:t>
              </a:r>
            </a:p>
          </p:txBody>
        </p:sp>
      </p:grpSp>
      <p:sp>
        <p:nvSpPr>
          <p:cNvPr id="4098" name="Rectangle 2"/>
          <p:cNvSpPr>
            <a:spLocks noGrp="1" noChangeArrowheads="1"/>
          </p:cNvSpPr>
          <p:nvPr>
            <p:ph type="title"/>
          </p:nvPr>
        </p:nvSpPr>
        <p:spPr>
          <a:xfrm>
            <a:off x="1778000" y="790576"/>
            <a:ext cx="8890000" cy="822325"/>
          </a:xfrm>
          <a:noFill/>
        </p:spPr>
        <p:txBody>
          <a:bodyPr>
            <a:normAutofit fontScale="90000"/>
          </a:bodyPr>
          <a:lstStyle/>
          <a:p>
            <a:pPr eaLnBrk="1" hangingPunct="1"/>
            <a:r>
              <a:rPr lang="en-US" altLang="en-US" dirty="0" smtClean="0"/>
              <a:t>An energy pyramid shows the distribution of energy among trophic levels.  </a:t>
            </a:r>
          </a:p>
        </p:txBody>
      </p:sp>
      <p:sp>
        <p:nvSpPr>
          <p:cNvPr id="4099" name="Rectangle 3"/>
          <p:cNvSpPr>
            <a:spLocks noGrp="1" noChangeArrowheads="1"/>
          </p:cNvSpPr>
          <p:nvPr>
            <p:ph idx="1"/>
          </p:nvPr>
        </p:nvSpPr>
        <p:spPr>
          <a:xfrm>
            <a:off x="2057400" y="1717676"/>
            <a:ext cx="8153400" cy="822325"/>
          </a:xfrm>
        </p:spPr>
        <p:txBody>
          <a:bodyPr>
            <a:normAutofit/>
          </a:bodyPr>
          <a:lstStyle/>
          <a:p>
            <a:pPr eaLnBrk="1" hangingPunct="1"/>
            <a:r>
              <a:rPr lang="en-US" altLang="en-US" dirty="0" smtClean="0"/>
              <a:t>Energy pyramids compare energy used by producers and other organisms on trophic levels.</a:t>
            </a:r>
          </a:p>
        </p:txBody>
      </p:sp>
      <p:sp>
        <p:nvSpPr>
          <p:cNvPr id="4105" name="Rectangle 9"/>
          <p:cNvSpPr>
            <a:spLocks noChangeArrowheads="1"/>
          </p:cNvSpPr>
          <p:nvPr/>
        </p:nvSpPr>
        <p:spPr bwMode="auto">
          <a:xfrm>
            <a:off x="2057400" y="2517775"/>
            <a:ext cx="50292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dirty="0">
                <a:latin typeface="Arial" panose="020B0604020202020204" pitchFamily="34" charset="0"/>
              </a:rPr>
              <a:t>Between each tier of an energy pyramid, up to 90 percent of the energy is lost into the atmosphere as heat.</a:t>
            </a:r>
          </a:p>
          <a:p>
            <a:pPr eaLnBrk="1" hangingPunct="1">
              <a:spcBef>
                <a:spcPct val="20000"/>
              </a:spcBef>
              <a:buFontTx/>
              <a:buChar char="•"/>
            </a:pPr>
            <a:r>
              <a:rPr lang="en-US" altLang="en-US" dirty="0">
                <a:latin typeface="Arial" panose="020B0604020202020204" pitchFamily="34" charset="0"/>
              </a:rPr>
              <a:t>Only 10 percent of the energy at each tier is transferred from one trophic level to the next. </a:t>
            </a:r>
          </a:p>
        </p:txBody>
      </p:sp>
    </p:spTree>
    <p:extLst>
      <p:ext uri="{BB962C8B-B14F-4D97-AF65-F5344CB8AC3E}">
        <p14:creationId xmlns:p14="http://schemas.microsoft.com/office/powerpoint/2010/main" val="1669497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05">
                                            <p:txEl>
                                              <p:pRg st="0" end="0"/>
                                            </p:txEl>
                                          </p:spTgt>
                                        </p:tgtEl>
                                        <p:attrNameLst>
                                          <p:attrName>style.visibility</p:attrName>
                                        </p:attrNameLst>
                                      </p:cBhvr>
                                      <p:to>
                                        <p:strVal val="visible"/>
                                      </p:to>
                                    </p:set>
                                    <p:animEffect transition="in" filter="wipe(left)">
                                      <p:cBhvr>
                                        <p:cTn id="17" dur="500"/>
                                        <p:tgtEl>
                                          <p:spTgt spid="410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05">
                                            <p:txEl>
                                              <p:pRg st="1" end="1"/>
                                            </p:txEl>
                                          </p:spTgt>
                                        </p:tgtEl>
                                        <p:attrNameLst>
                                          <p:attrName>style.visibility</p:attrName>
                                        </p:attrNameLst>
                                      </p:cBhvr>
                                      <p:to>
                                        <p:strVal val="visible"/>
                                      </p:to>
                                    </p:set>
                                    <p:animEffect transition="in" filter="wipe(left)">
                                      <p:cBhvr>
                                        <p:cTn id="22" dur="500"/>
                                        <p:tgtEl>
                                          <p:spTgt spid="410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bldLvl="5" autoUpdateAnimBg="0"/>
      <p:bldP spid="4105" grpId="0" build="p" bldLvl="5"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78000" y="790576"/>
            <a:ext cx="8890000" cy="822325"/>
          </a:xfrm>
        </p:spPr>
        <p:txBody>
          <a:bodyPr>
            <a:normAutofit fontScale="90000"/>
          </a:bodyPr>
          <a:lstStyle/>
          <a:p>
            <a:pPr eaLnBrk="1" hangingPunct="1"/>
            <a:r>
              <a:rPr lang="en-US" altLang="en-US" dirty="0" smtClean="0"/>
              <a:t>Other pyramid models illustrate an ecosystem’s biomass and distribution of organisms. </a:t>
            </a:r>
          </a:p>
        </p:txBody>
      </p:sp>
      <p:sp>
        <p:nvSpPr>
          <p:cNvPr id="9219" name="Rectangle 3"/>
          <p:cNvSpPr>
            <a:spLocks noGrp="1" noChangeArrowheads="1"/>
          </p:cNvSpPr>
          <p:nvPr>
            <p:ph idx="1"/>
          </p:nvPr>
        </p:nvSpPr>
        <p:spPr>
          <a:xfrm>
            <a:off x="2057400" y="2066132"/>
            <a:ext cx="8610600" cy="822325"/>
          </a:xfrm>
        </p:spPr>
        <p:txBody>
          <a:bodyPr>
            <a:normAutofit/>
          </a:bodyPr>
          <a:lstStyle/>
          <a:p>
            <a:pPr eaLnBrk="1" hangingPunct="1"/>
            <a:r>
              <a:rPr lang="en-US" altLang="en-US" dirty="0" smtClean="0"/>
              <a:t>Biomass is a measure of the total dry mass of organisms in a given area.</a:t>
            </a:r>
          </a:p>
        </p:txBody>
      </p:sp>
      <p:grpSp>
        <p:nvGrpSpPr>
          <p:cNvPr id="2" name="Group 23"/>
          <p:cNvGrpSpPr>
            <a:grpSpLocks/>
          </p:cNvGrpSpPr>
          <p:nvPr/>
        </p:nvGrpSpPr>
        <p:grpSpPr bwMode="auto">
          <a:xfrm>
            <a:off x="3581400" y="2644776"/>
            <a:ext cx="5181600" cy="4137025"/>
            <a:chOff x="1296" y="1666"/>
            <a:chExt cx="3264" cy="2606"/>
          </a:xfrm>
        </p:grpSpPr>
        <p:pic>
          <p:nvPicPr>
            <p:cNvPr id="71686" name="Picture 7" descr="bhspe-051306-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 y="1666"/>
              <a:ext cx="3216"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 Box 9"/>
            <p:cNvSpPr txBox="1">
              <a:spLocks noChangeArrowheads="1"/>
            </p:cNvSpPr>
            <p:nvPr/>
          </p:nvSpPr>
          <p:spPr bwMode="auto">
            <a:xfrm>
              <a:off x="1344" y="1900"/>
              <a:ext cx="67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tertiary</a:t>
              </a:r>
            </a:p>
            <a:p>
              <a:r>
                <a:rPr lang="en-US" altLang="en-US" sz="1300" b="1">
                  <a:latin typeface="Arial" panose="020B0604020202020204" pitchFamily="34" charset="0"/>
                </a:rPr>
                <a:t>consumers</a:t>
              </a:r>
            </a:p>
          </p:txBody>
        </p:sp>
        <p:sp>
          <p:nvSpPr>
            <p:cNvPr id="71688" name="Text Box 10"/>
            <p:cNvSpPr txBox="1">
              <a:spLocks noChangeArrowheads="1"/>
            </p:cNvSpPr>
            <p:nvPr/>
          </p:nvSpPr>
          <p:spPr bwMode="auto">
            <a:xfrm>
              <a:off x="1344" y="2620"/>
              <a:ext cx="67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secondary</a:t>
              </a:r>
            </a:p>
            <a:p>
              <a:r>
                <a:rPr lang="en-US" altLang="en-US" sz="1300" b="1">
                  <a:latin typeface="Arial" panose="020B0604020202020204" pitchFamily="34" charset="0"/>
                </a:rPr>
                <a:t>consumers</a:t>
              </a:r>
            </a:p>
          </p:txBody>
        </p:sp>
        <p:sp>
          <p:nvSpPr>
            <p:cNvPr id="71689" name="Text Box 11"/>
            <p:cNvSpPr txBox="1">
              <a:spLocks noChangeArrowheads="1"/>
            </p:cNvSpPr>
            <p:nvPr/>
          </p:nvSpPr>
          <p:spPr bwMode="auto">
            <a:xfrm>
              <a:off x="1344" y="3100"/>
              <a:ext cx="67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primary</a:t>
              </a:r>
            </a:p>
            <a:p>
              <a:r>
                <a:rPr lang="en-US" altLang="en-US" sz="1300" b="1">
                  <a:latin typeface="Arial" panose="020B0604020202020204" pitchFamily="34" charset="0"/>
                </a:rPr>
                <a:t>consumers</a:t>
              </a:r>
            </a:p>
          </p:txBody>
        </p:sp>
        <p:sp>
          <p:nvSpPr>
            <p:cNvPr id="71690" name="Text Box 12"/>
            <p:cNvSpPr txBox="1">
              <a:spLocks noChangeArrowheads="1"/>
            </p:cNvSpPr>
            <p:nvPr/>
          </p:nvSpPr>
          <p:spPr bwMode="auto">
            <a:xfrm>
              <a:off x="1390" y="3792"/>
              <a:ext cx="62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producers</a:t>
              </a:r>
            </a:p>
          </p:txBody>
        </p:sp>
        <p:sp>
          <p:nvSpPr>
            <p:cNvPr id="71691" name="Text Box 13"/>
            <p:cNvSpPr txBox="1">
              <a:spLocks noChangeArrowheads="1"/>
            </p:cNvSpPr>
            <p:nvPr/>
          </p:nvSpPr>
          <p:spPr bwMode="auto">
            <a:xfrm>
              <a:off x="4056" y="1920"/>
              <a:ext cx="50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75 g/m2</a:t>
              </a:r>
            </a:p>
          </p:txBody>
        </p:sp>
        <p:sp>
          <p:nvSpPr>
            <p:cNvPr id="71692" name="Text Box 14"/>
            <p:cNvSpPr txBox="1">
              <a:spLocks noChangeArrowheads="1"/>
            </p:cNvSpPr>
            <p:nvPr/>
          </p:nvSpPr>
          <p:spPr bwMode="auto">
            <a:xfrm>
              <a:off x="4027" y="2496"/>
              <a:ext cx="53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150g/m2</a:t>
              </a:r>
            </a:p>
          </p:txBody>
        </p:sp>
        <p:sp>
          <p:nvSpPr>
            <p:cNvPr id="71693" name="Text Box 15"/>
            <p:cNvSpPr txBox="1">
              <a:spLocks noChangeArrowheads="1"/>
            </p:cNvSpPr>
            <p:nvPr/>
          </p:nvSpPr>
          <p:spPr bwMode="auto">
            <a:xfrm>
              <a:off x="4027" y="3177"/>
              <a:ext cx="53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675g/m2</a:t>
              </a:r>
            </a:p>
          </p:txBody>
        </p:sp>
        <p:sp>
          <p:nvSpPr>
            <p:cNvPr id="71694" name="Text Box 16"/>
            <p:cNvSpPr txBox="1">
              <a:spLocks noChangeArrowheads="1"/>
            </p:cNvSpPr>
            <p:nvPr/>
          </p:nvSpPr>
          <p:spPr bwMode="auto">
            <a:xfrm>
              <a:off x="3888" y="3753"/>
              <a:ext cx="59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2000g/m2</a:t>
              </a:r>
            </a:p>
          </p:txBody>
        </p:sp>
        <p:sp>
          <p:nvSpPr>
            <p:cNvPr id="71695" name="Line 18"/>
            <p:cNvSpPr>
              <a:spLocks noChangeShapeType="1"/>
            </p:cNvSpPr>
            <p:nvPr/>
          </p:nvSpPr>
          <p:spPr bwMode="auto">
            <a:xfrm>
              <a:off x="1392" y="2988"/>
              <a:ext cx="3120" cy="0"/>
            </a:xfrm>
            <a:prstGeom prst="line">
              <a:avLst/>
            </a:prstGeom>
            <a:noFill/>
            <a:ln w="254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6" name="Line 19"/>
            <p:cNvSpPr>
              <a:spLocks noChangeShapeType="1"/>
            </p:cNvSpPr>
            <p:nvPr/>
          </p:nvSpPr>
          <p:spPr bwMode="auto">
            <a:xfrm>
              <a:off x="1392" y="2400"/>
              <a:ext cx="3120" cy="0"/>
            </a:xfrm>
            <a:prstGeom prst="line">
              <a:avLst/>
            </a:prstGeom>
            <a:noFill/>
            <a:ln w="254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7" name="Line 20"/>
            <p:cNvSpPr>
              <a:spLocks noChangeShapeType="1"/>
            </p:cNvSpPr>
            <p:nvPr/>
          </p:nvSpPr>
          <p:spPr bwMode="auto">
            <a:xfrm>
              <a:off x="1392" y="1824"/>
              <a:ext cx="3120" cy="0"/>
            </a:xfrm>
            <a:prstGeom prst="line">
              <a:avLst/>
            </a:prstGeom>
            <a:noFill/>
            <a:ln w="254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8" name="Text Box 21"/>
            <p:cNvSpPr txBox="1">
              <a:spLocks noChangeArrowheads="1"/>
            </p:cNvSpPr>
            <p:nvPr/>
          </p:nvSpPr>
          <p:spPr bwMode="auto">
            <a:xfrm>
              <a:off x="1376" y="3777"/>
              <a:ext cx="62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producers</a:t>
              </a:r>
            </a:p>
          </p:txBody>
        </p:sp>
        <p:sp>
          <p:nvSpPr>
            <p:cNvPr id="71699" name="Text Box 22"/>
            <p:cNvSpPr txBox="1">
              <a:spLocks noChangeArrowheads="1"/>
            </p:cNvSpPr>
            <p:nvPr/>
          </p:nvSpPr>
          <p:spPr bwMode="auto">
            <a:xfrm>
              <a:off x="3881" y="3744"/>
              <a:ext cx="59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2000g/m2</a:t>
              </a:r>
            </a:p>
          </p:txBody>
        </p:sp>
      </p:grpSp>
      <p:sp>
        <p:nvSpPr>
          <p:cNvPr id="3" name="TextBox 2"/>
          <p:cNvSpPr txBox="1"/>
          <p:nvPr/>
        </p:nvSpPr>
        <p:spPr>
          <a:xfrm>
            <a:off x="717176" y="3101183"/>
            <a:ext cx="2707342" cy="1477328"/>
          </a:xfrm>
          <a:prstGeom prst="rect">
            <a:avLst/>
          </a:prstGeom>
          <a:noFill/>
        </p:spPr>
        <p:txBody>
          <a:bodyPr wrap="square" rtlCol="0">
            <a:spAutoFit/>
          </a:bodyPr>
          <a:lstStyle/>
          <a:p>
            <a:r>
              <a:rPr lang="en-US" dirty="0" smtClean="0"/>
              <a:t>A </a:t>
            </a:r>
            <a:r>
              <a:rPr lang="en-US" b="1" u="sng" dirty="0" smtClean="0"/>
              <a:t>pyramid of biomass </a:t>
            </a:r>
            <a:r>
              <a:rPr lang="en-US" dirty="0" smtClean="0"/>
              <a:t>illustrates the relative amount of living organic matter available at each trophic level</a:t>
            </a:r>
            <a:endParaRPr lang="en-US" dirty="0"/>
          </a:p>
        </p:txBody>
      </p:sp>
    </p:spTree>
    <p:extLst>
      <p:ext uri="{BB962C8B-B14F-4D97-AF65-F5344CB8AC3E}">
        <p14:creationId xmlns:p14="http://schemas.microsoft.com/office/powerpoint/2010/main" val="724388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2057400" y="914401"/>
            <a:ext cx="8610600" cy="822325"/>
          </a:xfrm>
        </p:spPr>
        <p:txBody>
          <a:bodyPr>
            <a:normAutofit/>
          </a:bodyPr>
          <a:lstStyle/>
          <a:p>
            <a:pPr eaLnBrk="1" hangingPunct="1"/>
            <a:r>
              <a:rPr lang="en-US" altLang="en-US" dirty="0" smtClean="0"/>
              <a:t>A pyramid of numbers shows the numbers of individual organisms at each trophic level in an ecosystem.</a:t>
            </a:r>
          </a:p>
        </p:txBody>
      </p:sp>
      <p:grpSp>
        <p:nvGrpSpPr>
          <p:cNvPr id="2" name="Group 44"/>
          <p:cNvGrpSpPr>
            <a:grpSpLocks/>
          </p:cNvGrpSpPr>
          <p:nvPr/>
        </p:nvGrpSpPr>
        <p:grpSpPr bwMode="auto">
          <a:xfrm>
            <a:off x="3581400" y="1828800"/>
            <a:ext cx="5168900" cy="3873500"/>
            <a:chOff x="1244" y="1438"/>
            <a:chExt cx="3336" cy="2636"/>
          </a:xfrm>
        </p:grpSpPr>
        <p:pic>
          <p:nvPicPr>
            <p:cNvPr id="72710" name="Picture 20" descr="bhspe-051306-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 y="1438"/>
              <a:ext cx="3264" cy="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6"/>
            <p:cNvSpPr txBox="1">
              <a:spLocks noChangeArrowheads="1"/>
            </p:cNvSpPr>
            <p:nvPr/>
          </p:nvSpPr>
          <p:spPr bwMode="auto">
            <a:xfrm>
              <a:off x="1340" y="1729"/>
              <a:ext cx="688"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tertiary</a:t>
              </a:r>
            </a:p>
            <a:p>
              <a:r>
                <a:rPr lang="en-US" altLang="en-US" sz="1300" b="1">
                  <a:latin typeface="Arial" panose="020B0604020202020204" pitchFamily="34" charset="0"/>
                </a:rPr>
                <a:t>consumers</a:t>
              </a:r>
            </a:p>
          </p:txBody>
        </p:sp>
        <p:sp>
          <p:nvSpPr>
            <p:cNvPr id="72712" name="Text Box 7"/>
            <p:cNvSpPr txBox="1">
              <a:spLocks noChangeArrowheads="1"/>
            </p:cNvSpPr>
            <p:nvPr/>
          </p:nvSpPr>
          <p:spPr bwMode="auto">
            <a:xfrm>
              <a:off x="1344" y="2304"/>
              <a:ext cx="688"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secondary</a:t>
              </a:r>
            </a:p>
            <a:p>
              <a:r>
                <a:rPr lang="en-US" altLang="en-US" sz="1300" b="1">
                  <a:latin typeface="Arial" panose="020B0604020202020204" pitchFamily="34" charset="0"/>
                </a:rPr>
                <a:t>consumers</a:t>
              </a:r>
            </a:p>
          </p:txBody>
        </p:sp>
        <p:sp>
          <p:nvSpPr>
            <p:cNvPr id="72713" name="Text Box 8"/>
            <p:cNvSpPr txBox="1">
              <a:spLocks noChangeArrowheads="1"/>
            </p:cNvSpPr>
            <p:nvPr/>
          </p:nvSpPr>
          <p:spPr bwMode="auto">
            <a:xfrm>
              <a:off x="1344" y="2880"/>
              <a:ext cx="688"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primary</a:t>
              </a:r>
            </a:p>
            <a:p>
              <a:r>
                <a:rPr lang="en-US" altLang="en-US" sz="1300" b="1">
                  <a:latin typeface="Arial" panose="020B0604020202020204" pitchFamily="34" charset="0"/>
                </a:rPr>
                <a:t>consumers</a:t>
              </a:r>
            </a:p>
          </p:txBody>
        </p:sp>
        <p:sp>
          <p:nvSpPr>
            <p:cNvPr id="72714" name="Text Box 9"/>
            <p:cNvSpPr txBox="1">
              <a:spLocks noChangeArrowheads="1"/>
            </p:cNvSpPr>
            <p:nvPr/>
          </p:nvSpPr>
          <p:spPr bwMode="auto">
            <a:xfrm>
              <a:off x="1438" y="3648"/>
              <a:ext cx="647"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producers</a:t>
              </a:r>
            </a:p>
          </p:txBody>
        </p:sp>
        <p:sp>
          <p:nvSpPr>
            <p:cNvPr id="72715" name="Text Box 10"/>
            <p:cNvSpPr txBox="1">
              <a:spLocks noChangeArrowheads="1"/>
            </p:cNvSpPr>
            <p:nvPr/>
          </p:nvSpPr>
          <p:spPr bwMode="auto">
            <a:xfrm>
              <a:off x="4386" y="1680"/>
              <a:ext cx="17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5</a:t>
              </a:r>
            </a:p>
          </p:txBody>
        </p:sp>
        <p:sp>
          <p:nvSpPr>
            <p:cNvPr id="72716" name="Text Box 11"/>
            <p:cNvSpPr txBox="1">
              <a:spLocks noChangeArrowheads="1"/>
            </p:cNvSpPr>
            <p:nvPr/>
          </p:nvSpPr>
          <p:spPr bwMode="auto">
            <a:xfrm>
              <a:off x="4224" y="2313"/>
              <a:ext cx="35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5000</a:t>
              </a:r>
            </a:p>
          </p:txBody>
        </p:sp>
        <p:sp>
          <p:nvSpPr>
            <p:cNvPr id="72717" name="Text Box 12"/>
            <p:cNvSpPr txBox="1">
              <a:spLocks noChangeArrowheads="1"/>
            </p:cNvSpPr>
            <p:nvPr/>
          </p:nvSpPr>
          <p:spPr bwMode="auto">
            <a:xfrm>
              <a:off x="4067" y="2927"/>
              <a:ext cx="50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dirty="0">
                  <a:latin typeface="Arial" panose="020B0604020202020204" pitchFamily="34" charset="0"/>
                </a:rPr>
                <a:t>500,000</a:t>
              </a:r>
            </a:p>
          </p:txBody>
        </p:sp>
        <p:sp>
          <p:nvSpPr>
            <p:cNvPr id="72718" name="Text Box 13"/>
            <p:cNvSpPr txBox="1">
              <a:spLocks noChangeArrowheads="1"/>
            </p:cNvSpPr>
            <p:nvPr/>
          </p:nvSpPr>
          <p:spPr bwMode="auto">
            <a:xfrm>
              <a:off x="3885" y="3648"/>
              <a:ext cx="5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5,000,000</a:t>
              </a:r>
            </a:p>
          </p:txBody>
        </p:sp>
        <p:sp>
          <p:nvSpPr>
            <p:cNvPr id="72719" name="Line 36"/>
            <p:cNvSpPr>
              <a:spLocks noChangeShapeType="1"/>
            </p:cNvSpPr>
            <p:nvPr/>
          </p:nvSpPr>
          <p:spPr bwMode="auto">
            <a:xfrm>
              <a:off x="1392" y="2208"/>
              <a:ext cx="3120" cy="0"/>
            </a:xfrm>
            <a:prstGeom prst="line">
              <a:avLst/>
            </a:prstGeom>
            <a:noFill/>
            <a:ln w="254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20" name="Line 39"/>
            <p:cNvSpPr>
              <a:spLocks noChangeShapeType="1"/>
            </p:cNvSpPr>
            <p:nvPr/>
          </p:nvSpPr>
          <p:spPr bwMode="auto">
            <a:xfrm>
              <a:off x="1392" y="1632"/>
              <a:ext cx="3120" cy="0"/>
            </a:xfrm>
            <a:prstGeom prst="line">
              <a:avLst/>
            </a:prstGeom>
            <a:noFill/>
            <a:ln w="254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21" name="Line 40"/>
            <p:cNvSpPr>
              <a:spLocks noChangeShapeType="1"/>
            </p:cNvSpPr>
            <p:nvPr/>
          </p:nvSpPr>
          <p:spPr bwMode="auto">
            <a:xfrm>
              <a:off x="1392" y="2832"/>
              <a:ext cx="3120" cy="0"/>
            </a:xfrm>
            <a:prstGeom prst="line">
              <a:avLst/>
            </a:prstGeom>
            <a:noFill/>
            <a:ln w="25400">
              <a:solidFill>
                <a:srgbClr val="66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22" name="Text Box 41"/>
            <p:cNvSpPr txBox="1">
              <a:spLocks noChangeArrowheads="1"/>
            </p:cNvSpPr>
            <p:nvPr/>
          </p:nvSpPr>
          <p:spPr bwMode="auto">
            <a:xfrm>
              <a:off x="3880" y="3639"/>
              <a:ext cx="599"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5,000,000</a:t>
              </a:r>
            </a:p>
          </p:txBody>
        </p:sp>
        <p:sp>
          <p:nvSpPr>
            <p:cNvPr id="72723" name="Text Box 42"/>
            <p:cNvSpPr txBox="1">
              <a:spLocks noChangeArrowheads="1"/>
            </p:cNvSpPr>
            <p:nvPr/>
          </p:nvSpPr>
          <p:spPr bwMode="auto">
            <a:xfrm>
              <a:off x="1427" y="3639"/>
              <a:ext cx="647"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producers</a:t>
              </a:r>
            </a:p>
          </p:txBody>
        </p:sp>
      </p:grpSp>
      <p:sp>
        <p:nvSpPr>
          <p:cNvPr id="27693" name="Rectangle 45"/>
          <p:cNvSpPr>
            <a:spLocks noChangeArrowheads="1"/>
          </p:cNvSpPr>
          <p:nvPr/>
        </p:nvSpPr>
        <p:spPr bwMode="auto">
          <a:xfrm>
            <a:off x="2057400" y="5791201"/>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dirty="0">
                <a:latin typeface="Arial" panose="020B0604020202020204" pitchFamily="34" charset="0"/>
              </a:rPr>
              <a:t>A vast number of producers are required to support even a few top level consumers.</a:t>
            </a:r>
          </a:p>
        </p:txBody>
      </p:sp>
    </p:spTree>
    <p:extLst>
      <p:ext uri="{BB962C8B-B14F-4D97-AF65-F5344CB8AC3E}">
        <p14:creationId xmlns:p14="http://schemas.microsoft.com/office/powerpoint/2010/main" val="3891322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left)">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93">
                                            <p:txEl>
                                              <p:pRg st="0" end="0"/>
                                            </p:txEl>
                                          </p:spTgt>
                                        </p:tgtEl>
                                        <p:attrNameLst>
                                          <p:attrName>style.visibility</p:attrName>
                                        </p:attrNameLst>
                                      </p:cBhvr>
                                      <p:to>
                                        <p:strVal val="visible"/>
                                      </p:to>
                                    </p:set>
                                    <p:animEffect transition="in" filter="wipe(left)">
                                      <p:cBhvr>
                                        <p:cTn id="17" dur="500"/>
                                        <p:tgtEl>
                                          <p:spTgt spid="276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utoUpdateAnimBg="0"/>
      <p:bldP spid="27693" grpId="0" build="p" bldLvl="5"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1) Assessment: Why are food chains especially useful for describing the relationships of specialists? </a:t>
            </a:r>
          </a:p>
        </p:txBody>
      </p:sp>
      <p:sp>
        <p:nvSpPr>
          <p:cNvPr id="49155" name="Content Placeholder 2"/>
          <p:cNvSpPr>
            <a:spLocks noGrp="1"/>
          </p:cNvSpPr>
          <p:nvPr>
            <p:ph idx="1"/>
          </p:nvPr>
        </p:nvSpPr>
        <p:spPr>
          <a:xfrm>
            <a:off x="2057400" y="3025029"/>
            <a:ext cx="8305800" cy="830263"/>
          </a:xfrm>
        </p:spPr>
        <p:txBody>
          <a:bodyPr>
            <a:normAutofit/>
          </a:bodyPr>
          <a:lstStyle/>
          <a:p>
            <a:pPr eaLnBrk="1" hangingPunct="1"/>
            <a:r>
              <a:rPr lang="en-US" altLang="en-US" dirty="0" smtClean="0"/>
              <a:t>Specialists have specific diets that include only 1 type of organism, which produces a simple food chain</a:t>
            </a:r>
          </a:p>
        </p:txBody>
      </p:sp>
    </p:spTree>
    <p:extLst>
      <p:ext uri="{BB962C8B-B14F-4D97-AF65-F5344CB8AC3E}">
        <p14:creationId xmlns:p14="http://schemas.microsoft.com/office/powerpoint/2010/main" val="27161021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2) Assessment: what happens to energy as it flows through an ecosystem? </a:t>
            </a:r>
          </a:p>
        </p:txBody>
      </p:sp>
      <p:sp>
        <p:nvSpPr>
          <p:cNvPr id="50179" name="Content Placeholder 2"/>
          <p:cNvSpPr>
            <a:spLocks noGrp="1"/>
          </p:cNvSpPr>
          <p:nvPr>
            <p:ph idx="1"/>
          </p:nvPr>
        </p:nvSpPr>
        <p:spPr>
          <a:xfrm>
            <a:off x="2057400" y="2200275"/>
            <a:ext cx="8305800" cy="1200150"/>
          </a:xfrm>
        </p:spPr>
        <p:txBody>
          <a:bodyPr>
            <a:normAutofit/>
          </a:bodyPr>
          <a:lstStyle/>
          <a:p>
            <a:pPr eaLnBrk="1" hangingPunct="1"/>
            <a:r>
              <a:rPr lang="en-US" altLang="en-US" dirty="0" smtClean="0"/>
              <a:t>Some energy is stored in the organism, but much of the energy is dissipated (lost) to the environment, usually in the form of heat</a:t>
            </a:r>
          </a:p>
        </p:txBody>
      </p:sp>
    </p:spTree>
    <p:extLst>
      <p:ext uri="{BB962C8B-B14F-4D97-AF65-F5344CB8AC3E}">
        <p14:creationId xmlns:p14="http://schemas.microsoft.com/office/powerpoint/2010/main" val="28603485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800100" y="649942"/>
            <a:ext cx="10820399" cy="1200150"/>
          </a:xfrm>
        </p:spPr>
        <p:txBody>
          <a:bodyPr>
            <a:normAutofit fontScale="90000"/>
          </a:bodyPr>
          <a:lstStyle/>
          <a:p>
            <a:pPr eaLnBrk="1" hangingPunct="1"/>
            <a:r>
              <a:rPr lang="en-US" altLang="en-US" dirty="0"/>
              <a:t>3</a:t>
            </a:r>
            <a:r>
              <a:rPr lang="en-US" altLang="en-US" dirty="0" smtClean="0"/>
              <a:t>) Assessment: Only a small percentage of all consumers are specialists. What danger does a specialist face that a generalist does not? </a:t>
            </a:r>
          </a:p>
        </p:txBody>
      </p:sp>
      <p:sp>
        <p:nvSpPr>
          <p:cNvPr id="51203" name="Content Placeholder 2"/>
          <p:cNvSpPr>
            <a:spLocks noGrp="1"/>
          </p:cNvSpPr>
          <p:nvPr>
            <p:ph idx="1"/>
          </p:nvPr>
        </p:nvSpPr>
        <p:spPr>
          <a:xfrm>
            <a:off x="2057400" y="2286001"/>
            <a:ext cx="8305800" cy="2085975"/>
          </a:xfrm>
        </p:spPr>
        <p:txBody>
          <a:bodyPr>
            <a:normAutofit/>
          </a:bodyPr>
          <a:lstStyle/>
          <a:p>
            <a:pPr eaLnBrk="1" hangingPunct="1"/>
            <a:r>
              <a:rPr lang="en-US" altLang="en-US" smtClean="0"/>
              <a:t>If a specialists food source becomes scarce or disappears, the population may die out.</a:t>
            </a:r>
          </a:p>
          <a:p>
            <a:pPr eaLnBrk="1" hangingPunct="1"/>
            <a:endParaRPr lang="en-US" altLang="en-US" smtClean="0"/>
          </a:p>
          <a:p>
            <a:pPr eaLnBrk="1" hangingPunct="1"/>
            <a:r>
              <a:rPr lang="en-US" altLang="en-US" smtClean="0"/>
              <a:t>A generalist facing the loss of one of its food sources can shift to a different food source.</a:t>
            </a:r>
          </a:p>
        </p:txBody>
      </p:sp>
    </p:spTree>
    <p:extLst>
      <p:ext uri="{BB962C8B-B14F-4D97-AF65-F5344CB8AC3E}">
        <p14:creationId xmlns:p14="http://schemas.microsoft.com/office/powerpoint/2010/main" val="24266911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828800" y="914400"/>
            <a:ext cx="8686800" cy="1200150"/>
          </a:xfrm>
        </p:spPr>
        <p:txBody>
          <a:bodyPr>
            <a:normAutofit fontScale="90000"/>
          </a:bodyPr>
          <a:lstStyle/>
          <a:p>
            <a:pPr eaLnBrk="1" hangingPunct="1"/>
            <a:r>
              <a:rPr lang="en-US" altLang="en-US" dirty="0"/>
              <a:t>4</a:t>
            </a:r>
            <a:r>
              <a:rPr lang="en-US" altLang="en-US" dirty="0" smtClean="0"/>
              <a:t>) Assessment: how might the stability of an ecosystem be affected if all its decomposers were suddenly removed? </a:t>
            </a:r>
          </a:p>
        </p:txBody>
      </p:sp>
      <p:sp>
        <p:nvSpPr>
          <p:cNvPr id="52227" name="Content Placeholder 2"/>
          <p:cNvSpPr>
            <a:spLocks noGrp="1"/>
          </p:cNvSpPr>
          <p:nvPr>
            <p:ph idx="1"/>
          </p:nvPr>
        </p:nvSpPr>
        <p:spPr>
          <a:xfrm>
            <a:off x="2019300" y="2796988"/>
            <a:ext cx="8305800" cy="3341688"/>
          </a:xfrm>
        </p:spPr>
        <p:txBody>
          <a:bodyPr>
            <a:normAutofit/>
          </a:bodyPr>
          <a:lstStyle/>
          <a:p>
            <a:pPr eaLnBrk="1" hangingPunct="1"/>
            <a:r>
              <a:rPr lang="en-US" altLang="en-US" dirty="0" smtClean="0"/>
              <a:t>The stability of the ecosystem would be negatively affected because without decomposers, vital nutrients would not be returned to the environment</a:t>
            </a:r>
          </a:p>
          <a:p>
            <a:pPr eaLnBrk="1" hangingPunct="1"/>
            <a:endParaRPr lang="en-US" altLang="en-US" dirty="0" smtClean="0"/>
          </a:p>
          <a:p>
            <a:pPr eaLnBrk="1" hangingPunct="1"/>
            <a:r>
              <a:rPr lang="en-US" altLang="en-US" dirty="0" smtClean="0"/>
              <a:t>In general any decrease in biodiversity leads to instability of the ecosystem</a:t>
            </a:r>
          </a:p>
          <a:p>
            <a:pPr eaLnBrk="1" hangingPunct="1"/>
            <a:endParaRPr lang="en-US" altLang="en-US" dirty="0" smtClean="0"/>
          </a:p>
          <a:p>
            <a:pPr eaLnBrk="1" hangingPunct="1">
              <a:buFontTx/>
              <a:buNone/>
            </a:pPr>
            <a:r>
              <a:rPr lang="en-US" altLang="en-US" dirty="0" smtClean="0"/>
              <a:t> </a:t>
            </a:r>
          </a:p>
        </p:txBody>
      </p:sp>
    </p:spTree>
    <p:extLst>
      <p:ext uri="{BB962C8B-B14F-4D97-AF65-F5344CB8AC3E}">
        <p14:creationId xmlns:p14="http://schemas.microsoft.com/office/powerpoint/2010/main" val="15301844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5) Assessment: Why is a herbivorous diet more energy efficient than a carnivorous one? Explain.</a:t>
            </a:r>
          </a:p>
        </p:txBody>
      </p:sp>
      <p:sp>
        <p:nvSpPr>
          <p:cNvPr id="77827" name="Content Placeholder 2"/>
          <p:cNvSpPr>
            <a:spLocks noGrp="1"/>
          </p:cNvSpPr>
          <p:nvPr>
            <p:ph idx="1"/>
          </p:nvPr>
        </p:nvSpPr>
        <p:spPr>
          <a:xfrm>
            <a:off x="1866900" y="2594722"/>
            <a:ext cx="8305800" cy="1200150"/>
          </a:xfrm>
        </p:spPr>
        <p:txBody>
          <a:bodyPr>
            <a:normAutofit/>
          </a:bodyPr>
          <a:lstStyle/>
          <a:p>
            <a:pPr eaLnBrk="1" hangingPunct="1"/>
            <a:r>
              <a:rPr lang="en-US" altLang="en-US" dirty="0" smtClean="0"/>
              <a:t>A herbivorous diet is more energy efficient because it is the closest trophic level to the producers, meaning there is more available energy to use.</a:t>
            </a:r>
          </a:p>
        </p:txBody>
      </p:sp>
    </p:spTree>
    <p:extLst>
      <p:ext uri="{BB962C8B-B14F-4D97-AF65-F5344CB8AC3E}">
        <p14:creationId xmlns:p14="http://schemas.microsoft.com/office/powerpoint/2010/main" val="3582974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2667000" y="992188"/>
            <a:ext cx="7239000" cy="5713412"/>
            <a:chOff x="720" y="625"/>
            <a:chExt cx="4560" cy="3599"/>
          </a:xfrm>
        </p:grpSpPr>
        <p:pic>
          <p:nvPicPr>
            <p:cNvPr id="6155" name="Picture 39" descr="bio_ch13-1_1.jpg                                               00463CA1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 y="1341"/>
              <a:ext cx="4560"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42" descr="bhspe-051301-003.tif                                           004C5FE6 Macintosh                      BE4B3F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 y="625"/>
              <a:ext cx="81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
          <p:cNvGrpSpPr>
            <a:grpSpLocks/>
          </p:cNvGrpSpPr>
          <p:nvPr/>
        </p:nvGrpSpPr>
        <p:grpSpPr bwMode="auto">
          <a:xfrm>
            <a:off x="3048000" y="4724400"/>
            <a:ext cx="6172200" cy="609600"/>
            <a:chOff x="960" y="2832"/>
            <a:chExt cx="3888" cy="384"/>
          </a:xfrm>
        </p:grpSpPr>
        <p:grpSp>
          <p:nvGrpSpPr>
            <p:cNvPr id="6149" name="Group 6"/>
            <p:cNvGrpSpPr>
              <a:grpSpLocks/>
            </p:cNvGrpSpPr>
            <p:nvPr/>
          </p:nvGrpSpPr>
          <p:grpSpPr bwMode="auto">
            <a:xfrm>
              <a:off x="960" y="2832"/>
              <a:ext cx="720" cy="212"/>
              <a:chOff x="0" y="2592"/>
              <a:chExt cx="720" cy="212"/>
            </a:xfrm>
          </p:grpSpPr>
          <p:sp>
            <p:nvSpPr>
              <p:cNvPr id="6153" name="AutoShape 7"/>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6154" name="Text Box 8"/>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nvGrpSpPr>
            <p:cNvPr id="6150" name="Group 9"/>
            <p:cNvGrpSpPr>
              <a:grpSpLocks/>
            </p:cNvGrpSpPr>
            <p:nvPr/>
          </p:nvGrpSpPr>
          <p:grpSpPr bwMode="auto">
            <a:xfrm>
              <a:off x="4128" y="3004"/>
              <a:ext cx="720" cy="212"/>
              <a:chOff x="0" y="2592"/>
              <a:chExt cx="720" cy="212"/>
            </a:xfrm>
          </p:grpSpPr>
          <p:sp>
            <p:nvSpPr>
              <p:cNvPr id="6151" name="AutoShape 10"/>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6152" name="Text Box 11"/>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sp>
        <p:nvSpPr>
          <p:cNvPr id="7208" name="Rectangle 40"/>
          <p:cNvSpPr>
            <a:spLocks noGrp="1" noChangeArrowheads="1"/>
          </p:cNvSpPr>
          <p:nvPr>
            <p:ph idx="1"/>
          </p:nvPr>
        </p:nvSpPr>
        <p:spPr>
          <a:xfrm>
            <a:off x="2057400" y="838201"/>
            <a:ext cx="5562600" cy="822325"/>
          </a:xfrm>
          <a:noFill/>
        </p:spPr>
        <p:txBody>
          <a:bodyPr>
            <a:normAutofit/>
          </a:bodyPr>
          <a:lstStyle/>
          <a:p>
            <a:pPr eaLnBrk="1" hangingPunct="1"/>
            <a:r>
              <a:rPr lang="en-US" altLang="en-US" dirty="0" smtClean="0"/>
              <a:t>An </a:t>
            </a:r>
            <a:r>
              <a:rPr lang="en-US" altLang="en-US" b="1" dirty="0" smtClean="0"/>
              <a:t>organism</a:t>
            </a:r>
            <a:r>
              <a:rPr lang="en-US" altLang="en-US" dirty="0" smtClean="0"/>
              <a:t> is an individual living thing, such as an alligator.</a:t>
            </a:r>
          </a:p>
        </p:txBody>
      </p:sp>
    </p:spTree>
    <p:extLst>
      <p:ext uri="{BB962C8B-B14F-4D97-AF65-F5344CB8AC3E}">
        <p14:creationId xmlns:p14="http://schemas.microsoft.com/office/powerpoint/2010/main" val="459366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08">
                                            <p:txEl>
                                              <p:pRg st="0" end="0"/>
                                            </p:txEl>
                                          </p:spTgt>
                                        </p:tgtEl>
                                        <p:attrNameLst>
                                          <p:attrName>style.visibility</p:attrName>
                                        </p:attrNameLst>
                                      </p:cBhvr>
                                      <p:to>
                                        <p:strVal val="visible"/>
                                      </p:to>
                                    </p:set>
                                    <p:animEffect transition="in" filter="wipe(left)">
                                      <p:cBhvr>
                                        <p:cTn id="7" dur="500"/>
                                        <p:tgtEl>
                                          <p:spTgt spid="7208">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build="p" bldLvl="5"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81200" y="914400"/>
            <a:ext cx="8686800" cy="1570038"/>
          </a:xfrm>
        </p:spPr>
        <p:txBody>
          <a:bodyPr>
            <a:normAutofit fontScale="90000"/>
          </a:bodyPr>
          <a:lstStyle/>
          <a:p>
            <a:pPr eaLnBrk="1" hangingPunct="1"/>
            <a:r>
              <a:rPr lang="en-US" altLang="en-US" dirty="0" smtClean="0"/>
              <a:t>6) Assessment: how might an oil spill in the ocean affect an aquatic food web? What might happen to the food web on the land located near the oil spill?</a:t>
            </a:r>
            <a:br>
              <a:rPr lang="en-US" altLang="en-US" dirty="0" smtClean="0"/>
            </a:br>
            <a:r>
              <a:rPr lang="en-US" altLang="en-US" dirty="0" smtClean="0"/>
              <a:t>Explain.</a:t>
            </a:r>
          </a:p>
        </p:txBody>
      </p:sp>
      <p:sp>
        <p:nvSpPr>
          <p:cNvPr id="53251" name="Content Placeholder 2"/>
          <p:cNvSpPr>
            <a:spLocks noGrp="1"/>
          </p:cNvSpPr>
          <p:nvPr>
            <p:ph idx="1"/>
          </p:nvPr>
        </p:nvSpPr>
        <p:spPr>
          <a:xfrm>
            <a:off x="3805518" y="2572872"/>
            <a:ext cx="8305800" cy="3863975"/>
          </a:xfrm>
        </p:spPr>
        <p:txBody>
          <a:bodyPr>
            <a:normAutofit/>
          </a:bodyPr>
          <a:lstStyle/>
          <a:p>
            <a:pPr eaLnBrk="1" hangingPunct="1"/>
            <a:r>
              <a:rPr lang="en-US" altLang="en-US" dirty="0" smtClean="0"/>
              <a:t>The entire food web would be affected by an oil spill</a:t>
            </a:r>
          </a:p>
          <a:p>
            <a:pPr eaLnBrk="1" hangingPunct="1"/>
            <a:r>
              <a:rPr lang="en-US" altLang="en-US" dirty="0" smtClean="0"/>
              <a:t>Oily water may kill off the phytoplankton</a:t>
            </a:r>
          </a:p>
          <a:p>
            <a:pPr eaLnBrk="1" hangingPunct="1"/>
            <a:r>
              <a:rPr lang="en-US" altLang="en-US" dirty="0" smtClean="0"/>
              <a:t>The loss of smaller fish would affect the larger fish, which would, in turn, affect tertiary consumers.</a:t>
            </a:r>
          </a:p>
          <a:p>
            <a:pPr eaLnBrk="1" hangingPunct="1"/>
            <a:r>
              <a:rPr lang="en-US" altLang="en-US" dirty="0" smtClean="0"/>
              <a:t>Plants and animals that live along the coast would also be affected as oil seeped onto the shore.</a:t>
            </a:r>
          </a:p>
          <a:p>
            <a:pPr eaLnBrk="1" hangingPunct="1"/>
            <a:r>
              <a:rPr lang="en-US" altLang="en-US" dirty="0" smtClean="0"/>
              <a:t>The overall affect would be a decline in the availability of food sources both within and outside the ocean, and so a loss of biodiversity</a:t>
            </a:r>
          </a:p>
        </p:txBody>
      </p:sp>
    </p:spTree>
    <p:extLst>
      <p:ext uri="{BB962C8B-B14F-4D97-AF65-F5344CB8AC3E}">
        <p14:creationId xmlns:p14="http://schemas.microsoft.com/office/powerpoint/2010/main" val="27131970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a:solidFill>
                  <a:schemeClr val="tx1"/>
                </a:solidFill>
              </a:rPr>
              <a:t>7</a:t>
            </a:r>
            <a:r>
              <a:rPr lang="en-US" altLang="en-US" dirty="0" smtClean="0">
                <a:solidFill>
                  <a:schemeClr val="tx1"/>
                </a:solidFill>
              </a:rPr>
              <a:t>) Assessment:  how does an energy pyramid help to describe energy flow in a food web?</a:t>
            </a:r>
          </a:p>
        </p:txBody>
      </p:sp>
      <p:sp>
        <p:nvSpPr>
          <p:cNvPr id="73731" name="Content Placeholder 2"/>
          <p:cNvSpPr>
            <a:spLocks noGrp="1"/>
          </p:cNvSpPr>
          <p:nvPr>
            <p:ph idx="1"/>
          </p:nvPr>
        </p:nvSpPr>
        <p:spPr>
          <a:xfrm>
            <a:off x="1958788" y="2415429"/>
            <a:ext cx="8305800" cy="830263"/>
          </a:xfrm>
        </p:spPr>
        <p:txBody>
          <a:bodyPr>
            <a:normAutofit/>
          </a:bodyPr>
          <a:lstStyle/>
          <a:p>
            <a:pPr eaLnBrk="1" hangingPunct="1"/>
            <a:r>
              <a:rPr lang="en-US" altLang="en-US" sz="2400" dirty="0" smtClean="0"/>
              <a:t>An energy pyramid shows the relative contribution to energy flow made by each trophic level in an ecosystem</a:t>
            </a:r>
          </a:p>
        </p:txBody>
      </p:sp>
    </p:spTree>
    <p:extLst>
      <p:ext uri="{BB962C8B-B14F-4D97-AF65-F5344CB8AC3E}">
        <p14:creationId xmlns:p14="http://schemas.microsoft.com/office/powerpoint/2010/main" val="1419628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a:solidFill>
                  <a:schemeClr val="tx1"/>
                </a:solidFill>
              </a:rPr>
              <a:t>8</a:t>
            </a:r>
            <a:r>
              <a:rPr lang="en-US" altLang="en-US" dirty="0" smtClean="0">
                <a:solidFill>
                  <a:schemeClr val="tx1"/>
                </a:solidFill>
              </a:rPr>
              <a:t>) Assessment: What is the difference between a biomass pyramid and a pyramid of numbers?</a:t>
            </a:r>
          </a:p>
        </p:txBody>
      </p:sp>
      <p:sp>
        <p:nvSpPr>
          <p:cNvPr id="74755" name="Content Placeholder 2"/>
          <p:cNvSpPr>
            <a:spLocks noGrp="1"/>
          </p:cNvSpPr>
          <p:nvPr>
            <p:ph idx="1"/>
          </p:nvPr>
        </p:nvSpPr>
        <p:spPr>
          <a:xfrm>
            <a:off x="2057400" y="2621618"/>
            <a:ext cx="8305800" cy="2085975"/>
          </a:xfrm>
        </p:spPr>
        <p:txBody>
          <a:bodyPr>
            <a:noAutofit/>
          </a:bodyPr>
          <a:lstStyle/>
          <a:p>
            <a:pPr eaLnBrk="1" hangingPunct="1"/>
            <a:r>
              <a:rPr lang="en-US" altLang="en-US" sz="2400" dirty="0" smtClean="0"/>
              <a:t>A biomass pyramid compares the mass of organisms that make up each trophic level in an ecosystem</a:t>
            </a:r>
          </a:p>
          <a:p>
            <a:pPr eaLnBrk="1" hangingPunct="1">
              <a:buFontTx/>
              <a:buNone/>
            </a:pPr>
            <a:endParaRPr lang="en-US" altLang="en-US" sz="2400" dirty="0" smtClean="0"/>
          </a:p>
          <a:p>
            <a:pPr eaLnBrk="1" hangingPunct="1"/>
            <a:r>
              <a:rPr lang="en-US" altLang="en-US" sz="2400" dirty="0" smtClean="0"/>
              <a:t>A pyramid of numbers compares the number of individual organisms that make up a trophic level</a:t>
            </a:r>
          </a:p>
        </p:txBody>
      </p:sp>
    </p:spTree>
    <p:extLst>
      <p:ext uri="{BB962C8B-B14F-4D97-AF65-F5344CB8AC3E}">
        <p14:creationId xmlns:p14="http://schemas.microsoft.com/office/powerpoint/2010/main" val="39540811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a:t>9</a:t>
            </a:r>
            <a:r>
              <a:rPr lang="en-US" altLang="en-US" dirty="0" smtClean="0"/>
              <a:t>) Assessment: Draw a pyramid of numbers for a dog with fleas. </a:t>
            </a:r>
          </a:p>
        </p:txBody>
      </p:sp>
      <p:grpSp>
        <p:nvGrpSpPr>
          <p:cNvPr id="75780" name="Group 14"/>
          <p:cNvGrpSpPr>
            <a:grpSpLocks/>
          </p:cNvGrpSpPr>
          <p:nvPr/>
        </p:nvGrpSpPr>
        <p:grpSpPr bwMode="auto">
          <a:xfrm>
            <a:off x="4419600" y="2895600"/>
            <a:ext cx="2971800" cy="2895600"/>
            <a:chOff x="2895600" y="2895600"/>
            <a:chExt cx="2971800" cy="2895600"/>
          </a:xfrm>
        </p:grpSpPr>
        <p:grpSp>
          <p:nvGrpSpPr>
            <p:cNvPr id="75781" name="Group 13"/>
            <p:cNvGrpSpPr>
              <a:grpSpLocks/>
            </p:cNvGrpSpPr>
            <p:nvPr/>
          </p:nvGrpSpPr>
          <p:grpSpPr bwMode="auto">
            <a:xfrm>
              <a:off x="2895600" y="2895600"/>
              <a:ext cx="2971800" cy="2895600"/>
              <a:chOff x="2895600" y="2895600"/>
              <a:chExt cx="2971800" cy="2895600"/>
            </a:xfrm>
          </p:grpSpPr>
          <p:sp>
            <p:nvSpPr>
              <p:cNvPr id="75783" name="Isosceles Triangle 6"/>
              <p:cNvSpPr>
                <a:spLocks noChangeArrowheads="1"/>
              </p:cNvSpPr>
              <p:nvPr/>
            </p:nvSpPr>
            <p:spPr bwMode="auto">
              <a:xfrm rot="10800000">
                <a:off x="2895600" y="2895600"/>
                <a:ext cx="2971800" cy="2895600"/>
              </a:xfrm>
              <a:prstGeom prst="triangle">
                <a:avLst>
                  <a:gd name="adj" fmla="val 50000"/>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5784" name="TextBox 11"/>
              <p:cNvSpPr txBox="1">
                <a:spLocks noChangeArrowheads="1"/>
              </p:cNvSpPr>
              <p:nvPr/>
            </p:nvSpPr>
            <p:spPr bwMode="auto">
              <a:xfrm>
                <a:off x="3657600" y="3200400"/>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a:t>Lots of Fleas</a:t>
                </a:r>
              </a:p>
            </p:txBody>
          </p:sp>
          <p:sp>
            <p:nvSpPr>
              <p:cNvPr id="75785" name="TextBox 12"/>
              <p:cNvSpPr txBox="1">
                <a:spLocks noChangeArrowheads="1"/>
              </p:cNvSpPr>
              <p:nvPr/>
            </p:nvSpPr>
            <p:spPr bwMode="auto">
              <a:xfrm>
                <a:off x="3962400" y="4495800"/>
                <a:ext cx="83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a:t>1 dog</a:t>
                </a:r>
              </a:p>
            </p:txBody>
          </p:sp>
        </p:grpSp>
        <p:cxnSp>
          <p:nvCxnSpPr>
            <p:cNvPr id="75782" name="Straight Connector 8"/>
            <p:cNvCxnSpPr>
              <a:cxnSpLocks noChangeShapeType="1"/>
              <a:stCxn id="75783" idx="5"/>
              <a:endCxn id="75783" idx="1"/>
            </p:cNvCxnSpPr>
            <p:nvPr/>
          </p:nvCxnSpPr>
          <p:spPr bwMode="auto">
            <a:xfrm rot="10800000" flipH="1">
              <a:off x="3638550" y="4343400"/>
              <a:ext cx="1485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3321246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066800"/>
            <a:ext cx="8686800" cy="1570038"/>
          </a:xfrm>
        </p:spPr>
        <p:txBody>
          <a:bodyPr>
            <a:normAutofit fontScale="90000"/>
          </a:bodyPr>
          <a:lstStyle/>
          <a:p>
            <a:pPr eaLnBrk="1" hangingPunct="1"/>
            <a:r>
              <a:rPr lang="en-US" altLang="en-US" dirty="0" smtClean="0">
                <a:solidFill>
                  <a:schemeClr val="tx1"/>
                </a:solidFill>
              </a:rPr>
              <a:t>10) Assessment: if each level in a food chain typically loses 90% of the energy it takes in, and the producer level uses 1000kcal of energy, how much of that energy is left after the 3</a:t>
            </a:r>
            <a:r>
              <a:rPr lang="en-US" altLang="en-US" baseline="30000" dirty="0" smtClean="0">
                <a:solidFill>
                  <a:schemeClr val="tx1"/>
                </a:solidFill>
              </a:rPr>
              <a:t>rd</a:t>
            </a:r>
            <a:r>
              <a:rPr lang="en-US" altLang="en-US" dirty="0" smtClean="0">
                <a:solidFill>
                  <a:schemeClr val="tx1"/>
                </a:solidFill>
              </a:rPr>
              <a:t> trophic level?</a:t>
            </a:r>
          </a:p>
        </p:txBody>
      </p:sp>
      <p:sp>
        <p:nvSpPr>
          <p:cNvPr id="76803" name="Content Placeholder 2"/>
          <p:cNvSpPr>
            <a:spLocks noGrp="1"/>
          </p:cNvSpPr>
          <p:nvPr>
            <p:ph idx="1"/>
          </p:nvPr>
        </p:nvSpPr>
        <p:spPr>
          <a:xfrm>
            <a:off x="1918447" y="3161506"/>
            <a:ext cx="8305800" cy="830263"/>
          </a:xfrm>
        </p:spPr>
        <p:txBody>
          <a:bodyPr>
            <a:normAutofit/>
          </a:bodyPr>
          <a:lstStyle/>
          <a:p>
            <a:pPr eaLnBrk="1" hangingPunct="1"/>
            <a:r>
              <a:rPr lang="en-US" altLang="en-US" dirty="0" smtClean="0"/>
              <a:t>The 1</a:t>
            </a:r>
            <a:r>
              <a:rPr lang="en-US" altLang="en-US" baseline="30000" dirty="0" smtClean="0"/>
              <a:t>st</a:t>
            </a:r>
            <a:r>
              <a:rPr lang="en-US" altLang="en-US" dirty="0" smtClean="0"/>
              <a:t> trophic level uses 1000kcal; the 2</a:t>
            </a:r>
            <a:r>
              <a:rPr lang="en-US" altLang="en-US" baseline="30000" dirty="0" smtClean="0"/>
              <a:t>nd</a:t>
            </a:r>
            <a:r>
              <a:rPr lang="en-US" altLang="en-US" dirty="0" smtClean="0"/>
              <a:t> trophic level uses 100kcal, leaving 10kcal at the 3</a:t>
            </a:r>
            <a:r>
              <a:rPr lang="en-US" altLang="en-US" baseline="30000" dirty="0" smtClean="0"/>
              <a:t>rd</a:t>
            </a:r>
            <a:r>
              <a:rPr lang="en-US" altLang="en-US" dirty="0" smtClean="0"/>
              <a:t> trophic level</a:t>
            </a:r>
          </a:p>
        </p:txBody>
      </p:sp>
      <p:grpSp>
        <p:nvGrpSpPr>
          <p:cNvPr id="2" name="Group 14"/>
          <p:cNvGrpSpPr>
            <a:grpSpLocks/>
          </p:cNvGrpSpPr>
          <p:nvPr/>
        </p:nvGrpSpPr>
        <p:grpSpPr bwMode="auto">
          <a:xfrm>
            <a:off x="2057400" y="3962400"/>
            <a:ext cx="2971800" cy="2590800"/>
            <a:chOff x="533400" y="3962400"/>
            <a:chExt cx="2971800" cy="2590800"/>
          </a:xfrm>
        </p:grpSpPr>
        <p:sp>
          <p:nvSpPr>
            <p:cNvPr id="76806" name="Isosceles Triangle 4"/>
            <p:cNvSpPr>
              <a:spLocks noChangeArrowheads="1"/>
            </p:cNvSpPr>
            <p:nvPr/>
          </p:nvSpPr>
          <p:spPr bwMode="auto">
            <a:xfrm>
              <a:off x="533400" y="3962400"/>
              <a:ext cx="2971800" cy="2590800"/>
            </a:xfrm>
            <a:prstGeom prst="triangle">
              <a:avLst>
                <a:gd name="adj" fmla="val 50000"/>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cxnSp>
          <p:nvCxnSpPr>
            <p:cNvPr id="76807" name="Straight Connector 6"/>
            <p:cNvCxnSpPr>
              <a:cxnSpLocks noChangeShapeType="1"/>
            </p:cNvCxnSpPr>
            <p:nvPr/>
          </p:nvCxnSpPr>
          <p:spPr bwMode="auto">
            <a:xfrm>
              <a:off x="990600" y="5715000"/>
              <a:ext cx="20574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808" name="Straight Connector 8"/>
            <p:cNvCxnSpPr>
              <a:cxnSpLocks noChangeShapeType="1"/>
            </p:cNvCxnSpPr>
            <p:nvPr/>
          </p:nvCxnSpPr>
          <p:spPr bwMode="auto">
            <a:xfrm>
              <a:off x="1371600" y="5029200"/>
              <a:ext cx="12192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809" name="TextBox 11"/>
            <p:cNvSpPr txBox="1">
              <a:spLocks noChangeArrowheads="1"/>
            </p:cNvSpPr>
            <p:nvPr/>
          </p:nvSpPr>
          <p:spPr bwMode="auto">
            <a:xfrm>
              <a:off x="1752600" y="4521200"/>
              <a:ext cx="68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t>10 kcal</a:t>
              </a:r>
            </a:p>
          </p:txBody>
        </p:sp>
        <p:sp>
          <p:nvSpPr>
            <p:cNvPr id="76810" name="TextBox 12"/>
            <p:cNvSpPr txBox="1">
              <a:spLocks noChangeArrowheads="1"/>
            </p:cNvSpPr>
            <p:nvPr/>
          </p:nvSpPr>
          <p:spPr bwMode="auto">
            <a:xfrm>
              <a:off x="1524000" y="5257800"/>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t>100 kcal</a:t>
              </a:r>
            </a:p>
          </p:txBody>
        </p:sp>
        <p:sp>
          <p:nvSpPr>
            <p:cNvPr id="76811" name="TextBox 13"/>
            <p:cNvSpPr txBox="1">
              <a:spLocks noChangeArrowheads="1"/>
            </p:cNvSpPr>
            <p:nvPr/>
          </p:nvSpPr>
          <p:spPr bwMode="auto">
            <a:xfrm>
              <a:off x="1524000" y="6019800"/>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t>1000 kcal</a:t>
              </a:r>
            </a:p>
          </p:txBody>
        </p:sp>
      </p:grpSp>
    </p:spTree>
    <p:extLst>
      <p:ext uri="{BB962C8B-B14F-4D97-AF65-F5344CB8AC3E}">
        <p14:creationId xmlns:p14="http://schemas.microsoft.com/office/powerpoint/2010/main" val="941453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057400" y="800101"/>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US" altLang="en-US" b="1" dirty="0">
                <a:solidFill>
                  <a:srgbClr val="186496"/>
                </a:solidFill>
                <a:latin typeface="Arial" panose="020B0604020202020204" pitchFamily="34" charset="0"/>
              </a:rPr>
              <a:t>KEY CONCEPT </a:t>
            </a:r>
            <a:br>
              <a:rPr lang="en-US" altLang="en-US" b="1" dirty="0">
                <a:solidFill>
                  <a:srgbClr val="186496"/>
                </a:solidFill>
                <a:latin typeface="Arial" panose="020B0604020202020204" pitchFamily="34" charset="0"/>
              </a:rPr>
            </a:br>
            <a:r>
              <a:rPr lang="en-US" altLang="en-US" b="1" dirty="0">
                <a:solidFill>
                  <a:srgbClr val="000000"/>
                </a:solidFill>
                <a:latin typeface="Arial" panose="020B0604020202020204" pitchFamily="34" charset="0"/>
                <a:cs typeface="Times New Roman" panose="02020603050405020304" pitchFamily="18" charset="0"/>
              </a:rPr>
              <a:t>Matter cycles in and out of an ecosystem</a:t>
            </a:r>
            <a:r>
              <a:rPr lang="en-US" altLang="en-US" b="1" dirty="0" smtClean="0">
                <a:solidFill>
                  <a:srgbClr val="000000"/>
                </a:solidFill>
                <a:latin typeface="Arial" panose="020B0604020202020204" pitchFamily="34" charset="0"/>
                <a:cs typeface="Times New Roman" panose="02020603050405020304" pitchFamily="18" charset="0"/>
              </a:rPr>
              <a:t>.</a:t>
            </a:r>
          </a:p>
          <a:p>
            <a:r>
              <a:rPr lang="en-US" altLang="en-US" b="1" dirty="0" smtClean="0">
                <a:solidFill>
                  <a:srgbClr val="000000"/>
                </a:solidFill>
                <a:latin typeface="Arial" panose="020B0604020202020204" pitchFamily="34" charset="0"/>
                <a:cs typeface="Times New Roman" panose="02020603050405020304" pitchFamily="18" charset="0"/>
              </a:rPr>
              <a:t>	Pyramids model the distribution of energy and matter in an ecosystem.</a:t>
            </a:r>
            <a:endParaRPr lang="en-US" altLang="en-US" b="1" dirty="0">
              <a:solidFill>
                <a:srgbClr val="000000"/>
              </a:solidFill>
              <a:latin typeface="Arial" panose="020B0604020202020204" pitchFamily="34" charset="0"/>
              <a:cs typeface="Times New Roman" panose="02020603050405020304" pitchFamily="18" charset="0"/>
            </a:endParaRPr>
          </a:p>
        </p:txBody>
      </p:sp>
      <p:pic>
        <p:nvPicPr>
          <p:cNvPr id="122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434" y="2329327"/>
            <a:ext cx="6181165" cy="412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7333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left)">
                                      <p:cBhvr>
                                        <p:cTn id="7" dur="500"/>
                                        <p:tgtEl>
                                          <p:spTgt spid="1229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wipe(up)">
                                      <p:cBhvr>
                                        <p:cTn id="11"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smtClean="0">
                <a:solidFill>
                  <a:schemeClr val="tx1"/>
                </a:solidFill>
              </a:rPr>
              <a:t>Objectives</a:t>
            </a:r>
          </a:p>
        </p:txBody>
      </p:sp>
      <p:sp>
        <p:nvSpPr>
          <p:cNvPr id="55299" name="Content Placeholder 2"/>
          <p:cNvSpPr>
            <a:spLocks noGrp="1"/>
          </p:cNvSpPr>
          <p:nvPr>
            <p:ph idx="1"/>
          </p:nvPr>
        </p:nvSpPr>
        <p:spPr>
          <a:xfrm>
            <a:off x="2057400" y="1743075"/>
            <a:ext cx="8305800" cy="4648760"/>
          </a:xfrm>
        </p:spPr>
        <p:txBody>
          <a:bodyPr>
            <a:normAutofit/>
          </a:bodyPr>
          <a:lstStyle/>
          <a:p>
            <a:pPr eaLnBrk="1" hangingPunct="1"/>
            <a:r>
              <a:rPr lang="en-US" altLang="en-US" dirty="0" smtClean="0"/>
              <a:t>Summarize Earths hydrologic and biogeochemical cycles</a:t>
            </a:r>
          </a:p>
          <a:p>
            <a:pPr eaLnBrk="1" hangingPunct="1"/>
            <a:endParaRPr lang="en-US" altLang="en-US" dirty="0" smtClean="0"/>
          </a:p>
          <a:p>
            <a:pPr eaLnBrk="1" hangingPunct="1"/>
            <a:r>
              <a:rPr lang="en-US" altLang="en-US" dirty="0" smtClean="0"/>
              <a:t>Relate cycling of matter to an ecosystem</a:t>
            </a:r>
          </a:p>
          <a:p>
            <a:r>
              <a:rPr lang="en-US" altLang="en-US" dirty="0"/>
              <a:t>Trace the flow of energy through an ecosystem, using an energy pyramid </a:t>
            </a:r>
          </a:p>
          <a:p>
            <a:pPr>
              <a:buNone/>
            </a:pPr>
            <a:endParaRPr lang="en-US" altLang="en-US" dirty="0"/>
          </a:p>
          <a:p>
            <a:r>
              <a:rPr lang="en-US" altLang="en-US" dirty="0"/>
              <a:t>Relate energy pyramids to food chains and trophic levels</a:t>
            </a:r>
          </a:p>
          <a:p>
            <a:pPr>
              <a:buNone/>
            </a:pPr>
            <a:endParaRPr lang="en-US" altLang="en-US" dirty="0"/>
          </a:p>
          <a:p>
            <a:r>
              <a:rPr lang="en-US" altLang="en-US" dirty="0"/>
              <a:t>Compare and contrast a biomass pyramid and pyramid of numbers</a:t>
            </a:r>
          </a:p>
          <a:p>
            <a:pPr eaLnBrk="1" hangingPunct="1"/>
            <a:endParaRPr lang="en-US" altLang="en-US" dirty="0" smtClean="0"/>
          </a:p>
        </p:txBody>
      </p:sp>
    </p:spTree>
    <p:extLst>
      <p:ext uri="{BB962C8B-B14F-4D97-AF65-F5344CB8AC3E}">
        <p14:creationId xmlns:p14="http://schemas.microsoft.com/office/powerpoint/2010/main" val="683872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3.4 Vocabulary</a:t>
            </a:r>
            <a:endParaRPr lang="en-US" dirty="0"/>
          </a:p>
        </p:txBody>
      </p:sp>
      <p:sp>
        <p:nvSpPr>
          <p:cNvPr id="3" name="Content Placeholder 2"/>
          <p:cNvSpPr>
            <a:spLocks noGrp="1"/>
          </p:cNvSpPr>
          <p:nvPr>
            <p:ph sz="half" idx="1"/>
          </p:nvPr>
        </p:nvSpPr>
        <p:spPr/>
        <p:txBody>
          <a:bodyPr/>
          <a:lstStyle/>
          <a:p>
            <a:r>
              <a:rPr lang="en-US" dirty="0" smtClean="0"/>
              <a:t>Biogeochemical cycle</a:t>
            </a:r>
          </a:p>
          <a:p>
            <a:r>
              <a:rPr lang="en-US" dirty="0" smtClean="0"/>
              <a:t>Nutrient</a:t>
            </a:r>
          </a:p>
          <a:p>
            <a:r>
              <a:rPr lang="en-US" dirty="0" smtClean="0"/>
              <a:t>Nitrogen fixation</a:t>
            </a:r>
          </a:p>
          <a:p>
            <a:r>
              <a:rPr lang="en-US" dirty="0" smtClean="0"/>
              <a:t>Denitrification</a:t>
            </a:r>
          </a:p>
          <a:p>
            <a:r>
              <a:rPr lang="en-US" dirty="0" smtClean="0"/>
              <a:t>Limiting nutrient</a:t>
            </a:r>
          </a:p>
          <a:p>
            <a:r>
              <a:rPr lang="en-US" dirty="0" smtClean="0"/>
              <a:t>Transpiration</a:t>
            </a:r>
          </a:p>
          <a:p>
            <a:r>
              <a:rPr lang="en-US" dirty="0" smtClean="0"/>
              <a:t>Precipitation</a:t>
            </a:r>
          </a:p>
          <a:p>
            <a:r>
              <a:rPr lang="en-US" dirty="0" smtClean="0"/>
              <a:t>Evaporation </a:t>
            </a:r>
          </a:p>
          <a:p>
            <a:endParaRPr lang="en-US" dirty="0"/>
          </a:p>
        </p:txBody>
      </p:sp>
      <p:sp>
        <p:nvSpPr>
          <p:cNvPr id="4" name="Content Placeholder 3"/>
          <p:cNvSpPr>
            <a:spLocks noGrp="1"/>
          </p:cNvSpPr>
          <p:nvPr>
            <p:ph sz="half" idx="2"/>
          </p:nvPr>
        </p:nvSpPr>
        <p:spPr/>
        <p:txBody>
          <a:bodyPr/>
          <a:lstStyle/>
          <a:p>
            <a:r>
              <a:rPr lang="en-US" dirty="0" smtClean="0"/>
              <a:t>Biomass</a:t>
            </a:r>
          </a:p>
          <a:p>
            <a:r>
              <a:rPr lang="en-US" dirty="0" smtClean="0"/>
              <a:t>Pyramid of energy</a:t>
            </a:r>
          </a:p>
          <a:p>
            <a:r>
              <a:rPr lang="en-US" dirty="0" smtClean="0"/>
              <a:t>Pyramid of numbers</a:t>
            </a:r>
          </a:p>
          <a:p>
            <a:r>
              <a:rPr lang="en-US" dirty="0" smtClean="0"/>
              <a:t>Pyramid of biomass</a:t>
            </a:r>
            <a:endParaRPr lang="en-US" dirty="0"/>
          </a:p>
        </p:txBody>
      </p:sp>
    </p:spTree>
    <p:extLst>
      <p:ext uri="{BB962C8B-B14F-4D97-AF65-F5344CB8AC3E}">
        <p14:creationId xmlns:p14="http://schemas.microsoft.com/office/powerpoint/2010/main" val="4957257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78000" y="787400"/>
            <a:ext cx="8890000" cy="457200"/>
          </a:xfrm>
          <a:noFill/>
        </p:spPr>
        <p:txBody>
          <a:bodyPr>
            <a:normAutofit fontScale="90000"/>
          </a:bodyPr>
          <a:lstStyle/>
          <a:p>
            <a:pPr eaLnBrk="1" hangingPunct="1"/>
            <a:r>
              <a:rPr lang="en-US" altLang="en-US" dirty="0" smtClean="0"/>
              <a:t>Elements essential for life also cycle through ecosystems. </a:t>
            </a:r>
          </a:p>
        </p:txBody>
      </p:sp>
      <p:sp>
        <p:nvSpPr>
          <p:cNvPr id="9219" name="Rectangle 3"/>
          <p:cNvSpPr>
            <a:spLocks noGrp="1" noChangeArrowheads="1"/>
          </p:cNvSpPr>
          <p:nvPr>
            <p:ph idx="1"/>
          </p:nvPr>
        </p:nvSpPr>
        <p:spPr>
          <a:xfrm>
            <a:off x="1917700" y="1695450"/>
            <a:ext cx="8610600" cy="4914900"/>
          </a:xfrm>
        </p:spPr>
        <p:txBody>
          <a:bodyPr>
            <a:normAutofit/>
          </a:bodyPr>
          <a:lstStyle/>
          <a:p>
            <a:pPr eaLnBrk="1" hangingPunct="1"/>
            <a:r>
              <a:rPr lang="en-US" altLang="en-US" sz="3200" dirty="0" smtClean="0"/>
              <a:t>A biogeochemical cycle is the movement of a particular chemical through the biological and geological parts of an ecosystem.</a:t>
            </a:r>
          </a:p>
          <a:p>
            <a:pPr eaLnBrk="1" hangingPunct="1"/>
            <a:endParaRPr lang="en-US" altLang="en-US" sz="3200" dirty="0" smtClean="0"/>
          </a:p>
          <a:p>
            <a:pPr eaLnBrk="1" hangingPunct="1"/>
            <a:r>
              <a:rPr lang="en-US" altLang="en-US" sz="3200" dirty="0" smtClean="0"/>
              <a:t>Unlike the one way flow of energy, matter is recycled within and between ecosystems</a:t>
            </a:r>
          </a:p>
          <a:p>
            <a:pPr eaLnBrk="1" hangingPunct="1"/>
            <a:endParaRPr lang="en-US" altLang="en-US" sz="3200" dirty="0" smtClean="0"/>
          </a:p>
          <a:p>
            <a:pPr eaLnBrk="1" hangingPunct="1"/>
            <a:r>
              <a:rPr lang="en-US" altLang="en-US" sz="3200" dirty="0" smtClean="0"/>
              <a:t>The main processes involved in the oxygen cycle are photosynthesis and respiration. </a:t>
            </a:r>
          </a:p>
        </p:txBody>
      </p:sp>
    </p:spTree>
    <p:extLst>
      <p:ext uri="{BB962C8B-B14F-4D97-AF65-F5344CB8AC3E}">
        <p14:creationId xmlns:p14="http://schemas.microsoft.com/office/powerpoint/2010/main" val="36125604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left)">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500"/>
                                        <p:tgtEl>
                                          <p:spTgt spid="9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wipe(left)">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wipe(left)">
                                      <p:cBhvr>
                                        <p:cTn id="22"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5"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79588" y="792163"/>
            <a:ext cx="8888412" cy="457200"/>
          </a:xfrm>
          <a:noFill/>
        </p:spPr>
        <p:txBody>
          <a:bodyPr>
            <a:normAutofit fontScale="90000"/>
          </a:bodyPr>
          <a:lstStyle/>
          <a:p>
            <a:pPr eaLnBrk="1" hangingPunct="1"/>
            <a:r>
              <a:rPr lang="en-US" altLang="en-US" dirty="0" smtClean="0"/>
              <a:t>Water cycles through the environment. </a:t>
            </a:r>
          </a:p>
        </p:txBody>
      </p:sp>
      <p:sp>
        <p:nvSpPr>
          <p:cNvPr id="4099" name="Rectangle 3"/>
          <p:cNvSpPr>
            <a:spLocks noGrp="1" noChangeArrowheads="1"/>
          </p:cNvSpPr>
          <p:nvPr>
            <p:ph idx="1"/>
          </p:nvPr>
        </p:nvSpPr>
        <p:spPr>
          <a:xfrm>
            <a:off x="2057400" y="1343026"/>
            <a:ext cx="8610600" cy="1260475"/>
          </a:xfrm>
        </p:spPr>
        <p:txBody>
          <a:bodyPr>
            <a:normAutofit/>
          </a:bodyPr>
          <a:lstStyle/>
          <a:p>
            <a:pPr eaLnBrk="1" hangingPunct="1"/>
            <a:r>
              <a:rPr lang="en-US" altLang="en-US" dirty="0" smtClean="0"/>
              <a:t>The hydrologic, or water, cycle is the circular pathway of water on Earth.</a:t>
            </a:r>
          </a:p>
          <a:p>
            <a:pPr eaLnBrk="1" hangingPunct="1"/>
            <a:r>
              <a:rPr lang="en-US" altLang="en-US" dirty="0" smtClean="0"/>
              <a:t>Organisms all have bodies made mostly of water. 	</a:t>
            </a:r>
          </a:p>
        </p:txBody>
      </p:sp>
      <p:pic>
        <p:nvPicPr>
          <p:cNvPr id="4101" name="Picture 5" descr="bhspe-051305-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8" y="2962276"/>
            <a:ext cx="474186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3505200" y="3155950"/>
            <a:ext cx="5081588" cy="2420938"/>
            <a:chOff x="1248" y="1988"/>
            <a:chExt cx="3201" cy="1525"/>
          </a:xfrm>
        </p:grpSpPr>
        <p:sp>
          <p:nvSpPr>
            <p:cNvPr id="56327" name="Text Box 7"/>
            <p:cNvSpPr txBox="1">
              <a:spLocks noChangeArrowheads="1"/>
            </p:cNvSpPr>
            <p:nvPr/>
          </p:nvSpPr>
          <p:spPr bwMode="auto">
            <a:xfrm>
              <a:off x="1796" y="1988"/>
              <a:ext cx="74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precipitation</a:t>
              </a:r>
            </a:p>
          </p:txBody>
        </p:sp>
        <p:sp>
          <p:nvSpPr>
            <p:cNvPr id="56328" name="Text Box 8"/>
            <p:cNvSpPr txBox="1">
              <a:spLocks noChangeArrowheads="1"/>
            </p:cNvSpPr>
            <p:nvPr/>
          </p:nvSpPr>
          <p:spPr bwMode="auto">
            <a:xfrm>
              <a:off x="2991" y="1998"/>
              <a:ext cx="80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condensation</a:t>
              </a:r>
            </a:p>
          </p:txBody>
        </p:sp>
        <p:sp>
          <p:nvSpPr>
            <p:cNvPr id="56329" name="Text Box 9"/>
            <p:cNvSpPr txBox="1">
              <a:spLocks noChangeArrowheads="1"/>
            </p:cNvSpPr>
            <p:nvPr/>
          </p:nvSpPr>
          <p:spPr bwMode="auto">
            <a:xfrm>
              <a:off x="3688" y="2337"/>
              <a:ext cx="7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transpiration</a:t>
              </a:r>
            </a:p>
          </p:txBody>
        </p:sp>
        <p:sp>
          <p:nvSpPr>
            <p:cNvPr id="56330" name="Text Box 10"/>
            <p:cNvSpPr txBox="1">
              <a:spLocks noChangeArrowheads="1"/>
            </p:cNvSpPr>
            <p:nvPr/>
          </p:nvSpPr>
          <p:spPr bwMode="auto">
            <a:xfrm>
              <a:off x="2854" y="2486"/>
              <a:ext cx="71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evaporation</a:t>
              </a:r>
            </a:p>
          </p:txBody>
        </p:sp>
        <p:sp>
          <p:nvSpPr>
            <p:cNvPr id="56331" name="Text Box 11"/>
            <p:cNvSpPr txBox="1">
              <a:spLocks noChangeArrowheads="1"/>
            </p:cNvSpPr>
            <p:nvPr/>
          </p:nvSpPr>
          <p:spPr bwMode="auto">
            <a:xfrm>
              <a:off x="2891" y="2934"/>
              <a:ext cx="8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water storage</a:t>
              </a:r>
            </a:p>
            <a:p>
              <a:r>
                <a:rPr lang="en-US" altLang="en-US" sz="1300" b="1">
                  <a:latin typeface="Arial" panose="020B0604020202020204" pitchFamily="34" charset="0"/>
                </a:rPr>
                <a:t>in ocean</a:t>
              </a:r>
            </a:p>
          </p:txBody>
        </p:sp>
        <p:sp>
          <p:nvSpPr>
            <p:cNvPr id="56332" name="Text Box 12"/>
            <p:cNvSpPr txBox="1">
              <a:spLocks noChangeArrowheads="1"/>
            </p:cNvSpPr>
            <p:nvPr/>
          </p:nvSpPr>
          <p:spPr bwMode="auto">
            <a:xfrm>
              <a:off x="2144" y="2586"/>
              <a:ext cx="49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surface</a:t>
              </a:r>
            </a:p>
            <a:p>
              <a:r>
                <a:rPr lang="en-US" altLang="en-US" sz="1300" b="1">
                  <a:latin typeface="Arial" panose="020B0604020202020204" pitchFamily="34" charset="0"/>
                </a:rPr>
                <a:t>runoff</a:t>
              </a:r>
            </a:p>
          </p:txBody>
        </p:sp>
        <p:sp>
          <p:nvSpPr>
            <p:cNvPr id="56333" name="Text Box 13"/>
            <p:cNvSpPr txBox="1">
              <a:spLocks noChangeArrowheads="1"/>
            </p:cNvSpPr>
            <p:nvPr/>
          </p:nvSpPr>
          <p:spPr bwMode="auto">
            <a:xfrm>
              <a:off x="1447" y="2785"/>
              <a:ext cx="32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lake</a:t>
              </a:r>
            </a:p>
          </p:txBody>
        </p:sp>
        <p:sp>
          <p:nvSpPr>
            <p:cNvPr id="56334" name="Text Box 14"/>
            <p:cNvSpPr txBox="1">
              <a:spLocks noChangeArrowheads="1"/>
            </p:cNvSpPr>
            <p:nvPr/>
          </p:nvSpPr>
          <p:spPr bwMode="auto">
            <a:xfrm>
              <a:off x="1248" y="3084"/>
              <a:ext cx="75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groundwater</a:t>
              </a:r>
            </a:p>
          </p:txBody>
        </p:sp>
        <p:sp>
          <p:nvSpPr>
            <p:cNvPr id="56335" name="Text Box 15"/>
            <p:cNvSpPr txBox="1">
              <a:spLocks noChangeArrowheads="1"/>
            </p:cNvSpPr>
            <p:nvPr/>
          </p:nvSpPr>
          <p:spPr bwMode="auto">
            <a:xfrm rot="1094364">
              <a:off x="2092" y="3329"/>
              <a:ext cx="53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seepage</a:t>
              </a:r>
            </a:p>
          </p:txBody>
        </p:sp>
      </p:grpSp>
    </p:spTree>
    <p:extLst>
      <p:ext uri="{BB962C8B-B14F-4D97-AF65-F5344CB8AC3E}">
        <p14:creationId xmlns:p14="http://schemas.microsoft.com/office/powerpoint/2010/main" val="2143851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wipe(left)">
                                      <p:cBhvr>
                                        <p:cTn id="12" dur="500"/>
                                        <p:tgtEl>
                                          <p:spTgt spid="4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Effect transition="in" filter="wipe(left)">
                                      <p:cBhvr>
                                        <p:cTn id="17" dur="500"/>
                                        <p:tgtEl>
                                          <p:spTgt spid="40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099"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o_ch13-1_1.jpg                                               00463CA1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28838"/>
            <a:ext cx="723900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3"/>
          <p:cNvGrpSpPr>
            <a:grpSpLocks/>
          </p:cNvGrpSpPr>
          <p:nvPr/>
        </p:nvGrpSpPr>
        <p:grpSpPr bwMode="auto">
          <a:xfrm>
            <a:off x="3048000" y="4724400"/>
            <a:ext cx="6172200" cy="609600"/>
            <a:chOff x="960" y="2832"/>
            <a:chExt cx="3888" cy="384"/>
          </a:xfrm>
        </p:grpSpPr>
        <p:grpSp>
          <p:nvGrpSpPr>
            <p:cNvPr id="7181" name="Group 4"/>
            <p:cNvGrpSpPr>
              <a:grpSpLocks/>
            </p:cNvGrpSpPr>
            <p:nvPr/>
          </p:nvGrpSpPr>
          <p:grpSpPr bwMode="auto">
            <a:xfrm>
              <a:off x="960" y="2832"/>
              <a:ext cx="720" cy="212"/>
              <a:chOff x="0" y="2592"/>
              <a:chExt cx="720" cy="212"/>
            </a:xfrm>
          </p:grpSpPr>
          <p:sp>
            <p:nvSpPr>
              <p:cNvPr id="7185" name="AutoShape 5"/>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186" name="Text Box 6"/>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nvGrpSpPr>
            <p:cNvPr id="7182" name="Group 7"/>
            <p:cNvGrpSpPr>
              <a:grpSpLocks/>
            </p:cNvGrpSpPr>
            <p:nvPr/>
          </p:nvGrpSpPr>
          <p:grpSpPr bwMode="auto">
            <a:xfrm>
              <a:off x="4128" y="3004"/>
              <a:ext cx="720" cy="212"/>
              <a:chOff x="0" y="2592"/>
              <a:chExt cx="720" cy="212"/>
            </a:xfrm>
          </p:grpSpPr>
          <p:sp>
            <p:nvSpPr>
              <p:cNvPr id="7183" name="AutoShape 8"/>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184" name="Text Box 9"/>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grpSp>
        <p:nvGrpSpPr>
          <p:cNvPr id="5" name="Group 10"/>
          <p:cNvGrpSpPr>
            <a:grpSpLocks/>
          </p:cNvGrpSpPr>
          <p:nvPr/>
        </p:nvGrpSpPr>
        <p:grpSpPr bwMode="auto">
          <a:xfrm>
            <a:off x="3733800" y="4006850"/>
            <a:ext cx="5562600" cy="641350"/>
            <a:chOff x="1440" y="2352"/>
            <a:chExt cx="3504" cy="404"/>
          </a:xfrm>
        </p:grpSpPr>
        <p:grpSp>
          <p:nvGrpSpPr>
            <p:cNvPr id="7175" name="Group 11"/>
            <p:cNvGrpSpPr>
              <a:grpSpLocks/>
            </p:cNvGrpSpPr>
            <p:nvPr/>
          </p:nvGrpSpPr>
          <p:grpSpPr bwMode="auto">
            <a:xfrm>
              <a:off x="1440" y="2544"/>
              <a:ext cx="816" cy="212"/>
              <a:chOff x="1440" y="2544"/>
              <a:chExt cx="816" cy="212"/>
            </a:xfrm>
          </p:grpSpPr>
          <p:sp>
            <p:nvSpPr>
              <p:cNvPr id="7179" name="AutoShape 12"/>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180" name="Text Box 13"/>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nvGrpSpPr>
            <p:cNvPr id="7176" name="Group 14"/>
            <p:cNvGrpSpPr>
              <a:grpSpLocks/>
            </p:cNvGrpSpPr>
            <p:nvPr/>
          </p:nvGrpSpPr>
          <p:grpSpPr bwMode="auto">
            <a:xfrm>
              <a:off x="4128" y="2352"/>
              <a:ext cx="816" cy="212"/>
              <a:chOff x="1440" y="2544"/>
              <a:chExt cx="816" cy="212"/>
            </a:xfrm>
          </p:grpSpPr>
          <p:sp>
            <p:nvSpPr>
              <p:cNvPr id="7177" name="AutoShape 15"/>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178" name="Text Box 16"/>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sp>
        <p:nvSpPr>
          <p:cNvPr id="13349" name="Rectangle 37"/>
          <p:cNvSpPr>
            <a:spLocks noChangeArrowheads="1"/>
          </p:cNvSpPr>
          <p:nvPr/>
        </p:nvSpPr>
        <p:spPr bwMode="auto">
          <a:xfrm>
            <a:off x="2057400" y="838201"/>
            <a:ext cx="563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a:latin typeface="Arial" panose="020B0604020202020204" pitchFamily="34" charset="0"/>
              </a:rPr>
              <a:t>A </a:t>
            </a:r>
            <a:r>
              <a:rPr lang="en-US" altLang="en-US" b="1">
                <a:latin typeface="Arial" panose="020B0604020202020204" pitchFamily="34" charset="0"/>
              </a:rPr>
              <a:t>population</a:t>
            </a:r>
            <a:r>
              <a:rPr lang="en-US" altLang="en-US">
                <a:latin typeface="Arial" panose="020B0604020202020204" pitchFamily="34" charset="0"/>
              </a:rPr>
              <a:t> is a group of the same species that lives in one area.</a:t>
            </a:r>
          </a:p>
        </p:txBody>
      </p:sp>
      <p:pic>
        <p:nvPicPr>
          <p:cNvPr id="7174" name="Picture 38" descr="bhspe-051301-003.tif                                           004C5FE6 Macintosh                      BE4B3F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992188"/>
            <a:ext cx="1295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079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349"/>
                                        </p:tgtEl>
                                        <p:attrNameLst>
                                          <p:attrName>style.visibility</p:attrName>
                                        </p:attrNameLst>
                                      </p:cBhvr>
                                      <p:to>
                                        <p:strVal val="visible"/>
                                      </p:to>
                                    </p:set>
                                    <p:animEffect transition="in" filter="wipe(left)">
                                      <p:cBhvr>
                                        <p:cTn id="7" dur="500"/>
                                        <p:tgtEl>
                                          <p:spTgt spid="133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Nutrient Cycles</a:t>
            </a:r>
            <a:endParaRPr lang="en-US" dirty="0"/>
          </a:p>
        </p:txBody>
      </p:sp>
      <p:sp>
        <p:nvSpPr>
          <p:cNvPr id="3" name="Content Placeholder 2"/>
          <p:cNvSpPr>
            <a:spLocks noGrp="1"/>
          </p:cNvSpPr>
          <p:nvPr>
            <p:ph idx="1"/>
          </p:nvPr>
        </p:nvSpPr>
        <p:spPr/>
        <p:txBody>
          <a:bodyPr>
            <a:normAutofit/>
          </a:bodyPr>
          <a:lstStyle/>
          <a:p>
            <a:r>
              <a:rPr lang="en-US" sz="3200" dirty="0" smtClean="0"/>
              <a:t>Every organism needs nutrients to build tissues and carry out life functions like metabolism. </a:t>
            </a:r>
          </a:p>
          <a:p>
            <a:r>
              <a:rPr lang="en-US" sz="3200" dirty="0" smtClean="0"/>
              <a:t>Like water. Nutrients pass through the organisms and the environment through biogeochemical cycles.</a:t>
            </a:r>
          </a:p>
          <a:p>
            <a:r>
              <a:rPr lang="en-US" sz="3200" dirty="0" smtClean="0"/>
              <a:t>The 3 cycles that move carbon, nitrogen, and phosphorous through the biosphere are especially critical for life. </a:t>
            </a:r>
            <a:endParaRPr lang="en-US" sz="3200" dirty="0"/>
          </a:p>
        </p:txBody>
      </p:sp>
    </p:spTree>
    <p:extLst>
      <p:ext uri="{BB962C8B-B14F-4D97-AF65-F5344CB8AC3E}">
        <p14:creationId xmlns:p14="http://schemas.microsoft.com/office/powerpoint/2010/main" val="39978514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797859"/>
          </a:xfrm>
        </p:spPr>
        <p:txBody>
          <a:bodyPr/>
          <a:lstStyle/>
          <a:p>
            <a:r>
              <a:rPr lang="en-US" dirty="0" smtClean="0"/>
              <a:t>Carbon Cycle</a:t>
            </a:r>
            <a:endParaRPr lang="en-US" dirty="0"/>
          </a:p>
        </p:txBody>
      </p:sp>
      <p:sp>
        <p:nvSpPr>
          <p:cNvPr id="3" name="Content Placeholder 2"/>
          <p:cNvSpPr>
            <a:spLocks noGrp="1"/>
          </p:cNvSpPr>
          <p:nvPr>
            <p:ph idx="1"/>
          </p:nvPr>
        </p:nvSpPr>
        <p:spPr>
          <a:xfrm>
            <a:off x="1143000" y="1506071"/>
            <a:ext cx="9872871" cy="4589929"/>
          </a:xfrm>
        </p:spPr>
        <p:txBody>
          <a:bodyPr>
            <a:normAutofit/>
          </a:bodyPr>
          <a:lstStyle/>
          <a:p>
            <a:r>
              <a:rPr lang="en-US" sz="2800" dirty="0" smtClean="0"/>
              <a:t>Life is Carbon-based</a:t>
            </a:r>
          </a:p>
          <a:p>
            <a:r>
              <a:rPr lang="en-US" sz="2800" dirty="0" smtClean="0"/>
              <a:t>Carbon is a major component of all organic compounds, including carbohydrates, lipids, nucleic acids, and proteins</a:t>
            </a:r>
          </a:p>
          <a:p>
            <a:r>
              <a:rPr lang="en-US" sz="2800" dirty="0" smtClean="0"/>
              <a:t>The main processes that move carbon through an ecosystem include</a:t>
            </a:r>
          </a:p>
          <a:p>
            <a:pPr lvl="1"/>
            <a:r>
              <a:rPr lang="en-US" sz="2800" dirty="0" smtClean="0"/>
              <a:t>Photosynthesis</a:t>
            </a:r>
          </a:p>
          <a:p>
            <a:pPr lvl="1"/>
            <a:r>
              <a:rPr lang="en-US" sz="2800" dirty="0" smtClean="0"/>
              <a:t>Cellular respiration</a:t>
            </a:r>
          </a:p>
          <a:p>
            <a:pPr lvl="1"/>
            <a:r>
              <a:rPr lang="en-US" sz="2800" dirty="0" smtClean="0"/>
              <a:t>Combustion of fossil fuels</a:t>
            </a:r>
          </a:p>
          <a:p>
            <a:pPr lvl="1"/>
            <a:r>
              <a:rPr lang="en-US" sz="2800" dirty="0" smtClean="0"/>
              <a:t>Decomposition </a:t>
            </a:r>
            <a:endParaRPr lang="en-US" sz="2800" dirty="0"/>
          </a:p>
        </p:txBody>
      </p:sp>
    </p:spTree>
    <p:extLst>
      <p:ext uri="{BB962C8B-B14F-4D97-AF65-F5344CB8AC3E}">
        <p14:creationId xmlns:p14="http://schemas.microsoft.com/office/powerpoint/2010/main" val="38556852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9" name="Picture 3" descr="bhspe-051305-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187700"/>
            <a:ext cx="5334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5461001" y="3238502"/>
            <a:ext cx="4705349" cy="2813051"/>
            <a:chOff x="2480" y="2040"/>
            <a:chExt cx="2964" cy="1772"/>
          </a:xfrm>
        </p:grpSpPr>
        <p:sp>
          <p:nvSpPr>
            <p:cNvPr id="59399" name="Rectangle 6"/>
            <p:cNvSpPr>
              <a:spLocks noChangeArrowheads="1"/>
            </p:cNvSpPr>
            <p:nvPr/>
          </p:nvSpPr>
          <p:spPr bwMode="auto">
            <a:xfrm>
              <a:off x="2921" y="3628"/>
              <a:ext cx="66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fossil fuels</a:t>
              </a:r>
            </a:p>
          </p:txBody>
        </p:sp>
        <p:sp>
          <p:nvSpPr>
            <p:cNvPr id="59400" name="Rectangle 7"/>
            <p:cNvSpPr>
              <a:spLocks noChangeArrowheads="1"/>
            </p:cNvSpPr>
            <p:nvPr/>
          </p:nvSpPr>
          <p:spPr bwMode="auto">
            <a:xfrm>
              <a:off x="4061" y="3134"/>
              <a:ext cx="89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photosynthesis</a:t>
              </a:r>
            </a:p>
          </p:txBody>
        </p:sp>
        <p:sp>
          <p:nvSpPr>
            <p:cNvPr id="59401" name="Rectangle 8"/>
            <p:cNvSpPr>
              <a:spLocks noChangeArrowheads="1"/>
            </p:cNvSpPr>
            <p:nvPr/>
          </p:nvSpPr>
          <p:spPr bwMode="auto">
            <a:xfrm>
              <a:off x="4414" y="3336"/>
              <a:ext cx="103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solidFill>
                    <a:schemeClr val="bg1"/>
                  </a:solidFill>
                  <a:latin typeface="Arial" panose="020B0604020202020204" pitchFamily="34" charset="0"/>
                </a:rPr>
                <a:t>carbon dioxide</a:t>
              </a:r>
            </a:p>
            <a:p>
              <a:pPr algn="ctr"/>
              <a:r>
                <a:rPr lang="en-US" altLang="en-US" sz="1300" b="1">
                  <a:solidFill>
                    <a:schemeClr val="bg1"/>
                  </a:solidFill>
                  <a:latin typeface="Arial" panose="020B0604020202020204" pitchFamily="34" charset="0"/>
                </a:rPr>
                <a:t>dissolved in water</a:t>
              </a:r>
            </a:p>
          </p:txBody>
        </p:sp>
        <p:sp>
          <p:nvSpPr>
            <p:cNvPr id="59402" name="Rectangle 9"/>
            <p:cNvSpPr>
              <a:spLocks noChangeArrowheads="1"/>
            </p:cNvSpPr>
            <p:nvPr/>
          </p:nvSpPr>
          <p:spPr bwMode="auto">
            <a:xfrm>
              <a:off x="2480" y="3189"/>
              <a:ext cx="86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solidFill>
                    <a:schemeClr val="bg1"/>
                  </a:solidFill>
                  <a:latin typeface="Arial" panose="020B0604020202020204" pitchFamily="34" charset="0"/>
                </a:rPr>
                <a:t>decomposition</a:t>
              </a:r>
            </a:p>
            <a:p>
              <a:pPr algn="ctr"/>
              <a:r>
                <a:rPr lang="en-US" altLang="en-US" sz="1300" b="1">
                  <a:solidFill>
                    <a:schemeClr val="bg1"/>
                  </a:solidFill>
                  <a:latin typeface="Arial" panose="020B0604020202020204" pitchFamily="34" charset="0"/>
                </a:rPr>
                <a:t>of organisms</a:t>
              </a:r>
            </a:p>
          </p:txBody>
        </p:sp>
        <p:sp>
          <p:nvSpPr>
            <p:cNvPr id="59403" name="Rectangle 10"/>
            <p:cNvSpPr>
              <a:spLocks noChangeArrowheads="1"/>
            </p:cNvSpPr>
            <p:nvPr/>
          </p:nvSpPr>
          <p:spPr bwMode="auto">
            <a:xfrm>
              <a:off x="2574" y="2931"/>
              <a:ext cx="6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respiration</a:t>
              </a:r>
            </a:p>
          </p:txBody>
        </p:sp>
        <p:sp>
          <p:nvSpPr>
            <p:cNvPr id="59404" name="Rectangle 11"/>
            <p:cNvSpPr>
              <a:spLocks noChangeArrowheads="1"/>
            </p:cNvSpPr>
            <p:nvPr/>
          </p:nvSpPr>
          <p:spPr bwMode="auto">
            <a:xfrm>
              <a:off x="2933" y="2040"/>
              <a:ext cx="486"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carbon</a:t>
              </a:r>
            </a:p>
            <a:p>
              <a:pPr algn="ctr"/>
              <a:r>
                <a:rPr lang="en-US" altLang="en-US" sz="1300" b="1">
                  <a:latin typeface="Arial" panose="020B0604020202020204" pitchFamily="34" charset="0"/>
                </a:rPr>
                <a:t>dioxide</a:t>
              </a:r>
            </a:p>
            <a:p>
              <a:pPr algn="ctr"/>
              <a:r>
                <a:rPr lang="en-US" altLang="en-US" sz="1300" b="1">
                  <a:latin typeface="Arial" panose="020B0604020202020204" pitchFamily="34" charset="0"/>
                </a:rPr>
                <a:t>in air</a:t>
              </a:r>
            </a:p>
          </p:txBody>
        </p:sp>
        <p:sp>
          <p:nvSpPr>
            <p:cNvPr id="59405" name="Rectangle 12"/>
            <p:cNvSpPr>
              <a:spLocks noChangeArrowheads="1"/>
            </p:cNvSpPr>
            <p:nvPr/>
          </p:nvSpPr>
          <p:spPr bwMode="auto">
            <a:xfrm>
              <a:off x="2779" y="2526"/>
              <a:ext cx="89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photosynthesis</a:t>
              </a:r>
            </a:p>
          </p:txBody>
        </p:sp>
        <p:sp>
          <p:nvSpPr>
            <p:cNvPr id="59406" name="Rectangle 13"/>
            <p:cNvSpPr>
              <a:spLocks noChangeArrowheads="1"/>
            </p:cNvSpPr>
            <p:nvPr/>
          </p:nvSpPr>
          <p:spPr bwMode="auto">
            <a:xfrm>
              <a:off x="3354" y="2283"/>
              <a:ext cx="71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combustion</a:t>
              </a:r>
            </a:p>
          </p:txBody>
        </p:sp>
        <p:sp>
          <p:nvSpPr>
            <p:cNvPr id="59407" name="Rectangle 14"/>
            <p:cNvSpPr>
              <a:spLocks noChangeArrowheads="1"/>
            </p:cNvSpPr>
            <p:nvPr/>
          </p:nvSpPr>
          <p:spPr bwMode="auto">
            <a:xfrm>
              <a:off x="4149" y="2202"/>
              <a:ext cx="6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respiration</a:t>
              </a:r>
            </a:p>
          </p:txBody>
        </p:sp>
      </p:grpSp>
      <p:sp>
        <p:nvSpPr>
          <p:cNvPr id="19458" name="Rectangle 2"/>
          <p:cNvSpPr>
            <a:spLocks noGrp="1" noChangeArrowheads="1"/>
          </p:cNvSpPr>
          <p:nvPr>
            <p:ph idx="1"/>
          </p:nvPr>
        </p:nvSpPr>
        <p:spPr>
          <a:xfrm>
            <a:off x="2057400" y="914400"/>
            <a:ext cx="8610600" cy="457200"/>
          </a:xfrm>
          <a:noFill/>
        </p:spPr>
        <p:txBody>
          <a:bodyPr>
            <a:normAutofit/>
          </a:bodyPr>
          <a:lstStyle/>
          <a:p>
            <a:pPr eaLnBrk="1" hangingPunct="1"/>
            <a:r>
              <a:rPr lang="en-US" altLang="en-US" dirty="0" smtClean="0"/>
              <a:t>Carbon is the building block of life.</a:t>
            </a:r>
          </a:p>
        </p:txBody>
      </p:sp>
      <p:sp>
        <p:nvSpPr>
          <p:cNvPr id="19472" name="Rectangle 16"/>
          <p:cNvSpPr>
            <a:spLocks noChangeArrowheads="1"/>
          </p:cNvSpPr>
          <p:nvPr/>
        </p:nvSpPr>
        <p:spPr bwMode="auto">
          <a:xfrm>
            <a:off x="2057400" y="1346201"/>
            <a:ext cx="86106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dirty="0">
                <a:latin typeface="Arial" panose="020B0604020202020204" pitchFamily="34" charset="0"/>
              </a:rPr>
              <a:t>The carbon cycle moves carbon from the atmosphere, through the food web, and returns to the atmosphere.</a:t>
            </a:r>
          </a:p>
          <a:p>
            <a:pPr lvl="1" eaLnBrk="1" hangingPunct="1">
              <a:spcBef>
                <a:spcPct val="20000"/>
              </a:spcBef>
              <a:buFontTx/>
              <a:buChar char="–"/>
            </a:pPr>
            <a:r>
              <a:rPr lang="en-US" altLang="en-US" dirty="0">
                <a:latin typeface="Arial" panose="020B0604020202020204" pitchFamily="34" charset="0"/>
              </a:rPr>
              <a:t>Carbon is emitted by the burning of fossil fuels.</a:t>
            </a:r>
          </a:p>
          <a:p>
            <a:pPr lvl="1" eaLnBrk="1" hangingPunct="1">
              <a:spcBef>
                <a:spcPct val="20000"/>
              </a:spcBef>
              <a:buFontTx/>
              <a:buChar char="–"/>
            </a:pPr>
            <a:r>
              <a:rPr lang="en-US" altLang="en-US" dirty="0">
                <a:latin typeface="Arial" panose="020B0604020202020204" pitchFamily="34" charset="0"/>
              </a:rPr>
              <a:t>Some carbon is stored for long periods of time in areas called carbon sinks. </a:t>
            </a:r>
          </a:p>
        </p:txBody>
      </p:sp>
    </p:spTree>
    <p:extLst>
      <p:ext uri="{BB962C8B-B14F-4D97-AF65-F5344CB8AC3E}">
        <p14:creationId xmlns:p14="http://schemas.microsoft.com/office/powerpoint/2010/main" val="2301340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left)">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72">
                                            <p:txEl>
                                              <p:pRg st="0" end="0"/>
                                            </p:txEl>
                                          </p:spTgt>
                                        </p:tgtEl>
                                        <p:attrNameLst>
                                          <p:attrName>style.visibility</p:attrName>
                                        </p:attrNameLst>
                                      </p:cBhvr>
                                      <p:to>
                                        <p:strVal val="visible"/>
                                      </p:to>
                                    </p:set>
                                    <p:animEffect transition="in" filter="wipe(left)">
                                      <p:cBhvr>
                                        <p:cTn id="12" dur="500"/>
                                        <p:tgtEl>
                                          <p:spTgt spid="194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472">
                                            <p:txEl>
                                              <p:pRg st="1" end="1"/>
                                            </p:txEl>
                                          </p:spTgt>
                                        </p:tgtEl>
                                        <p:attrNameLst>
                                          <p:attrName>style.visibility</p:attrName>
                                        </p:attrNameLst>
                                      </p:cBhvr>
                                      <p:to>
                                        <p:strVal val="visible"/>
                                      </p:to>
                                    </p:set>
                                    <p:animEffect transition="in" filter="wipe(left)">
                                      <p:cBhvr>
                                        <p:cTn id="17" dur="500"/>
                                        <p:tgtEl>
                                          <p:spTgt spid="194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472">
                                            <p:txEl>
                                              <p:pRg st="2" end="2"/>
                                            </p:txEl>
                                          </p:spTgt>
                                        </p:tgtEl>
                                        <p:attrNameLst>
                                          <p:attrName>style.visibility</p:attrName>
                                        </p:attrNameLst>
                                      </p:cBhvr>
                                      <p:to>
                                        <p:strVal val="visible"/>
                                      </p:to>
                                    </p:set>
                                    <p:animEffect transition="in" filter="wipe(left)">
                                      <p:cBhvr>
                                        <p:cTn id="22" dur="500"/>
                                        <p:tgtEl>
                                          <p:spTgt spid="194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9459"/>
                                        </p:tgtEl>
                                        <p:attrNameLst>
                                          <p:attrName>style.visibility</p:attrName>
                                        </p:attrNameLst>
                                      </p:cBhvr>
                                      <p:to>
                                        <p:strVal val="visible"/>
                                      </p:to>
                                    </p:set>
                                    <p:animEffect transition="in" filter="wipe(up)">
                                      <p:cBhvr>
                                        <p:cTn id="27" dur="500"/>
                                        <p:tgtEl>
                                          <p:spTgt spid="19459"/>
                                        </p:tgtEl>
                                      </p:cBhvr>
                                    </p:animEffect>
                                  </p:childTnLst>
                                </p:cTn>
                              </p:par>
                            </p:childTnLst>
                          </p:cTn>
                        </p:par>
                        <p:par>
                          <p:cTn id="28" fill="hold" nodeType="afterGroup">
                            <p:stCondLst>
                              <p:cond delay="500"/>
                            </p:stCondLst>
                            <p:childTnLst>
                              <p:par>
                                <p:cTn id="29" presetID="2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72"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2057400" y="914401"/>
            <a:ext cx="8610600" cy="822325"/>
          </a:xfrm>
          <a:noFill/>
        </p:spPr>
        <p:txBody>
          <a:bodyPr>
            <a:normAutofit/>
          </a:bodyPr>
          <a:lstStyle/>
          <a:p>
            <a:pPr eaLnBrk="1" hangingPunct="1"/>
            <a:r>
              <a:rPr lang="en-US" altLang="en-US" dirty="0" smtClean="0"/>
              <a:t>Oxygen cycles indirectly through an ecosystem by the cycling of other nutrients. </a:t>
            </a:r>
          </a:p>
        </p:txBody>
      </p:sp>
      <p:pic>
        <p:nvPicPr>
          <p:cNvPr id="18435" name="Picture 3" descr="bhspe-051305-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774825"/>
            <a:ext cx="54102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4648200" y="2667001"/>
            <a:ext cx="3487738" cy="3006725"/>
            <a:chOff x="1968" y="1680"/>
            <a:chExt cx="2197" cy="1894"/>
          </a:xfrm>
        </p:grpSpPr>
        <p:sp>
          <p:nvSpPr>
            <p:cNvPr id="58374" name="Text Box 6"/>
            <p:cNvSpPr txBox="1">
              <a:spLocks noChangeArrowheads="1"/>
            </p:cNvSpPr>
            <p:nvPr/>
          </p:nvSpPr>
          <p:spPr bwMode="auto">
            <a:xfrm>
              <a:off x="3360" y="1680"/>
              <a:ext cx="48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oxygen</a:t>
              </a:r>
            </a:p>
          </p:txBody>
        </p:sp>
        <p:sp>
          <p:nvSpPr>
            <p:cNvPr id="58375" name="Text Box 7"/>
            <p:cNvSpPr txBox="1">
              <a:spLocks noChangeArrowheads="1"/>
            </p:cNvSpPr>
            <p:nvPr/>
          </p:nvSpPr>
          <p:spPr bwMode="auto">
            <a:xfrm>
              <a:off x="3504" y="2640"/>
              <a:ext cx="66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respiration</a:t>
              </a:r>
            </a:p>
          </p:txBody>
        </p:sp>
        <p:sp>
          <p:nvSpPr>
            <p:cNvPr id="58376" name="Text Box 8"/>
            <p:cNvSpPr txBox="1">
              <a:spLocks noChangeArrowheads="1"/>
            </p:cNvSpPr>
            <p:nvPr/>
          </p:nvSpPr>
          <p:spPr bwMode="auto">
            <a:xfrm>
              <a:off x="3024" y="3264"/>
              <a:ext cx="48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carbon</a:t>
              </a:r>
            </a:p>
            <a:p>
              <a:r>
                <a:rPr lang="en-US" altLang="en-US" sz="1300" b="1">
                  <a:latin typeface="Arial" panose="020B0604020202020204" pitchFamily="34" charset="0"/>
                </a:rPr>
                <a:t>dioxide</a:t>
              </a:r>
            </a:p>
          </p:txBody>
        </p:sp>
        <p:sp>
          <p:nvSpPr>
            <p:cNvPr id="58377" name="Text Box 9"/>
            <p:cNvSpPr txBox="1">
              <a:spLocks noChangeArrowheads="1"/>
            </p:cNvSpPr>
            <p:nvPr/>
          </p:nvSpPr>
          <p:spPr bwMode="auto">
            <a:xfrm>
              <a:off x="1968" y="2092"/>
              <a:ext cx="89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photosynthesis</a:t>
              </a:r>
            </a:p>
            <a:p>
              <a:endParaRPr lang="en-US" altLang="en-US" sz="1300" b="1">
                <a:solidFill>
                  <a:schemeClr val="bg1"/>
                </a:solidFill>
                <a:latin typeface="Arial" panose="020B0604020202020204" pitchFamily="34" charset="0"/>
              </a:endParaRPr>
            </a:p>
          </p:txBody>
        </p:sp>
      </p:grpSp>
    </p:spTree>
    <p:extLst>
      <p:ext uri="{BB962C8B-B14F-4D97-AF65-F5344CB8AC3E}">
        <p14:creationId xmlns:p14="http://schemas.microsoft.com/office/powerpoint/2010/main" val="2150913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left)">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wipe(up)">
                                      <p:cBhvr>
                                        <p:cTn id="12" dur="500"/>
                                        <p:tgtEl>
                                          <p:spTgt spid="18435"/>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Nitrogen Cycle</a:t>
            </a:r>
            <a:endParaRPr lang="en-US" dirty="0"/>
          </a:p>
        </p:txBody>
      </p:sp>
      <p:sp>
        <p:nvSpPr>
          <p:cNvPr id="3" name="Content Placeholder 2"/>
          <p:cNvSpPr>
            <a:spLocks noGrp="1"/>
          </p:cNvSpPr>
          <p:nvPr>
            <p:ph idx="1"/>
          </p:nvPr>
        </p:nvSpPr>
        <p:spPr/>
        <p:txBody>
          <a:bodyPr/>
          <a:lstStyle/>
          <a:p>
            <a:r>
              <a:rPr lang="en-US" dirty="0" smtClean="0"/>
              <a:t>All organisms require nitrogen to make amino acids for proteins and nucleotides for nucleic acids like DNA, RNA, and ATP</a:t>
            </a:r>
          </a:p>
          <a:p>
            <a:r>
              <a:rPr lang="en-US" altLang="en-US" sz="2000" dirty="0"/>
              <a:t>The nitrogen cycle mostly takes place underground.</a:t>
            </a:r>
          </a:p>
          <a:p>
            <a:endParaRPr lang="en-US" dirty="0" smtClean="0"/>
          </a:p>
          <a:p>
            <a:r>
              <a:rPr lang="en-US" dirty="0" smtClean="0"/>
              <a:t>Nitrogen gas makes up 78% of the atmosphere</a:t>
            </a:r>
          </a:p>
          <a:p>
            <a:r>
              <a:rPr lang="en-US" dirty="0" smtClean="0"/>
              <a:t>Only certain types of bacteria can directly use nitrogen gas through a process of nitrogen fixation</a:t>
            </a:r>
          </a:p>
        </p:txBody>
      </p:sp>
      <p:pic>
        <p:nvPicPr>
          <p:cNvPr id="100354" name="Picture 2" descr="http://homework.sdmesa.edu/dancinec/sectional-review/ecology/graphics/leg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219" y="4608885"/>
            <a:ext cx="1156163" cy="1747091"/>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http://www.easypaleo.com/wp-content/uploads/2011/09/legu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278" y="4992313"/>
            <a:ext cx="1828858" cy="136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84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0354"/>
                                        </p:tgtEl>
                                        <p:attrNameLst>
                                          <p:attrName>style.visibility</p:attrName>
                                        </p:attrNameLst>
                                      </p:cBhvr>
                                      <p:to>
                                        <p:strVal val="visible"/>
                                      </p:to>
                                    </p:set>
                                    <p:anim calcmode="lin" valueType="num">
                                      <p:cBhvr additive="base">
                                        <p:cTn id="31" dur="500" fill="hold"/>
                                        <p:tgtEl>
                                          <p:spTgt spid="100354"/>
                                        </p:tgtEl>
                                        <p:attrNameLst>
                                          <p:attrName>ppt_x</p:attrName>
                                        </p:attrNameLst>
                                      </p:cBhvr>
                                      <p:tavLst>
                                        <p:tav tm="0">
                                          <p:val>
                                            <p:strVal val="#ppt_x"/>
                                          </p:val>
                                        </p:tav>
                                        <p:tav tm="100000">
                                          <p:val>
                                            <p:strVal val="#ppt_x"/>
                                          </p:val>
                                        </p:tav>
                                      </p:tavLst>
                                    </p:anim>
                                    <p:anim calcmode="lin" valueType="num">
                                      <p:cBhvr additive="base">
                                        <p:cTn id="32" dur="500" fill="hold"/>
                                        <p:tgtEl>
                                          <p:spTgt spid="10035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0356"/>
                                        </p:tgtEl>
                                        <p:attrNameLst>
                                          <p:attrName>style.visibility</p:attrName>
                                        </p:attrNameLst>
                                      </p:cBhvr>
                                      <p:to>
                                        <p:strVal val="visible"/>
                                      </p:to>
                                    </p:set>
                                    <p:anim calcmode="lin" valueType="num">
                                      <p:cBhvr additive="base">
                                        <p:cTn id="35" dur="500" fill="hold"/>
                                        <p:tgtEl>
                                          <p:spTgt spid="100356"/>
                                        </p:tgtEl>
                                        <p:attrNameLst>
                                          <p:attrName>ppt_x</p:attrName>
                                        </p:attrNameLst>
                                      </p:cBhvr>
                                      <p:tavLst>
                                        <p:tav tm="0">
                                          <p:val>
                                            <p:strVal val="#ppt_x"/>
                                          </p:val>
                                        </p:tav>
                                        <p:tav tm="100000">
                                          <p:val>
                                            <p:strVal val="#ppt_x"/>
                                          </p:val>
                                        </p:tav>
                                      </p:tavLst>
                                    </p:anim>
                                    <p:anim calcmode="lin" valueType="num">
                                      <p:cBhvr additive="base">
                                        <p:cTn id="36" dur="500" fill="hold"/>
                                        <p:tgtEl>
                                          <p:spTgt spid="100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idx="1"/>
          </p:nvPr>
        </p:nvSpPr>
        <p:spPr>
          <a:xfrm>
            <a:off x="271849" y="914401"/>
            <a:ext cx="11310551" cy="822325"/>
          </a:xfrm>
          <a:noFill/>
        </p:spPr>
        <p:txBody>
          <a:bodyPr>
            <a:noAutofit/>
          </a:bodyPr>
          <a:lstStyle/>
          <a:p>
            <a:pPr marL="274320" lvl="1" indent="0" eaLnBrk="1" hangingPunct="1">
              <a:buNone/>
            </a:pPr>
            <a:r>
              <a:rPr lang="en-US" altLang="en-US" sz="3200" dirty="0" smtClean="0"/>
              <a:t>Ammonia released into the soil is transformed into ammonium. </a:t>
            </a:r>
          </a:p>
        </p:txBody>
      </p:sp>
      <p:pic>
        <p:nvPicPr>
          <p:cNvPr id="61443" name="Picture 3" descr="bhspe-051305-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2057400"/>
            <a:ext cx="683736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40"/>
          <p:cNvGrpSpPr>
            <a:grpSpLocks/>
          </p:cNvGrpSpPr>
          <p:nvPr/>
        </p:nvGrpSpPr>
        <p:grpSpPr bwMode="auto">
          <a:xfrm>
            <a:off x="5029200" y="2665413"/>
            <a:ext cx="5494338" cy="4043362"/>
            <a:chOff x="1296" y="1583"/>
            <a:chExt cx="3461" cy="2547"/>
          </a:xfrm>
        </p:grpSpPr>
        <p:sp>
          <p:nvSpPr>
            <p:cNvPr id="61447" name="Text Box 6"/>
            <p:cNvSpPr txBox="1">
              <a:spLocks noChangeArrowheads="1"/>
            </p:cNvSpPr>
            <p:nvPr/>
          </p:nvSpPr>
          <p:spPr bwMode="auto">
            <a:xfrm>
              <a:off x="1486" y="1583"/>
              <a:ext cx="71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nitrogen in</a:t>
              </a:r>
            </a:p>
            <a:p>
              <a:pPr algn="ctr"/>
              <a:r>
                <a:rPr lang="en-US" altLang="en-US" sz="1300" b="1">
                  <a:latin typeface="Arial" panose="020B0604020202020204" pitchFamily="34" charset="0"/>
                </a:rPr>
                <a:t>atmosphere</a:t>
              </a:r>
            </a:p>
          </p:txBody>
        </p:sp>
        <p:sp>
          <p:nvSpPr>
            <p:cNvPr id="61448" name="Text Box 7"/>
            <p:cNvSpPr txBox="1">
              <a:spLocks noChangeArrowheads="1"/>
            </p:cNvSpPr>
            <p:nvPr/>
          </p:nvSpPr>
          <p:spPr bwMode="auto">
            <a:xfrm>
              <a:off x="2382" y="1824"/>
              <a:ext cx="50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animals</a:t>
              </a:r>
            </a:p>
          </p:txBody>
        </p:sp>
        <p:sp>
          <p:nvSpPr>
            <p:cNvPr id="61449" name="Text Box 8"/>
            <p:cNvSpPr txBox="1">
              <a:spLocks noChangeArrowheads="1"/>
            </p:cNvSpPr>
            <p:nvPr/>
          </p:nvSpPr>
          <p:spPr bwMode="auto">
            <a:xfrm>
              <a:off x="4066" y="3820"/>
              <a:ext cx="69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denitrifying</a:t>
              </a:r>
            </a:p>
            <a:p>
              <a:pPr algn="ctr"/>
              <a:r>
                <a:rPr lang="en-US" altLang="en-US" sz="1300" b="1">
                  <a:latin typeface="Arial" panose="020B0604020202020204" pitchFamily="34" charset="0"/>
                </a:rPr>
                <a:t>bacteria</a:t>
              </a:r>
            </a:p>
          </p:txBody>
        </p:sp>
        <p:sp>
          <p:nvSpPr>
            <p:cNvPr id="61450" name="Text Box 9"/>
            <p:cNvSpPr txBox="1">
              <a:spLocks noChangeArrowheads="1"/>
            </p:cNvSpPr>
            <p:nvPr/>
          </p:nvSpPr>
          <p:spPr bwMode="auto">
            <a:xfrm>
              <a:off x="4004" y="3167"/>
              <a:ext cx="56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nitrifying</a:t>
              </a:r>
            </a:p>
            <a:p>
              <a:r>
                <a:rPr lang="en-US" altLang="en-US" sz="1300" b="1">
                  <a:solidFill>
                    <a:schemeClr val="bg1"/>
                  </a:solidFill>
                  <a:latin typeface="Arial" panose="020B0604020202020204" pitchFamily="34" charset="0"/>
                </a:rPr>
                <a:t>bacteria</a:t>
              </a:r>
            </a:p>
          </p:txBody>
        </p:sp>
        <p:sp>
          <p:nvSpPr>
            <p:cNvPr id="61451" name="Text Box 10"/>
            <p:cNvSpPr txBox="1">
              <a:spLocks noChangeArrowheads="1"/>
            </p:cNvSpPr>
            <p:nvPr/>
          </p:nvSpPr>
          <p:spPr bwMode="auto">
            <a:xfrm>
              <a:off x="3106" y="3743"/>
              <a:ext cx="56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solidFill>
                    <a:schemeClr val="bg1"/>
                  </a:solidFill>
                  <a:latin typeface="Arial" panose="020B0604020202020204" pitchFamily="34" charset="0"/>
                </a:rPr>
                <a:t>nitrifying</a:t>
              </a:r>
            </a:p>
            <a:p>
              <a:pPr algn="ctr"/>
              <a:r>
                <a:rPr lang="en-US" altLang="en-US" sz="1300" b="1">
                  <a:solidFill>
                    <a:schemeClr val="bg1"/>
                  </a:solidFill>
                  <a:latin typeface="Arial" panose="020B0604020202020204" pitchFamily="34" charset="0"/>
                </a:rPr>
                <a:t>bacteria</a:t>
              </a:r>
            </a:p>
          </p:txBody>
        </p:sp>
        <p:sp>
          <p:nvSpPr>
            <p:cNvPr id="61452" name="Text Box 11"/>
            <p:cNvSpPr txBox="1">
              <a:spLocks noChangeArrowheads="1"/>
            </p:cNvSpPr>
            <p:nvPr/>
          </p:nvSpPr>
          <p:spPr bwMode="auto">
            <a:xfrm>
              <a:off x="2310" y="3608"/>
              <a:ext cx="67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ammonium</a:t>
              </a:r>
            </a:p>
          </p:txBody>
        </p:sp>
        <p:sp>
          <p:nvSpPr>
            <p:cNvPr id="61453" name="Text Box 12"/>
            <p:cNvSpPr txBox="1">
              <a:spLocks noChangeArrowheads="1"/>
            </p:cNvSpPr>
            <p:nvPr/>
          </p:nvSpPr>
          <p:spPr bwMode="auto">
            <a:xfrm>
              <a:off x="2631" y="3359"/>
              <a:ext cx="89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ammonification</a:t>
              </a:r>
            </a:p>
          </p:txBody>
        </p:sp>
        <p:sp>
          <p:nvSpPr>
            <p:cNvPr id="61454" name="Text Box 13"/>
            <p:cNvSpPr txBox="1">
              <a:spLocks noChangeArrowheads="1"/>
            </p:cNvSpPr>
            <p:nvPr/>
          </p:nvSpPr>
          <p:spPr bwMode="auto">
            <a:xfrm>
              <a:off x="2132" y="3167"/>
              <a:ext cx="80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decomposers</a:t>
              </a:r>
            </a:p>
          </p:txBody>
        </p:sp>
        <p:sp>
          <p:nvSpPr>
            <p:cNvPr id="61455" name="Text Box 14"/>
            <p:cNvSpPr txBox="1">
              <a:spLocks noChangeArrowheads="1"/>
            </p:cNvSpPr>
            <p:nvPr/>
          </p:nvSpPr>
          <p:spPr bwMode="auto">
            <a:xfrm>
              <a:off x="2475" y="2544"/>
              <a:ext cx="369"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plant</a:t>
              </a:r>
            </a:p>
          </p:txBody>
        </p:sp>
        <p:sp>
          <p:nvSpPr>
            <p:cNvPr id="61456" name="Text Box 15"/>
            <p:cNvSpPr txBox="1">
              <a:spLocks noChangeArrowheads="1"/>
            </p:cNvSpPr>
            <p:nvPr/>
          </p:nvSpPr>
          <p:spPr bwMode="auto">
            <a:xfrm>
              <a:off x="1296" y="3503"/>
              <a:ext cx="85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nitrogen-fixing</a:t>
              </a:r>
            </a:p>
            <a:p>
              <a:r>
                <a:rPr lang="en-US" altLang="en-US" sz="1300" b="1">
                  <a:solidFill>
                    <a:schemeClr val="bg1"/>
                  </a:solidFill>
                  <a:latin typeface="Arial" panose="020B0604020202020204" pitchFamily="34" charset="0"/>
                </a:rPr>
                <a:t>bacteria in soil</a:t>
              </a:r>
            </a:p>
          </p:txBody>
        </p:sp>
        <p:sp>
          <p:nvSpPr>
            <p:cNvPr id="61457" name="Text Box 16"/>
            <p:cNvSpPr txBox="1">
              <a:spLocks noChangeArrowheads="1"/>
            </p:cNvSpPr>
            <p:nvPr/>
          </p:nvSpPr>
          <p:spPr bwMode="auto">
            <a:xfrm>
              <a:off x="1340" y="3023"/>
              <a:ext cx="85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solidFill>
                    <a:schemeClr val="bg1"/>
                  </a:solidFill>
                  <a:latin typeface="Arial" panose="020B0604020202020204" pitchFamily="34" charset="0"/>
                </a:rPr>
                <a:t>nitrogen-fixing</a:t>
              </a:r>
            </a:p>
            <a:p>
              <a:pPr algn="ctr"/>
              <a:r>
                <a:rPr lang="en-US" altLang="en-US" sz="1300" b="1">
                  <a:solidFill>
                    <a:schemeClr val="bg1"/>
                  </a:solidFill>
                  <a:latin typeface="Arial" panose="020B0604020202020204" pitchFamily="34" charset="0"/>
                </a:rPr>
                <a:t>bacteria in </a:t>
              </a:r>
              <a:br>
                <a:rPr lang="en-US" altLang="en-US" sz="1300" b="1">
                  <a:solidFill>
                    <a:schemeClr val="bg1"/>
                  </a:solidFill>
                  <a:latin typeface="Arial" panose="020B0604020202020204" pitchFamily="34" charset="0"/>
                </a:rPr>
              </a:br>
              <a:r>
                <a:rPr lang="en-US" altLang="en-US" sz="1300" b="1">
                  <a:solidFill>
                    <a:schemeClr val="bg1"/>
                  </a:solidFill>
                  <a:latin typeface="Arial" panose="020B0604020202020204" pitchFamily="34" charset="0"/>
                </a:rPr>
                <a:t>roots</a:t>
              </a:r>
            </a:p>
          </p:txBody>
        </p:sp>
        <p:sp>
          <p:nvSpPr>
            <p:cNvPr id="61458" name="Rectangle 19"/>
            <p:cNvSpPr>
              <a:spLocks noChangeArrowheads="1"/>
            </p:cNvSpPr>
            <p:nvPr/>
          </p:nvSpPr>
          <p:spPr bwMode="auto">
            <a:xfrm>
              <a:off x="3680" y="2936"/>
              <a:ext cx="49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nitrates</a:t>
              </a:r>
            </a:p>
          </p:txBody>
        </p:sp>
        <p:sp>
          <p:nvSpPr>
            <p:cNvPr id="61459" name="Rectangle 20"/>
            <p:cNvSpPr>
              <a:spLocks noChangeArrowheads="1"/>
            </p:cNvSpPr>
            <p:nvPr/>
          </p:nvSpPr>
          <p:spPr bwMode="auto">
            <a:xfrm>
              <a:off x="3660" y="3455"/>
              <a:ext cx="46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nitrites</a:t>
              </a:r>
            </a:p>
          </p:txBody>
        </p:sp>
        <p:sp>
          <p:nvSpPr>
            <p:cNvPr id="61460" name="Line 39"/>
            <p:cNvSpPr>
              <a:spLocks noChangeShapeType="1"/>
            </p:cNvSpPr>
            <p:nvPr/>
          </p:nvSpPr>
          <p:spPr bwMode="auto">
            <a:xfrm flipH="1" flipV="1">
              <a:off x="4512" y="2808"/>
              <a:ext cx="48" cy="105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545" name="Rectangle 41"/>
          <p:cNvSpPr>
            <a:spLocks noChangeArrowheads="1"/>
          </p:cNvSpPr>
          <p:nvPr/>
        </p:nvSpPr>
        <p:spPr bwMode="auto">
          <a:xfrm>
            <a:off x="2057400" y="1714501"/>
            <a:ext cx="861060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dirty="0">
                <a:latin typeface="Arial" panose="020B0604020202020204" pitchFamily="34" charset="0"/>
              </a:rPr>
              <a:t>Nitrifying bacteria change the ammonium into nitrate.</a:t>
            </a:r>
          </a:p>
          <a:p>
            <a:pPr lvl="1" eaLnBrk="1" hangingPunct="1">
              <a:spcBef>
                <a:spcPct val="20000"/>
              </a:spcBef>
              <a:buFontTx/>
              <a:buChar char="–"/>
            </a:pPr>
            <a:r>
              <a:rPr lang="en-US" altLang="en-US" dirty="0">
                <a:latin typeface="Arial" panose="020B0604020202020204" pitchFamily="34" charset="0"/>
              </a:rPr>
              <a:t>Nitrogen moves through the food</a:t>
            </a:r>
            <a:br>
              <a:rPr lang="en-US" altLang="en-US" dirty="0">
                <a:latin typeface="Arial" panose="020B0604020202020204" pitchFamily="34" charset="0"/>
              </a:rPr>
            </a:br>
            <a:r>
              <a:rPr lang="en-US" altLang="en-US" dirty="0">
                <a:latin typeface="Arial" panose="020B0604020202020204" pitchFamily="34" charset="0"/>
              </a:rPr>
              <a:t>web and returns</a:t>
            </a:r>
            <a:br>
              <a:rPr lang="en-US" altLang="en-US" dirty="0">
                <a:latin typeface="Arial" panose="020B0604020202020204" pitchFamily="34" charset="0"/>
              </a:rPr>
            </a:br>
            <a:r>
              <a:rPr lang="en-US" altLang="en-US" dirty="0">
                <a:latin typeface="Arial" panose="020B0604020202020204" pitchFamily="34" charset="0"/>
              </a:rPr>
              <a:t>to the soil during</a:t>
            </a:r>
            <a:br>
              <a:rPr lang="en-US" altLang="en-US" dirty="0">
                <a:latin typeface="Arial" panose="020B0604020202020204" pitchFamily="34" charset="0"/>
              </a:rPr>
            </a:br>
            <a:r>
              <a:rPr lang="en-US" altLang="en-US" dirty="0">
                <a:latin typeface="Arial" panose="020B0604020202020204" pitchFamily="34" charset="0"/>
              </a:rPr>
              <a:t>decomposition.</a:t>
            </a:r>
          </a:p>
        </p:txBody>
      </p:sp>
    </p:spTree>
    <p:extLst>
      <p:ext uri="{BB962C8B-B14F-4D97-AF65-F5344CB8AC3E}">
        <p14:creationId xmlns:p14="http://schemas.microsoft.com/office/powerpoint/2010/main" val="1947100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left)">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45">
                                            <p:txEl>
                                              <p:pRg st="0" end="0"/>
                                            </p:txEl>
                                          </p:spTgt>
                                        </p:tgtEl>
                                        <p:attrNameLst>
                                          <p:attrName>style.visibility</p:attrName>
                                        </p:attrNameLst>
                                      </p:cBhvr>
                                      <p:to>
                                        <p:strVal val="visible"/>
                                      </p:to>
                                    </p:set>
                                    <p:animEffect transition="in" filter="wipe(left)">
                                      <p:cBhvr>
                                        <p:cTn id="12" dur="500"/>
                                        <p:tgtEl>
                                          <p:spTgt spid="2154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45">
                                            <p:txEl>
                                              <p:pRg st="1" end="1"/>
                                            </p:txEl>
                                          </p:spTgt>
                                        </p:tgtEl>
                                        <p:attrNameLst>
                                          <p:attrName>style.visibility</p:attrName>
                                        </p:attrNameLst>
                                      </p:cBhvr>
                                      <p:to>
                                        <p:strVal val="visible"/>
                                      </p:to>
                                    </p:set>
                                    <p:animEffect transition="in" filter="wipe(left)">
                                      <p:cBhvr>
                                        <p:cTn id="17" dur="500"/>
                                        <p:tgtEl>
                                          <p:spTgt spid="215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P spid="21545" grpId="0" build="p" bldLvl="5"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3" name="Picture 5" descr="bhspe-051305-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6" y="2660650"/>
            <a:ext cx="52546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p:cNvGrpSpPr>
            <a:grpSpLocks/>
          </p:cNvGrpSpPr>
          <p:nvPr/>
        </p:nvGrpSpPr>
        <p:grpSpPr bwMode="auto">
          <a:xfrm>
            <a:off x="5761039" y="3300413"/>
            <a:ext cx="4656137" cy="3243262"/>
            <a:chOff x="2669" y="2079"/>
            <a:chExt cx="2933" cy="2043"/>
          </a:xfrm>
        </p:grpSpPr>
        <p:sp>
          <p:nvSpPr>
            <p:cNvPr id="62472" name="Text Box 6"/>
            <p:cNvSpPr txBox="1">
              <a:spLocks noChangeArrowheads="1"/>
            </p:cNvSpPr>
            <p:nvPr/>
          </p:nvSpPr>
          <p:spPr bwMode="auto">
            <a:xfrm>
              <a:off x="4605" y="2134"/>
              <a:ext cx="99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geologic uplifting</a:t>
              </a:r>
            </a:p>
          </p:txBody>
        </p:sp>
        <p:sp>
          <p:nvSpPr>
            <p:cNvPr id="62473" name="Text Box 7"/>
            <p:cNvSpPr txBox="1">
              <a:spLocks noChangeArrowheads="1"/>
            </p:cNvSpPr>
            <p:nvPr/>
          </p:nvSpPr>
          <p:spPr bwMode="auto">
            <a:xfrm>
              <a:off x="3148" y="2079"/>
              <a:ext cx="30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rain</a:t>
              </a:r>
            </a:p>
          </p:txBody>
        </p:sp>
        <p:sp>
          <p:nvSpPr>
            <p:cNvPr id="62474" name="Text Box 8"/>
            <p:cNvSpPr txBox="1">
              <a:spLocks noChangeArrowheads="1"/>
            </p:cNvSpPr>
            <p:nvPr/>
          </p:nvSpPr>
          <p:spPr bwMode="auto">
            <a:xfrm>
              <a:off x="3667" y="2493"/>
              <a:ext cx="122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weathering of</a:t>
              </a:r>
            </a:p>
            <a:p>
              <a:pPr algn="ctr"/>
              <a:r>
                <a:rPr lang="en-US" altLang="en-US" sz="1300" b="1">
                  <a:latin typeface="Arial" panose="020B0604020202020204" pitchFamily="34" charset="0"/>
                </a:rPr>
                <a:t>phosphate from rocks</a:t>
              </a:r>
            </a:p>
            <a:p>
              <a:pPr algn="ctr"/>
              <a:r>
                <a:rPr lang="en-US" altLang="en-US" sz="1300" b="1">
                  <a:latin typeface="Arial" panose="020B0604020202020204" pitchFamily="34" charset="0"/>
                </a:rPr>
                <a:t>runoff</a:t>
              </a:r>
            </a:p>
          </p:txBody>
        </p:sp>
        <p:sp>
          <p:nvSpPr>
            <p:cNvPr id="62475" name="Text Box 9"/>
            <p:cNvSpPr txBox="1">
              <a:spLocks noChangeArrowheads="1"/>
            </p:cNvSpPr>
            <p:nvPr/>
          </p:nvSpPr>
          <p:spPr bwMode="auto">
            <a:xfrm>
              <a:off x="4561" y="3812"/>
              <a:ext cx="9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sedimentation</a:t>
              </a:r>
            </a:p>
            <a:p>
              <a:pPr algn="ctr"/>
              <a:r>
                <a:rPr lang="en-US" altLang="en-US" sz="1300" b="1">
                  <a:latin typeface="Arial" panose="020B0604020202020204" pitchFamily="34" charset="0"/>
                </a:rPr>
                <a:t>forms new rocks</a:t>
              </a:r>
            </a:p>
          </p:txBody>
        </p:sp>
        <p:sp>
          <p:nvSpPr>
            <p:cNvPr id="62476" name="Text Box 10"/>
            <p:cNvSpPr txBox="1">
              <a:spLocks noChangeArrowheads="1"/>
            </p:cNvSpPr>
            <p:nvPr/>
          </p:nvSpPr>
          <p:spPr bwMode="auto">
            <a:xfrm>
              <a:off x="3932" y="3416"/>
              <a:ext cx="54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leaching</a:t>
              </a:r>
            </a:p>
          </p:txBody>
        </p:sp>
        <p:sp>
          <p:nvSpPr>
            <p:cNvPr id="62477" name="Text Box 11"/>
            <p:cNvSpPr txBox="1">
              <a:spLocks noChangeArrowheads="1"/>
            </p:cNvSpPr>
            <p:nvPr/>
          </p:nvSpPr>
          <p:spPr bwMode="auto">
            <a:xfrm>
              <a:off x="4382" y="3195"/>
              <a:ext cx="121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phosphate in solution</a:t>
              </a:r>
            </a:p>
          </p:txBody>
        </p:sp>
        <p:sp>
          <p:nvSpPr>
            <p:cNvPr id="62478" name="Text Box 12"/>
            <p:cNvSpPr txBox="1">
              <a:spLocks noChangeArrowheads="1"/>
            </p:cNvSpPr>
            <p:nvPr/>
          </p:nvSpPr>
          <p:spPr bwMode="auto">
            <a:xfrm>
              <a:off x="3105" y="3140"/>
              <a:ext cx="50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animals</a:t>
              </a:r>
            </a:p>
          </p:txBody>
        </p:sp>
        <p:sp>
          <p:nvSpPr>
            <p:cNvPr id="62479" name="Text Box 13"/>
            <p:cNvSpPr txBox="1">
              <a:spLocks noChangeArrowheads="1"/>
            </p:cNvSpPr>
            <p:nvPr/>
          </p:nvSpPr>
          <p:spPr bwMode="auto">
            <a:xfrm>
              <a:off x="2669" y="2818"/>
              <a:ext cx="42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latin typeface="Arial" panose="020B0604020202020204" pitchFamily="34" charset="0"/>
                </a:rPr>
                <a:t>plants</a:t>
              </a:r>
            </a:p>
          </p:txBody>
        </p:sp>
        <p:sp>
          <p:nvSpPr>
            <p:cNvPr id="62480" name="Rectangle 14"/>
            <p:cNvSpPr>
              <a:spLocks noChangeArrowheads="1"/>
            </p:cNvSpPr>
            <p:nvPr/>
          </p:nvSpPr>
          <p:spPr bwMode="auto">
            <a:xfrm>
              <a:off x="3124" y="3923"/>
              <a:ext cx="80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300" b="1">
                  <a:solidFill>
                    <a:schemeClr val="bg1"/>
                  </a:solidFill>
                  <a:latin typeface="Arial" panose="020B0604020202020204" pitchFamily="34" charset="0"/>
                </a:rPr>
                <a:t>decomposers</a:t>
              </a:r>
            </a:p>
          </p:txBody>
        </p:sp>
        <p:sp>
          <p:nvSpPr>
            <p:cNvPr id="62481" name="Rectangle 15"/>
            <p:cNvSpPr>
              <a:spLocks noChangeArrowheads="1"/>
            </p:cNvSpPr>
            <p:nvPr/>
          </p:nvSpPr>
          <p:spPr bwMode="auto">
            <a:xfrm>
              <a:off x="3472" y="3186"/>
              <a:ext cx="65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r>
                <a:rPr lang="en-US" altLang="en-US" sz="1300" b="1">
                  <a:latin typeface="Arial" panose="020B0604020202020204" pitchFamily="34" charset="0"/>
                </a:rPr>
                <a:t>phosphate</a:t>
              </a:r>
            </a:p>
            <a:p>
              <a:pPr algn="ctr"/>
              <a:r>
                <a:rPr lang="en-US" altLang="en-US" sz="1300" b="1">
                  <a:latin typeface="Arial" panose="020B0604020202020204" pitchFamily="34" charset="0"/>
                </a:rPr>
                <a:t>in soil</a:t>
              </a:r>
            </a:p>
          </p:txBody>
        </p:sp>
      </p:grpSp>
      <p:sp>
        <p:nvSpPr>
          <p:cNvPr id="22530" name="Rectangle 2"/>
          <p:cNvSpPr>
            <a:spLocks noGrp="1" noChangeArrowheads="1"/>
          </p:cNvSpPr>
          <p:nvPr>
            <p:ph idx="1"/>
          </p:nvPr>
        </p:nvSpPr>
        <p:spPr>
          <a:xfrm>
            <a:off x="436605" y="914401"/>
            <a:ext cx="10840995" cy="822325"/>
          </a:xfrm>
          <a:noFill/>
        </p:spPr>
        <p:txBody>
          <a:bodyPr>
            <a:noAutofit/>
          </a:bodyPr>
          <a:lstStyle/>
          <a:p>
            <a:pPr marL="45720" indent="0" eaLnBrk="1" hangingPunct="1">
              <a:buNone/>
            </a:pPr>
            <a:r>
              <a:rPr lang="en-US" altLang="en-US" sz="3200" dirty="0" smtClean="0"/>
              <a:t>The phosphorus cycle takes place at and below ground level.</a:t>
            </a:r>
          </a:p>
        </p:txBody>
      </p:sp>
      <p:sp>
        <p:nvSpPr>
          <p:cNvPr id="22531" name="Rectangle 3"/>
          <p:cNvSpPr>
            <a:spLocks noChangeArrowheads="1"/>
          </p:cNvSpPr>
          <p:nvPr/>
        </p:nvSpPr>
        <p:spPr bwMode="auto">
          <a:xfrm>
            <a:off x="1326292" y="1714501"/>
            <a:ext cx="9189308"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dirty="0">
                <a:latin typeface="Arial" panose="020B0604020202020204" pitchFamily="34" charset="0"/>
              </a:rPr>
              <a:t>Phosphate is released by the weathering of rocks. </a:t>
            </a:r>
          </a:p>
          <a:p>
            <a:pPr lvl="1" eaLnBrk="1" hangingPunct="1">
              <a:spcBef>
                <a:spcPct val="20000"/>
              </a:spcBef>
              <a:buFontTx/>
              <a:buChar char="–"/>
            </a:pPr>
            <a:r>
              <a:rPr lang="en-US" altLang="en-US" dirty="0">
                <a:latin typeface="Arial" panose="020B0604020202020204" pitchFamily="34" charset="0"/>
              </a:rPr>
              <a:t>Phosphorus moves through the food web and returns to the soil during</a:t>
            </a:r>
            <a:br>
              <a:rPr lang="en-US" altLang="en-US" dirty="0">
                <a:latin typeface="Arial" panose="020B0604020202020204" pitchFamily="34" charset="0"/>
              </a:rPr>
            </a:br>
            <a:r>
              <a:rPr lang="en-US" altLang="en-US" dirty="0">
                <a:latin typeface="Arial" panose="020B0604020202020204" pitchFamily="34" charset="0"/>
              </a:rPr>
              <a:t>decomposition.</a:t>
            </a:r>
          </a:p>
        </p:txBody>
      </p:sp>
      <p:sp>
        <p:nvSpPr>
          <p:cNvPr id="22544" name="Rectangle 16"/>
          <p:cNvSpPr>
            <a:spLocks noChangeArrowheads="1"/>
          </p:cNvSpPr>
          <p:nvPr/>
        </p:nvSpPr>
        <p:spPr bwMode="auto">
          <a:xfrm>
            <a:off x="1194486" y="3305175"/>
            <a:ext cx="4558156"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r>
              <a:rPr lang="en-US" altLang="en-US" dirty="0">
                <a:latin typeface="Arial" panose="020B0604020202020204" pitchFamily="34" charset="0"/>
              </a:rPr>
              <a:t> Phosphorus leaches</a:t>
            </a:r>
            <a:br>
              <a:rPr lang="en-US" altLang="en-US" dirty="0">
                <a:latin typeface="Arial" panose="020B0604020202020204" pitchFamily="34" charset="0"/>
              </a:rPr>
            </a:br>
            <a:r>
              <a:rPr lang="en-US" altLang="en-US" dirty="0">
                <a:latin typeface="Arial" panose="020B0604020202020204" pitchFamily="34" charset="0"/>
              </a:rPr>
              <a:t>   into groundwater</a:t>
            </a:r>
            <a:br>
              <a:rPr lang="en-US" altLang="en-US" dirty="0">
                <a:latin typeface="Arial" panose="020B0604020202020204" pitchFamily="34" charset="0"/>
              </a:rPr>
            </a:br>
            <a:r>
              <a:rPr lang="en-US" altLang="en-US" dirty="0">
                <a:latin typeface="Arial" panose="020B0604020202020204" pitchFamily="34" charset="0"/>
              </a:rPr>
              <a:t>   from the soil and</a:t>
            </a:r>
            <a:br>
              <a:rPr lang="en-US" altLang="en-US" dirty="0">
                <a:latin typeface="Arial" panose="020B0604020202020204" pitchFamily="34" charset="0"/>
              </a:rPr>
            </a:br>
            <a:r>
              <a:rPr lang="en-US" altLang="en-US" dirty="0">
                <a:latin typeface="Arial" panose="020B0604020202020204" pitchFamily="34" charset="0"/>
              </a:rPr>
              <a:t>   is locked in</a:t>
            </a:r>
            <a:br>
              <a:rPr lang="en-US" altLang="en-US" dirty="0">
                <a:latin typeface="Arial" panose="020B0604020202020204" pitchFamily="34" charset="0"/>
              </a:rPr>
            </a:br>
            <a:r>
              <a:rPr lang="en-US" altLang="en-US" dirty="0">
                <a:latin typeface="Arial" panose="020B0604020202020204" pitchFamily="34" charset="0"/>
              </a:rPr>
              <a:t>   sediments.</a:t>
            </a:r>
          </a:p>
          <a:p>
            <a:pPr lvl="1" eaLnBrk="1" hangingPunct="1">
              <a:spcBef>
                <a:spcPct val="20000"/>
              </a:spcBef>
              <a:buFontTx/>
              <a:buChar char="–"/>
            </a:pPr>
            <a:r>
              <a:rPr lang="en-US" altLang="en-US" dirty="0" smtClean="0">
                <a:latin typeface="Arial" panose="020B0604020202020204" pitchFamily="34" charset="0"/>
              </a:rPr>
              <a:t> Both mining and</a:t>
            </a:r>
            <a:br>
              <a:rPr lang="en-US" altLang="en-US" dirty="0" smtClean="0">
                <a:latin typeface="Arial" panose="020B0604020202020204" pitchFamily="34" charset="0"/>
              </a:rPr>
            </a:br>
            <a:r>
              <a:rPr lang="en-US" altLang="en-US" dirty="0" smtClean="0">
                <a:latin typeface="Arial" panose="020B0604020202020204" pitchFamily="34" charset="0"/>
              </a:rPr>
              <a:t>   agriculture add</a:t>
            </a:r>
            <a:br>
              <a:rPr lang="en-US" altLang="en-US" dirty="0" smtClean="0">
                <a:latin typeface="Arial" panose="020B0604020202020204" pitchFamily="34" charset="0"/>
              </a:rPr>
            </a:br>
            <a:r>
              <a:rPr lang="en-US" altLang="en-US" dirty="0" smtClean="0">
                <a:latin typeface="Arial" panose="020B0604020202020204" pitchFamily="34" charset="0"/>
              </a:rPr>
              <a:t>   phosphorus into</a:t>
            </a:r>
            <a:br>
              <a:rPr lang="en-US" altLang="en-US" dirty="0" smtClean="0">
                <a:latin typeface="Arial" panose="020B0604020202020204" pitchFamily="34" charset="0"/>
              </a:rPr>
            </a:br>
            <a:r>
              <a:rPr lang="en-US" altLang="en-US" dirty="0" smtClean="0">
                <a:latin typeface="Arial" panose="020B0604020202020204" pitchFamily="34" charset="0"/>
              </a:rPr>
              <a:t>   the environment.</a:t>
            </a:r>
            <a:endParaRPr lang="en-US" altLang="en-US" dirty="0">
              <a:latin typeface="Arial" panose="020B0604020202020204" pitchFamily="34" charset="0"/>
            </a:endParaRPr>
          </a:p>
        </p:txBody>
      </p:sp>
    </p:spTree>
    <p:extLst>
      <p:ext uri="{BB962C8B-B14F-4D97-AF65-F5344CB8AC3E}">
        <p14:creationId xmlns:p14="http://schemas.microsoft.com/office/powerpoint/2010/main" val="1658116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left)">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wipe(left)">
                                      <p:cBhvr>
                                        <p:cTn id="12" dur="500"/>
                                        <p:tgtEl>
                                          <p:spTgt spid="225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Effect transition="in" filter="wipe(left)">
                                      <p:cBhvr>
                                        <p:cTn id="17" dur="500"/>
                                        <p:tgtEl>
                                          <p:spTgt spid="225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44">
                                            <p:txEl>
                                              <p:pRg st="0" end="0"/>
                                            </p:txEl>
                                          </p:spTgt>
                                        </p:tgtEl>
                                        <p:attrNameLst>
                                          <p:attrName>style.visibility</p:attrName>
                                        </p:attrNameLst>
                                      </p:cBhvr>
                                      <p:to>
                                        <p:strVal val="visible"/>
                                      </p:to>
                                    </p:set>
                                    <p:animEffect transition="in" filter="wipe(left)">
                                      <p:cBhvr>
                                        <p:cTn id="22" dur="500"/>
                                        <p:tgtEl>
                                          <p:spTgt spid="2254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44">
                                            <p:txEl>
                                              <p:pRg st="1" end="1"/>
                                            </p:txEl>
                                          </p:spTgt>
                                        </p:tgtEl>
                                        <p:attrNameLst>
                                          <p:attrName>style.visibility</p:attrName>
                                        </p:attrNameLst>
                                      </p:cBhvr>
                                      <p:to>
                                        <p:strVal val="visible"/>
                                      </p:to>
                                    </p:set>
                                    <p:animEffect transition="in" filter="wipe(left)">
                                      <p:cBhvr>
                                        <p:cTn id="27" dur="500"/>
                                        <p:tgtEl>
                                          <p:spTgt spid="2254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2533"/>
                                        </p:tgtEl>
                                        <p:attrNameLst>
                                          <p:attrName>style.visibility</p:attrName>
                                        </p:attrNameLst>
                                      </p:cBhvr>
                                      <p:to>
                                        <p:strVal val="visible"/>
                                      </p:to>
                                    </p:set>
                                    <p:animEffect transition="in" filter="wipe(up)">
                                      <p:cBhvr>
                                        <p:cTn id="32" dur="500"/>
                                        <p:tgtEl>
                                          <p:spTgt spid="22533"/>
                                        </p:tgtEl>
                                      </p:cBhvr>
                                    </p:animEffect>
                                  </p:childTnLst>
                                </p:cTn>
                              </p:par>
                            </p:childTnLst>
                          </p:cTn>
                        </p:par>
                        <p:par>
                          <p:cTn id="33" fill="hold" nodeType="afterGroup">
                            <p:stCondLst>
                              <p:cond delay="500"/>
                            </p:stCondLst>
                            <p:childTnLst>
                              <p:par>
                                <p:cTn id="34" presetID="22" presetClass="entr" presetSubtype="1"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up)">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P spid="22531" grpId="0" build="p" bldLvl="2" autoUpdateAnimBg="0"/>
      <p:bldP spid="22544" grpId="0" build="p" bldLvl="5"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1) Assessment: How does the hydrologic cycle move water through the environment? </a:t>
            </a:r>
          </a:p>
        </p:txBody>
      </p:sp>
      <p:sp>
        <p:nvSpPr>
          <p:cNvPr id="63491" name="Content Placeholder 2"/>
          <p:cNvSpPr>
            <a:spLocks noGrp="1"/>
          </p:cNvSpPr>
          <p:nvPr>
            <p:ph idx="1"/>
          </p:nvPr>
        </p:nvSpPr>
        <p:spPr>
          <a:xfrm>
            <a:off x="2057400" y="1824501"/>
            <a:ext cx="8305800" cy="1200150"/>
          </a:xfrm>
        </p:spPr>
        <p:txBody>
          <a:bodyPr>
            <a:normAutofit/>
          </a:bodyPr>
          <a:lstStyle/>
          <a:p>
            <a:pPr eaLnBrk="1" hangingPunct="1"/>
            <a:r>
              <a:rPr lang="en-US" altLang="en-US" dirty="0" smtClean="0"/>
              <a:t>Precipitation falls to earth, while transpiration and evaporation transfer water back into the atmosphere as water vapor</a:t>
            </a:r>
          </a:p>
        </p:txBody>
      </p:sp>
      <p:sp>
        <p:nvSpPr>
          <p:cNvPr id="63493" name="Cloud Callout 4"/>
          <p:cNvSpPr>
            <a:spLocks noChangeArrowheads="1"/>
          </p:cNvSpPr>
          <p:nvPr/>
        </p:nvSpPr>
        <p:spPr bwMode="auto">
          <a:xfrm>
            <a:off x="5715000" y="2514600"/>
            <a:ext cx="2514600" cy="914400"/>
          </a:xfrm>
          <a:prstGeom prst="cloudCallout">
            <a:avLst>
              <a:gd name="adj1" fmla="val -20833"/>
              <a:gd name="adj2" fmla="val 62500"/>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7" name="Parallelogram 6"/>
          <p:cNvSpPr/>
          <p:nvPr/>
        </p:nvSpPr>
        <p:spPr bwMode="auto">
          <a:xfrm>
            <a:off x="8763000" y="5181600"/>
            <a:ext cx="304800" cy="1219200"/>
          </a:xfrm>
          <a:prstGeom prst="parallelogram">
            <a:avLst/>
          </a:prstGeom>
          <a:solidFill>
            <a:schemeClr val="accent4">
              <a:lumMod val="75000"/>
              <a:lumOff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63495" name="Cloud Callout 5"/>
          <p:cNvSpPr>
            <a:spLocks noChangeArrowheads="1"/>
          </p:cNvSpPr>
          <p:nvPr/>
        </p:nvSpPr>
        <p:spPr bwMode="auto">
          <a:xfrm flipH="1">
            <a:off x="8229600" y="4495800"/>
            <a:ext cx="1295400" cy="838200"/>
          </a:xfrm>
          <a:prstGeom prst="cloudCallout">
            <a:avLst>
              <a:gd name="adj1" fmla="val -20833"/>
              <a:gd name="adj2" fmla="val 62500"/>
            </a:avLst>
          </a:prstGeom>
          <a:solidFill>
            <a:srgbClr val="00B050"/>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63496" name="Oval 8"/>
          <p:cNvSpPr>
            <a:spLocks noChangeArrowheads="1"/>
          </p:cNvSpPr>
          <p:nvPr/>
        </p:nvSpPr>
        <p:spPr bwMode="auto">
          <a:xfrm>
            <a:off x="3124200" y="5410200"/>
            <a:ext cx="4724400" cy="1295400"/>
          </a:xfrm>
          <a:prstGeom prst="ellipse">
            <a:avLst/>
          </a:prstGeom>
          <a:solidFill>
            <a:srgbClr val="0070C0"/>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 name="Teardrop 9"/>
          <p:cNvSpPr/>
          <p:nvPr/>
        </p:nvSpPr>
        <p:spPr bwMode="auto">
          <a:xfrm rot="18591594">
            <a:off x="5580857" y="38425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1" name="Teardrop 10"/>
          <p:cNvSpPr/>
          <p:nvPr/>
        </p:nvSpPr>
        <p:spPr bwMode="auto">
          <a:xfrm rot="18591594">
            <a:off x="6647657" y="48331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2" name="Teardrop 11"/>
          <p:cNvSpPr/>
          <p:nvPr/>
        </p:nvSpPr>
        <p:spPr bwMode="auto">
          <a:xfrm rot="18591594">
            <a:off x="7333457" y="36901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3" name="Teardrop 12"/>
          <p:cNvSpPr/>
          <p:nvPr/>
        </p:nvSpPr>
        <p:spPr bwMode="auto">
          <a:xfrm rot="18591594">
            <a:off x="6800057" y="36901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4" name="Teardrop 13"/>
          <p:cNvSpPr/>
          <p:nvPr/>
        </p:nvSpPr>
        <p:spPr bwMode="auto">
          <a:xfrm rot="18591594">
            <a:off x="5885657" y="52141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5" name="Teardrop 14"/>
          <p:cNvSpPr/>
          <p:nvPr/>
        </p:nvSpPr>
        <p:spPr bwMode="auto">
          <a:xfrm rot="18591594">
            <a:off x="5961857" y="44521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6" name="Teardrop 15"/>
          <p:cNvSpPr/>
          <p:nvPr/>
        </p:nvSpPr>
        <p:spPr bwMode="auto">
          <a:xfrm rot="18591594">
            <a:off x="5407820" y="4306095"/>
            <a:ext cx="136525" cy="109537"/>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17" name="Teardrop 16"/>
          <p:cNvSpPr/>
          <p:nvPr/>
        </p:nvSpPr>
        <p:spPr bwMode="auto">
          <a:xfrm rot="18591594">
            <a:off x="6876257" y="4147344"/>
            <a:ext cx="136525" cy="109538"/>
          </a:xfrm>
          <a:prstGeom prst="teardrop">
            <a:avLst/>
          </a:prstGeom>
          <a:solidFill>
            <a:srgbClr val="00B0F0"/>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a:endParaRPr>
          </a:p>
        </p:txBody>
      </p:sp>
      <p:sp>
        <p:nvSpPr>
          <p:cNvPr id="63505" name="Left Brace 17"/>
          <p:cNvSpPr>
            <a:spLocks/>
          </p:cNvSpPr>
          <p:nvPr/>
        </p:nvSpPr>
        <p:spPr bwMode="auto">
          <a:xfrm>
            <a:off x="4724400" y="3505200"/>
            <a:ext cx="304800" cy="1905000"/>
          </a:xfrm>
          <a:prstGeom prst="leftBrace">
            <a:avLst>
              <a:gd name="adj1" fmla="val 8333"/>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63506" name="TextBox 18"/>
          <p:cNvSpPr txBox="1">
            <a:spLocks noChangeArrowheads="1"/>
          </p:cNvSpPr>
          <p:nvPr/>
        </p:nvSpPr>
        <p:spPr bwMode="auto">
          <a:xfrm>
            <a:off x="2895600" y="4191001"/>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a:t>Precipitation</a:t>
            </a:r>
          </a:p>
          <a:p>
            <a:r>
              <a:rPr lang="en-US" altLang="en-US" sz="1600"/>
              <a:t>Snow/rain/sleet</a:t>
            </a:r>
          </a:p>
        </p:txBody>
      </p:sp>
      <p:sp>
        <p:nvSpPr>
          <p:cNvPr id="63507" name="Curved Right Arrow 19"/>
          <p:cNvSpPr>
            <a:spLocks noChangeArrowheads="1"/>
          </p:cNvSpPr>
          <p:nvPr/>
        </p:nvSpPr>
        <p:spPr bwMode="auto">
          <a:xfrm rot="10800000">
            <a:off x="7010400" y="2971800"/>
            <a:ext cx="609600" cy="2819400"/>
          </a:xfrm>
          <a:prstGeom prst="curvedRightArrow">
            <a:avLst>
              <a:gd name="adj1" fmla="val 24988"/>
              <a:gd name="adj2" fmla="val 49997"/>
              <a:gd name="adj3" fmla="val 25000"/>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63508" name="Curved Right Arrow 20"/>
          <p:cNvSpPr>
            <a:spLocks noChangeArrowheads="1"/>
          </p:cNvSpPr>
          <p:nvPr/>
        </p:nvSpPr>
        <p:spPr bwMode="auto">
          <a:xfrm rot="9236237">
            <a:off x="8667750" y="2657476"/>
            <a:ext cx="414338" cy="2112963"/>
          </a:xfrm>
          <a:prstGeom prst="curvedRightArrow">
            <a:avLst>
              <a:gd name="adj1" fmla="val 24979"/>
              <a:gd name="adj2" fmla="val 50005"/>
              <a:gd name="adj3" fmla="val 25000"/>
            </a:avLst>
          </a:prstGeom>
          <a:solidFill>
            <a:schemeClr val="accent1"/>
          </a:solidFill>
          <a:ln w="9525" algn="ctr">
            <a:solidFill>
              <a:schemeClr val="tx1"/>
            </a:solidFill>
            <a:round/>
            <a:headEnd/>
            <a:tailEnd/>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63509" name="TextBox 21"/>
          <p:cNvSpPr txBox="1">
            <a:spLocks noChangeArrowheads="1"/>
          </p:cNvSpPr>
          <p:nvPr/>
        </p:nvSpPr>
        <p:spPr bwMode="auto">
          <a:xfrm>
            <a:off x="8915400" y="33528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t>Transpiration</a:t>
            </a:r>
          </a:p>
        </p:txBody>
      </p:sp>
      <p:sp>
        <p:nvSpPr>
          <p:cNvPr id="63510" name="TextBox 22"/>
          <p:cNvSpPr txBox="1">
            <a:spLocks noChangeArrowheads="1"/>
          </p:cNvSpPr>
          <p:nvPr/>
        </p:nvSpPr>
        <p:spPr bwMode="auto">
          <a:xfrm>
            <a:off x="7543800" y="40386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600"/>
              <a:t>Evaporation</a:t>
            </a:r>
          </a:p>
        </p:txBody>
      </p:sp>
      <p:sp>
        <p:nvSpPr>
          <p:cNvPr id="63511" name="Freeform 24"/>
          <p:cNvSpPr>
            <a:spLocks/>
          </p:cNvSpPr>
          <p:nvPr/>
        </p:nvSpPr>
        <p:spPr bwMode="auto">
          <a:xfrm>
            <a:off x="3352800" y="5715000"/>
            <a:ext cx="2692400" cy="190500"/>
          </a:xfrm>
          <a:custGeom>
            <a:avLst/>
            <a:gdLst>
              <a:gd name="T0" fmla="*/ 0 w 2692400"/>
              <a:gd name="T1" fmla="*/ 127000 h 190500"/>
              <a:gd name="T2" fmla="*/ 203200 w 2692400"/>
              <a:gd name="T3" fmla="*/ 101600 h 190500"/>
              <a:gd name="T4" fmla="*/ 266700 w 2692400"/>
              <a:gd name="T5" fmla="*/ 25400 h 190500"/>
              <a:gd name="T6" fmla="*/ 304800 w 2692400"/>
              <a:gd name="T7" fmla="*/ 0 h 190500"/>
              <a:gd name="T8" fmla="*/ 355600 w 2692400"/>
              <a:gd name="T9" fmla="*/ 114300 h 190500"/>
              <a:gd name="T10" fmla="*/ 469900 w 2692400"/>
              <a:gd name="T11" fmla="*/ 152400 h 190500"/>
              <a:gd name="T12" fmla="*/ 508000 w 2692400"/>
              <a:gd name="T13" fmla="*/ 165100 h 190500"/>
              <a:gd name="T14" fmla="*/ 635000 w 2692400"/>
              <a:gd name="T15" fmla="*/ 139700 h 190500"/>
              <a:gd name="T16" fmla="*/ 673100 w 2692400"/>
              <a:gd name="T17" fmla="*/ 114300 h 190500"/>
              <a:gd name="T18" fmla="*/ 723900 w 2692400"/>
              <a:gd name="T19" fmla="*/ 88900 h 190500"/>
              <a:gd name="T20" fmla="*/ 736600 w 2692400"/>
              <a:gd name="T21" fmla="*/ 38100 h 190500"/>
              <a:gd name="T22" fmla="*/ 762000 w 2692400"/>
              <a:gd name="T23" fmla="*/ 88900 h 190500"/>
              <a:gd name="T24" fmla="*/ 825500 w 2692400"/>
              <a:gd name="T25" fmla="*/ 152400 h 190500"/>
              <a:gd name="T26" fmla="*/ 863600 w 2692400"/>
              <a:gd name="T27" fmla="*/ 165100 h 190500"/>
              <a:gd name="T28" fmla="*/ 965200 w 2692400"/>
              <a:gd name="T29" fmla="*/ 190500 h 190500"/>
              <a:gd name="T30" fmla="*/ 1155700 w 2692400"/>
              <a:gd name="T31" fmla="*/ 165100 h 190500"/>
              <a:gd name="T32" fmla="*/ 1270000 w 2692400"/>
              <a:gd name="T33" fmla="*/ 63500 h 190500"/>
              <a:gd name="T34" fmla="*/ 1308100 w 2692400"/>
              <a:gd name="T35" fmla="*/ 50800 h 190500"/>
              <a:gd name="T36" fmla="*/ 1333500 w 2692400"/>
              <a:gd name="T37" fmla="*/ 88900 h 190500"/>
              <a:gd name="T38" fmla="*/ 1511300 w 2692400"/>
              <a:gd name="T39" fmla="*/ 152400 h 190500"/>
              <a:gd name="T40" fmla="*/ 1676400 w 2692400"/>
              <a:gd name="T41" fmla="*/ 101600 h 190500"/>
              <a:gd name="T42" fmla="*/ 1727200 w 2692400"/>
              <a:gd name="T43" fmla="*/ 0 h 190500"/>
              <a:gd name="T44" fmla="*/ 1739900 w 2692400"/>
              <a:gd name="T45" fmla="*/ 38100 h 190500"/>
              <a:gd name="T46" fmla="*/ 1816100 w 2692400"/>
              <a:gd name="T47" fmla="*/ 88900 h 190500"/>
              <a:gd name="T48" fmla="*/ 1854200 w 2692400"/>
              <a:gd name="T49" fmla="*/ 114300 h 190500"/>
              <a:gd name="T50" fmla="*/ 1943100 w 2692400"/>
              <a:gd name="T51" fmla="*/ 139700 h 190500"/>
              <a:gd name="T52" fmla="*/ 2108200 w 2692400"/>
              <a:gd name="T53" fmla="*/ 114300 h 190500"/>
              <a:gd name="T54" fmla="*/ 2133600 w 2692400"/>
              <a:gd name="T55" fmla="*/ 63500 h 190500"/>
              <a:gd name="T56" fmla="*/ 2171700 w 2692400"/>
              <a:gd name="T57" fmla="*/ 38100 h 190500"/>
              <a:gd name="T58" fmla="*/ 2197100 w 2692400"/>
              <a:gd name="T59" fmla="*/ 76200 h 190500"/>
              <a:gd name="T60" fmla="*/ 2273300 w 2692400"/>
              <a:gd name="T61" fmla="*/ 127000 h 190500"/>
              <a:gd name="T62" fmla="*/ 2311400 w 2692400"/>
              <a:gd name="T63" fmla="*/ 152400 h 190500"/>
              <a:gd name="T64" fmla="*/ 2425700 w 2692400"/>
              <a:gd name="T65" fmla="*/ 177800 h 190500"/>
              <a:gd name="T66" fmla="*/ 2667000 w 2692400"/>
              <a:gd name="T67" fmla="*/ 127000 h 190500"/>
              <a:gd name="T68" fmla="*/ 2692400 w 2692400"/>
              <a:gd name="T69" fmla="*/ 101600 h 190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92400"/>
              <a:gd name="T106" fmla="*/ 0 h 190500"/>
              <a:gd name="T107" fmla="*/ 2692400 w 2692400"/>
              <a:gd name="T108" fmla="*/ 190500 h 190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92400" h="190500">
                <a:moveTo>
                  <a:pt x="0" y="127000"/>
                </a:moveTo>
                <a:cubicBezTo>
                  <a:pt x="67733" y="118533"/>
                  <a:pt x="136404" y="115662"/>
                  <a:pt x="203200" y="101600"/>
                </a:cubicBezTo>
                <a:cubicBezTo>
                  <a:pt x="253233" y="91067"/>
                  <a:pt x="239211" y="58387"/>
                  <a:pt x="266700" y="25400"/>
                </a:cubicBezTo>
                <a:cubicBezTo>
                  <a:pt x="276471" y="13674"/>
                  <a:pt x="292100" y="8467"/>
                  <a:pt x="304800" y="0"/>
                </a:cubicBezTo>
                <a:cubicBezTo>
                  <a:pt x="309014" y="12642"/>
                  <a:pt x="330178" y="98411"/>
                  <a:pt x="355600" y="114300"/>
                </a:cubicBezTo>
                <a:lnTo>
                  <a:pt x="469900" y="152400"/>
                </a:lnTo>
                <a:lnTo>
                  <a:pt x="508000" y="165100"/>
                </a:lnTo>
                <a:cubicBezTo>
                  <a:pt x="550333" y="156633"/>
                  <a:pt x="593737" y="152396"/>
                  <a:pt x="635000" y="139700"/>
                </a:cubicBezTo>
                <a:cubicBezTo>
                  <a:pt x="649589" y="135211"/>
                  <a:pt x="659848" y="121873"/>
                  <a:pt x="673100" y="114300"/>
                </a:cubicBezTo>
                <a:cubicBezTo>
                  <a:pt x="689538" y="104907"/>
                  <a:pt x="706967" y="97367"/>
                  <a:pt x="723900" y="88900"/>
                </a:cubicBezTo>
                <a:cubicBezTo>
                  <a:pt x="728133" y="71967"/>
                  <a:pt x="719146" y="38100"/>
                  <a:pt x="736600" y="38100"/>
                </a:cubicBezTo>
                <a:cubicBezTo>
                  <a:pt x="755532" y="38100"/>
                  <a:pt x="752607" y="72462"/>
                  <a:pt x="762000" y="88900"/>
                </a:cubicBezTo>
                <a:cubicBezTo>
                  <a:pt x="782320" y="124460"/>
                  <a:pt x="788247" y="133773"/>
                  <a:pt x="825500" y="152400"/>
                </a:cubicBezTo>
                <a:cubicBezTo>
                  <a:pt x="837474" y="158387"/>
                  <a:pt x="850685" y="161578"/>
                  <a:pt x="863600" y="165100"/>
                </a:cubicBezTo>
                <a:cubicBezTo>
                  <a:pt x="897279" y="174285"/>
                  <a:pt x="965200" y="190500"/>
                  <a:pt x="965200" y="190500"/>
                </a:cubicBezTo>
                <a:cubicBezTo>
                  <a:pt x="1028700" y="182033"/>
                  <a:pt x="1094103" y="182699"/>
                  <a:pt x="1155700" y="165100"/>
                </a:cubicBezTo>
                <a:cubicBezTo>
                  <a:pt x="1258541" y="135717"/>
                  <a:pt x="1207323" y="115731"/>
                  <a:pt x="1270000" y="63500"/>
                </a:cubicBezTo>
                <a:cubicBezTo>
                  <a:pt x="1280284" y="54930"/>
                  <a:pt x="1295400" y="55033"/>
                  <a:pt x="1308100" y="50800"/>
                </a:cubicBezTo>
                <a:cubicBezTo>
                  <a:pt x="1316567" y="63500"/>
                  <a:pt x="1322013" y="78849"/>
                  <a:pt x="1333500" y="88900"/>
                </a:cubicBezTo>
                <a:cubicBezTo>
                  <a:pt x="1409043" y="155000"/>
                  <a:pt x="1411893" y="139974"/>
                  <a:pt x="1511300" y="152400"/>
                </a:cubicBezTo>
                <a:cubicBezTo>
                  <a:pt x="1523430" y="149974"/>
                  <a:pt x="1648283" y="141766"/>
                  <a:pt x="1676400" y="101600"/>
                </a:cubicBezTo>
                <a:cubicBezTo>
                  <a:pt x="1698114" y="70581"/>
                  <a:pt x="1727200" y="0"/>
                  <a:pt x="1727200" y="0"/>
                </a:cubicBezTo>
                <a:cubicBezTo>
                  <a:pt x="1731433" y="12700"/>
                  <a:pt x="1730434" y="28634"/>
                  <a:pt x="1739900" y="38100"/>
                </a:cubicBezTo>
                <a:cubicBezTo>
                  <a:pt x="1761486" y="59686"/>
                  <a:pt x="1790700" y="71967"/>
                  <a:pt x="1816100" y="88900"/>
                </a:cubicBezTo>
                <a:cubicBezTo>
                  <a:pt x="1828800" y="97367"/>
                  <a:pt x="1839720" y="109473"/>
                  <a:pt x="1854200" y="114300"/>
                </a:cubicBezTo>
                <a:cubicBezTo>
                  <a:pt x="1908859" y="132520"/>
                  <a:pt x="1879313" y="123753"/>
                  <a:pt x="1943100" y="139700"/>
                </a:cubicBezTo>
                <a:cubicBezTo>
                  <a:pt x="1998133" y="131233"/>
                  <a:pt x="2056502" y="134979"/>
                  <a:pt x="2108200" y="114300"/>
                </a:cubicBezTo>
                <a:cubicBezTo>
                  <a:pt x="2125778" y="107269"/>
                  <a:pt x="2121480" y="78044"/>
                  <a:pt x="2133600" y="63500"/>
                </a:cubicBezTo>
                <a:cubicBezTo>
                  <a:pt x="2143371" y="51774"/>
                  <a:pt x="2159000" y="46567"/>
                  <a:pt x="2171700" y="38100"/>
                </a:cubicBezTo>
                <a:cubicBezTo>
                  <a:pt x="2180167" y="50800"/>
                  <a:pt x="2185613" y="66149"/>
                  <a:pt x="2197100" y="76200"/>
                </a:cubicBezTo>
                <a:cubicBezTo>
                  <a:pt x="2220074" y="96302"/>
                  <a:pt x="2247900" y="110067"/>
                  <a:pt x="2273300" y="127000"/>
                </a:cubicBezTo>
                <a:cubicBezTo>
                  <a:pt x="2286000" y="135467"/>
                  <a:pt x="2296920" y="147573"/>
                  <a:pt x="2311400" y="152400"/>
                </a:cubicBezTo>
                <a:cubicBezTo>
                  <a:pt x="2373929" y="173243"/>
                  <a:pt x="2336295" y="162899"/>
                  <a:pt x="2425700" y="177800"/>
                </a:cubicBezTo>
                <a:cubicBezTo>
                  <a:pt x="2500974" y="167047"/>
                  <a:pt x="2595548" y="167830"/>
                  <a:pt x="2667000" y="127000"/>
                </a:cubicBezTo>
                <a:cubicBezTo>
                  <a:pt x="2677396" y="121059"/>
                  <a:pt x="2683933" y="110067"/>
                  <a:pt x="2692400" y="101600"/>
                </a:cubicBezTo>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63512" name="Freeform 25"/>
          <p:cNvSpPr>
            <a:spLocks/>
          </p:cNvSpPr>
          <p:nvPr/>
        </p:nvSpPr>
        <p:spPr bwMode="auto">
          <a:xfrm>
            <a:off x="5029200" y="6096000"/>
            <a:ext cx="2692400" cy="190500"/>
          </a:xfrm>
          <a:custGeom>
            <a:avLst/>
            <a:gdLst>
              <a:gd name="T0" fmla="*/ 0 w 2692400"/>
              <a:gd name="T1" fmla="*/ 127000 h 190500"/>
              <a:gd name="T2" fmla="*/ 203200 w 2692400"/>
              <a:gd name="T3" fmla="*/ 101600 h 190500"/>
              <a:gd name="T4" fmla="*/ 266700 w 2692400"/>
              <a:gd name="T5" fmla="*/ 25400 h 190500"/>
              <a:gd name="T6" fmla="*/ 304800 w 2692400"/>
              <a:gd name="T7" fmla="*/ 0 h 190500"/>
              <a:gd name="T8" fmla="*/ 355600 w 2692400"/>
              <a:gd name="T9" fmla="*/ 114300 h 190500"/>
              <a:gd name="T10" fmla="*/ 469900 w 2692400"/>
              <a:gd name="T11" fmla="*/ 152400 h 190500"/>
              <a:gd name="T12" fmla="*/ 508000 w 2692400"/>
              <a:gd name="T13" fmla="*/ 165100 h 190500"/>
              <a:gd name="T14" fmla="*/ 635000 w 2692400"/>
              <a:gd name="T15" fmla="*/ 139700 h 190500"/>
              <a:gd name="T16" fmla="*/ 673100 w 2692400"/>
              <a:gd name="T17" fmla="*/ 114300 h 190500"/>
              <a:gd name="T18" fmla="*/ 723900 w 2692400"/>
              <a:gd name="T19" fmla="*/ 88900 h 190500"/>
              <a:gd name="T20" fmla="*/ 736600 w 2692400"/>
              <a:gd name="T21" fmla="*/ 38100 h 190500"/>
              <a:gd name="T22" fmla="*/ 762000 w 2692400"/>
              <a:gd name="T23" fmla="*/ 88900 h 190500"/>
              <a:gd name="T24" fmla="*/ 825500 w 2692400"/>
              <a:gd name="T25" fmla="*/ 152400 h 190500"/>
              <a:gd name="T26" fmla="*/ 863600 w 2692400"/>
              <a:gd name="T27" fmla="*/ 165100 h 190500"/>
              <a:gd name="T28" fmla="*/ 965200 w 2692400"/>
              <a:gd name="T29" fmla="*/ 190500 h 190500"/>
              <a:gd name="T30" fmla="*/ 1155700 w 2692400"/>
              <a:gd name="T31" fmla="*/ 165100 h 190500"/>
              <a:gd name="T32" fmla="*/ 1270000 w 2692400"/>
              <a:gd name="T33" fmla="*/ 63500 h 190500"/>
              <a:gd name="T34" fmla="*/ 1308100 w 2692400"/>
              <a:gd name="T35" fmla="*/ 50800 h 190500"/>
              <a:gd name="T36" fmla="*/ 1333500 w 2692400"/>
              <a:gd name="T37" fmla="*/ 88900 h 190500"/>
              <a:gd name="T38" fmla="*/ 1511300 w 2692400"/>
              <a:gd name="T39" fmla="*/ 152400 h 190500"/>
              <a:gd name="T40" fmla="*/ 1676400 w 2692400"/>
              <a:gd name="T41" fmla="*/ 101600 h 190500"/>
              <a:gd name="T42" fmla="*/ 1727200 w 2692400"/>
              <a:gd name="T43" fmla="*/ 0 h 190500"/>
              <a:gd name="T44" fmla="*/ 1739900 w 2692400"/>
              <a:gd name="T45" fmla="*/ 38100 h 190500"/>
              <a:gd name="T46" fmla="*/ 1816100 w 2692400"/>
              <a:gd name="T47" fmla="*/ 88900 h 190500"/>
              <a:gd name="T48" fmla="*/ 1854200 w 2692400"/>
              <a:gd name="T49" fmla="*/ 114300 h 190500"/>
              <a:gd name="T50" fmla="*/ 1943100 w 2692400"/>
              <a:gd name="T51" fmla="*/ 139700 h 190500"/>
              <a:gd name="T52" fmla="*/ 2108200 w 2692400"/>
              <a:gd name="T53" fmla="*/ 114300 h 190500"/>
              <a:gd name="T54" fmla="*/ 2133600 w 2692400"/>
              <a:gd name="T55" fmla="*/ 63500 h 190500"/>
              <a:gd name="T56" fmla="*/ 2171700 w 2692400"/>
              <a:gd name="T57" fmla="*/ 38100 h 190500"/>
              <a:gd name="T58" fmla="*/ 2197100 w 2692400"/>
              <a:gd name="T59" fmla="*/ 76200 h 190500"/>
              <a:gd name="T60" fmla="*/ 2273300 w 2692400"/>
              <a:gd name="T61" fmla="*/ 127000 h 190500"/>
              <a:gd name="T62" fmla="*/ 2311400 w 2692400"/>
              <a:gd name="T63" fmla="*/ 152400 h 190500"/>
              <a:gd name="T64" fmla="*/ 2425700 w 2692400"/>
              <a:gd name="T65" fmla="*/ 177800 h 190500"/>
              <a:gd name="T66" fmla="*/ 2667000 w 2692400"/>
              <a:gd name="T67" fmla="*/ 127000 h 190500"/>
              <a:gd name="T68" fmla="*/ 2692400 w 2692400"/>
              <a:gd name="T69" fmla="*/ 101600 h 190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92400"/>
              <a:gd name="T106" fmla="*/ 0 h 190500"/>
              <a:gd name="T107" fmla="*/ 2692400 w 2692400"/>
              <a:gd name="T108" fmla="*/ 190500 h 190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92400" h="190500">
                <a:moveTo>
                  <a:pt x="0" y="127000"/>
                </a:moveTo>
                <a:cubicBezTo>
                  <a:pt x="67733" y="118533"/>
                  <a:pt x="136404" y="115662"/>
                  <a:pt x="203200" y="101600"/>
                </a:cubicBezTo>
                <a:cubicBezTo>
                  <a:pt x="253233" y="91067"/>
                  <a:pt x="239211" y="58387"/>
                  <a:pt x="266700" y="25400"/>
                </a:cubicBezTo>
                <a:cubicBezTo>
                  <a:pt x="276471" y="13674"/>
                  <a:pt x="292100" y="8467"/>
                  <a:pt x="304800" y="0"/>
                </a:cubicBezTo>
                <a:cubicBezTo>
                  <a:pt x="309014" y="12642"/>
                  <a:pt x="330178" y="98411"/>
                  <a:pt x="355600" y="114300"/>
                </a:cubicBezTo>
                <a:lnTo>
                  <a:pt x="469900" y="152400"/>
                </a:lnTo>
                <a:lnTo>
                  <a:pt x="508000" y="165100"/>
                </a:lnTo>
                <a:cubicBezTo>
                  <a:pt x="550333" y="156633"/>
                  <a:pt x="593737" y="152396"/>
                  <a:pt x="635000" y="139700"/>
                </a:cubicBezTo>
                <a:cubicBezTo>
                  <a:pt x="649589" y="135211"/>
                  <a:pt x="659848" y="121873"/>
                  <a:pt x="673100" y="114300"/>
                </a:cubicBezTo>
                <a:cubicBezTo>
                  <a:pt x="689538" y="104907"/>
                  <a:pt x="706967" y="97367"/>
                  <a:pt x="723900" y="88900"/>
                </a:cubicBezTo>
                <a:cubicBezTo>
                  <a:pt x="728133" y="71967"/>
                  <a:pt x="719146" y="38100"/>
                  <a:pt x="736600" y="38100"/>
                </a:cubicBezTo>
                <a:cubicBezTo>
                  <a:pt x="755532" y="38100"/>
                  <a:pt x="752607" y="72462"/>
                  <a:pt x="762000" y="88900"/>
                </a:cubicBezTo>
                <a:cubicBezTo>
                  <a:pt x="782320" y="124460"/>
                  <a:pt x="788247" y="133773"/>
                  <a:pt x="825500" y="152400"/>
                </a:cubicBezTo>
                <a:cubicBezTo>
                  <a:pt x="837474" y="158387"/>
                  <a:pt x="850685" y="161578"/>
                  <a:pt x="863600" y="165100"/>
                </a:cubicBezTo>
                <a:cubicBezTo>
                  <a:pt x="897279" y="174285"/>
                  <a:pt x="965200" y="190500"/>
                  <a:pt x="965200" y="190500"/>
                </a:cubicBezTo>
                <a:cubicBezTo>
                  <a:pt x="1028700" y="182033"/>
                  <a:pt x="1094103" y="182699"/>
                  <a:pt x="1155700" y="165100"/>
                </a:cubicBezTo>
                <a:cubicBezTo>
                  <a:pt x="1258541" y="135717"/>
                  <a:pt x="1207323" y="115731"/>
                  <a:pt x="1270000" y="63500"/>
                </a:cubicBezTo>
                <a:cubicBezTo>
                  <a:pt x="1280284" y="54930"/>
                  <a:pt x="1295400" y="55033"/>
                  <a:pt x="1308100" y="50800"/>
                </a:cubicBezTo>
                <a:cubicBezTo>
                  <a:pt x="1316567" y="63500"/>
                  <a:pt x="1322013" y="78849"/>
                  <a:pt x="1333500" y="88900"/>
                </a:cubicBezTo>
                <a:cubicBezTo>
                  <a:pt x="1409043" y="155000"/>
                  <a:pt x="1411893" y="139974"/>
                  <a:pt x="1511300" y="152400"/>
                </a:cubicBezTo>
                <a:cubicBezTo>
                  <a:pt x="1523430" y="149974"/>
                  <a:pt x="1648283" y="141766"/>
                  <a:pt x="1676400" y="101600"/>
                </a:cubicBezTo>
                <a:cubicBezTo>
                  <a:pt x="1698114" y="70581"/>
                  <a:pt x="1727200" y="0"/>
                  <a:pt x="1727200" y="0"/>
                </a:cubicBezTo>
                <a:cubicBezTo>
                  <a:pt x="1731433" y="12700"/>
                  <a:pt x="1730434" y="28634"/>
                  <a:pt x="1739900" y="38100"/>
                </a:cubicBezTo>
                <a:cubicBezTo>
                  <a:pt x="1761486" y="59686"/>
                  <a:pt x="1790700" y="71967"/>
                  <a:pt x="1816100" y="88900"/>
                </a:cubicBezTo>
                <a:cubicBezTo>
                  <a:pt x="1828800" y="97367"/>
                  <a:pt x="1839720" y="109473"/>
                  <a:pt x="1854200" y="114300"/>
                </a:cubicBezTo>
                <a:cubicBezTo>
                  <a:pt x="1908859" y="132520"/>
                  <a:pt x="1879313" y="123753"/>
                  <a:pt x="1943100" y="139700"/>
                </a:cubicBezTo>
                <a:cubicBezTo>
                  <a:pt x="1998133" y="131233"/>
                  <a:pt x="2056502" y="134979"/>
                  <a:pt x="2108200" y="114300"/>
                </a:cubicBezTo>
                <a:cubicBezTo>
                  <a:pt x="2125778" y="107269"/>
                  <a:pt x="2121480" y="78044"/>
                  <a:pt x="2133600" y="63500"/>
                </a:cubicBezTo>
                <a:cubicBezTo>
                  <a:pt x="2143371" y="51774"/>
                  <a:pt x="2159000" y="46567"/>
                  <a:pt x="2171700" y="38100"/>
                </a:cubicBezTo>
                <a:cubicBezTo>
                  <a:pt x="2180167" y="50800"/>
                  <a:pt x="2185613" y="66149"/>
                  <a:pt x="2197100" y="76200"/>
                </a:cubicBezTo>
                <a:cubicBezTo>
                  <a:pt x="2220074" y="96302"/>
                  <a:pt x="2247900" y="110067"/>
                  <a:pt x="2273300" y="127000"/>
                </a:cubicBezTo>
                <a:cubicBezTo>
                  <a:pt x="2286000" y="135467"/>
                  <a:pt x="2296920" y="147573"/>
                  <a:pt x="2311400" y="152400"/>
                </a:cubicBezTo>
                <a:cubicBezTo>
                  <a:pt x="2373929" y="173243"/>
                  <a:pt x="2336295" y="162899"/>
                  <a:pt x="2425700" y="177800"/>
                </a:cubicBezTo>
                <a:cubicBezTo>
                  <a:pt x="2500974" y="167047"/>
                  <a:pt x="2595548" y="167830"/>
                  <a:pt x="2667000" y="127000"/>
                </a:cubicBezTo>
                <a:cubicBezTo>
                  <a:pt x="2677396" y="121059"/>
                  <a:pt x="2683933" y="110067"/>
                  <a:pt x="2692400" y="101600"/>
                </a:cubicBezTo>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63513" name="Freeform 26"/>
          <p:cNvSpPr>
            <a:spLocks/>
          </p:cNvSpPr>
          <p:nvPr/>
        </p:nvSpPr>
        <p:spPr bwMode="auto">
          <a:xfrm>
            <a:off x="4038600" y="6477000"/>
            <a:ext cx="2590800" cy="152400"/>
          </a:xfrm>
          <a:custGeom>
            <a:avLst/>
            <a:gdLst>
              <a:gd name="T0" fmla="*/ 0 w 2692400"/>
              <a:gd name="T1" fmla="*/ 65024 h 190500"/>
              <a:gd name="T2" fmla="*/ 181053 w 2692400"/>
              <a:gd name="T3" fmla="*/ 52019 h 190500"/>
              <a:gd name="T4" fmla="*/ 237633 w 2692400"/>
              <a:gd name="T5" fmla="*/ 13005 h 190500"/>
              <a:gd name="T6" fmla="*/ 271580 w 2692400"/>
              <a:gd name="T7" fmla="*/ 0 h 190500"/>
              <a:gd name="T8" fmla="*/ 316844 w 2692400"/>
              <a:gd name="T9" fmla="*/ 58522 h 190500"/>
              <a:gd name="T10" fmla="*/ 418686 w 2692400"/>
              <a:gd name="T11" fmla="*/ 78029 h 190500"/>
              <a:gd name="T12" fmla="*/ 452634 w 2692400"/>
              <a:gd name="T13" fmla="*/ 84531 h 190500"/>
              <a:gd name="T14" fmla="*/ 565792 w 2692400"/>
              <a:gd name="T15" fmla="*/ 71526 h 190500"/>
              <a:gd name="T16" fmla="*/ 599739 w 2692400"/>
              <a:gd name="T17" fmla="*/ 58522 h 190500"/>
              <a:gd name="T18" fmla="*/ 645003 w 2692400"/>
              <a:gd name="T19" fmla="*/ 45517 h 190500"/>
              <a:gd name="T20" fmla="*/ 656319 w 2692400"/>
              <a:gd name="T21" fmla="*/ 19507 h 190500"/>
              <a:gd name="T22" fmla="*/ 678950 w 2692400"/>
              <a:gd name="T23" fmla="*/ 45517 h 190500"/>
              <a:gd name="T24" fmla="*/ 735530 w 2692400"/>
              <a:gd name="T25" fmla="*/ 78029 h 190500"/>
              <a:gd name="T26" fmla="*/ 769476 w 2692400"/>
              <a:gd name="T27" fmla="*/ 84531 h 190500"/>
              <a:gd name="T28" fmla="*/ 860003 w 2692400"/>
              <a:gd name="T29" fmla="*/ 97536 h 190500"/>
              <a:gd name="T30" fmla="*/ 1029741 w 2692400"/>
              <a:gd name="T31" fmla="*/ 84531 h 190500"/>
              <a:gd name="T32" fmla="*/ 1131583 w 2692400"/>
              <a:gd name="T33" fmla="*/ 32512 h 190500"/>
              <a:gd name="T34" fmla="*/ 1165531 w 2692400"/>
              <a:gd name="T35" fmla="*/ 26010 h 190500"/>
              <a:gd name="T36" fmla="*/ 1188162 w 2692400"/>
              <a:gd name="T37" fmla="*/ 45517 h 190500"/>
              <a:gd name="T38" fmla="*/ 1346585 w 2692400"/>
              <a:gd name="T39" fmla="*/ 78029 h 190500"/>
              <a:gd name="T40" fmla="*/ 1493691 w 2692400"/>
              <a:gd name="T41" fmla="*/ 52019 h 190500"/>
              <a:gd name="T42" fmla="*/ 1538954 w 2692400"/>
              <a:gd name="T43" fmla="*/ 0 h 190500"/>
              <a:gd name="T44" fmla="*/ 1550269 w 2692400"/>
              <a:gd name="T45" fmla="*/ 19507 h 190500"/>
              <a:gd name="T46" fmla="*/ 1618165 w 2692400"/>
              <a:gd name="T47" fmla="*/ 45517 h 190500"/>
              <a:gd name="T48" fmla="*/ 1652111 w 2692400"/>
              <a:gd name="T49" fmla="*/ 58522 h 190500"/>
              <a:gd name="T50" fmla="*/ 1731322 w 2692400"/>
              <a:gd name="T51" fmla="*/ 71526 h 190500"/>
              <a:gd name="T52" fmla="*/ 1878428 w 2692400"/>
              <a:gd name="T53" fmla="*/ 58522 h 190500"/>
              <a:gd name="T54" fmla="*/ 1901061 w 2692400"/>
              <a:gd name="T55" fmla="*/ 32512 h 190500"/>
              <a:gd name="T56" fmla="*/ 1935007 w 2692400"/>
              <a:gd name="T57" fmla="*/ 19507 h 190500"/>
              <a:gd name="T58" fmla="*/ 1957639 w 2692400"/>
              <a:gd name="T59" fmla="*/ 39014 h 190500"/>
              <a:gd name="T60" fmla="*/ 2025533 w 2692400"/>
              <a:gd name="T61" fmla="*/ 65024 h 190500"/>
              <a:gd name="T62" fmla="*/ 2059481 w 2692400"/>
              <a:gd name="T63" fmla="*/ 78029 h 190500"/>
              <a:gd name="T64" fmla="*/ 2161324 w 2692400"/>
              <a:gd name="T65" fmla="*/ 91034 h 190500"/>
              <a:gd name="T66" fmla="*/ 2376325 w 2692400"/>
              <a:gd name="T67" fmla="*/ 65024 h 190500"/>
              <a:gd name="T68" fmla="*/ 2398957 w 2692400"/>
              <a:gd name="T69" fmla="*/ 52019 h 190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92400"/>
              <a:gd name="T106" fmla="*/ 0 h 190500"/>
              <a:gd name="T107" fmla="*/ 2692400 w 2692400"/>
              <a:gd name="T108" fmla="*/ 190500 h 190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92400" h="190500">
                <a:moveTo>
                  <a:pt x="0" y="127000"/>
                </a:moveTo>
                <a:cubicBezTo>
                  <a:pt x="67733" y="118533"/>
                  <a:pt x="136404" y="115662"/>
                  <a:pt x="203200" y="101600"/>
                </a:cubicBezTo>
                <a:cubicBezTo>
                  <a:pt x="253233" y="91067"/>
                  <a:pt x="239211" y="58387"/>
                  <a:pt x="266700" y="25400"/>
                </a:cubicBezTo>
                <a:cubicBezTo>
                  <a:pt x="276471" y="13674"/>
                  <a:pt x="292100" y="8467"/>
                  <a:pt x="304800" y="0"/>
                </a:cubicBezTo>
                <a:cubicBezTo>
                  <a:pt x="309014" y="12642"/>
                  <a:pt x="330178" y="98411"/>
                  <a:pt x="355600" y="114300"/>
                </a:cubicBezTo>
                <a:lnTo>
                  <a:pt x="469900" y="152400"/>
                </a:lnTo>
                <a:lnTo>
                  <a:pt x="508000" y="165100"/>
                </a:lnTo>
                <a:cubicBezTo>
                  <a:pt x="550333" y="156633"/>
                  <a:pt x="593737" y="152396"/>
                  <a:pt x="635000" y="139700"/>
                </a:cubicBezTo>
                <a:cubicBezTo>
                  <a:pt x="649589" y="135211"/>
                  <a:pt x="659848" y="121873"/>
                  <a:pt x="673100" y="114300"/>
                </a:cubicBezTo>
                <a:cubicBezTo>
                  <a:pt x="689538" y="104907"/>
                  <a:pt x="706967" y="97367"/>
                  <a:pt x="723900" y="88900"/>
                </a:cubicBezTo>
                <a:cubicBezTo>
                  <a:pt x="728133" y="71967"/>
                  <a:pt x="719146" y="38100"/>
                  <a:pt x="736600" y="38100"/>
                </a:cubicBezTo>
                <a:cubicBezTo>
                  <a:pt x="755532" y="38100"/>
                  <a:pt x="752607" y="72462"/>
                  <a:pt x="762000" y="88900"/>
                </a:cubicBezTo>
                <a:cubicBezTo>
                  <a:pt x="782320" y="124460"/>
                  <a:pt x="788247" y="133773"/>
                  <a:pt x="825500" y="152400"/>
                </a:cubicBezTo>
                <a:cubicBezTo>
                  <a:pt x="837474" y="158387"/>
                  <a:pt x="850685" y="161578"/>
                  <a:pt x="863600" y="165100"/>
                </a:cubicBezTo>
                <a:cubicBezTo>
                  <a:pt x="897279" y="174285"/>
                  <a:pt x="965200" y="190500"/>
                  <a:pt x="965200" y="190500"/>
                </a:cubicBezTo>
                <a:cubicBezTo>
                  <a:pt x="1028700" y="182033"/>
                  <a:pt x="1094103" y="182699"/>
                  <a:pt x="1155700" y="165100"/>
                </a:cubicBezTo>
                <a:cubicBezTo>
                  <a:pt x="1258541" y="135717"/>
                  <a:pt x="1207323" y="115731"/>
                  <a:pt x="1270000" y="63500"/>
                </a:cubicBezTo>
                <a:cubicBezTo>
                  <a:pt x="1280284" y="54930"/>
                  <a:pt x="1295400" y="55033"/>
                  <a:pt x="1308100" y="50800"/>
                </a:cubicBezTo>
                <a:cubicBezTo>
                  <a:pt x="1316567" y="63500"/>
                  <a:pt x="1322013" y="78849"/>
                  <a:pt x="1333500" y="88900"/>
                </a:cubicBezTo>
                <a:cubicBezTo>
                  <a:pt x="1409043" y="155000"/>
                  <a:pt x="1411893" y="139974"/>
                  <a:pt x="1511300" y="152400"/>
                </a:cubicBezTo>
                <a:cubicBezTo>
                  <a:pt x="1523430" y="149974"/>
                  <a:pt x="1648283" y="141766"/>
                  <a:pt x="1676400" y="101600"/>
                </a:cubicBezTo>
                <a:cubicBezTo>
                  <a:pt x="1698114" y="70581"/>
                  <a:pt x="1727200" y="0"/>
                  <a:pt x="1727200" y="0"/>
                </a:cubicBezTo>
                <a:cubicBezTo>
                  <a:pt x="1731433" y="12700"/>
                  <a:pt x="1730434" y="28634"/>
                  <a:pt x="1739900" y="38100"/>
                </a:cubicBezTo>
                <a:cubicBezTo>
                  <a:pt x="1761486" y="59686"/>
                  <a:pt x="1790700" y="71967"/>
                  <a:pt x="1816100" y="88900"/>
                </a:cubicBezTo>
                <a:cubicBezTo>
                  <a:pt x="1828800" y="97367"/>
                  <a:pt x="1839720" y="109473"/>
                  <a:pt x="1854200" y="114300"/>
                </a:cubicBezTo>
                <a:cubicBezTo>
                  <a:pt x="1908859" y="132520"/>
                  <a:pt x="1879313" y="123753"/>
                  <a:pt x="1943100" y="139700"/>
                </a:cubicBezTo>
                <a:cubicBezTo>
                  <a:pt x="1998133" y="131233"/>
                  <a:pt x="2056502" y="134979"/>
                  <a:pt x="2108200" y="114300"/>
                </a:cubicBezTo>
                <a:cubicBezTo>
                  <a:pt x="2125778" y="107269"/>
                  <a:pt x="2121480" y="78044"/>
                  <a:pt x="2133600" y="63500"/>
                </a:cubicBezTo>
                <a:cubicBezTo>
                  <a:pt x="2143371" y="51774"/>
                  <a:pt x="2159000" y="46567"/>
                  <a:pt x="2171700" y="38100"/>
                </a:cubicBezTo>
                <a:cubicBezTo>
                  <a:pt x="2180167" y="50800"/>
                  <a:pt x="2185613" y="66149"/>
                  <a:pt x="2197100" y="76200"/>
                </a:cubicBezTo>
                <a:cubicBezTo>
                  <a:pt x="2220074" y="96302"/>
                  <a:pt x="2247900" y="110067"/>
                  <a:pt x="2273300" y="127000"/>
                </a:cubicBezTo>
                <a:cubicBezTo>
                  <a:pt x="2286000" y="135467"/>
                  <a:pt x="2296920" y="147573"/>
                  <a:pt x="2311400" y="152400"/>
                </a:cubicBezTo>
                <a:cubicBezTo>
                  <a:pt x="2373929" y="173243"/>
                  <a:pt x="2336295" y="162899"/>
                  <a:pt x="2425700" y="177800"/>
                </a:cubicBezTo>
                <a:cubicBezTo>
                  <a:pt x="2500974" y="167047"/>
                  <a:pt x="2595548" y="167830"/>
                  <a:pt x="2667000" y="127000"/>
                </a:cubicBezTo>
                <a:cubicBezTo>
                  <a:pt x="2677396" y="121059"/>
                  <a:pt x="2683933" y="110067"/>
                  <a:pt x="2692400" y="101600"/>
                </a:cubicBezTo>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63514" name="Freeform 27"/>
          <p:cNvSpPr>
            <a:spLocks/>
          </p:cNvSpPr>
          <p:nvPr/>
        </p:nvSpPr>
        <p:spPr bwMode="auto">
          <a:xfrm>
            <a:off x="4572000" y="5410200"/>
            <a:ext cx="1968500" cy="139700"/>
          </a:xfrm>
          <a:custGeom>
            <a:avLst/>
            <a:gdLst>
              <a:gd name="T0" fmla="*/ 0 w 2692400"/>
              <a:gd name="T1" fmla="*/ 50085 h 190500"/>
              <a:gd name="T2" fmla="*/ 79416 w 2692400"/>
              <a:gd name="T3" fmla="*/ 40068 h 190500"/>
              <a:gd name="T4" fmla="*/ 104235 w 2692400"/>
              <a:gd name="T5" fmla="*/ 10017 h 190500"/>
              <a:gd name="T6" fmla="*/ 119125 w 2692400"/>
              <a:gd name="T7" fmla="*/ 0 h 190500"/>
              <a:gd name="T8" fmla="*/ 138979 w 2692400"/>
              <a:gd name="T9" fmla="*/ 45077 h 190500"/>
              <a:gd name="T10" fmla="*/ 183651 w 2692400"/>
              <a:gd name="T11" fmla="*/ 60102 h 190500"/>
              <a:gd name="T12" fmla="*/ 198541 w 2692400"/>
              <a:gd name="T13" fmla="*/ 65110 h 190500"/>
              <a:gd name="T14" fmla="*/ 248177 w 2692400"/>
              <a:gd name="T15" fmla="*/ 55094 h 190500"/>
              <a:gd name="T16" fmla="*/ 263067 w 2692400"/>
              <a:gd name="T17" fmla="*/ 45077 h 190500"/>
              <a:gd name="T18" fmla="*/ 282921 w 2692400"/>
              <a:gd name="T19" fmla="*/ 35059 h 190500"/>
              <a:gd name="T20" fmla="*/ 287885 w 2692400"/>
              <a:gd name="T21" fmla="*/ 15025 h 190500"/>
              <a:gd name="T22" fmla="*/ 297813 w 2692400"/>
              <a:gd name="T23" fmla="*/ 35059 h 190500"/>
              <a:gd name="T24" fmla="*/ 322630 w 2692400"/>
              <a:gd name="T25" fmla="*/ 60102 h 190500"/>
              <a:gd name="T26" fmla="*/ 337521 w 2692400"/>
              <a:gd name="T27" fmla="*/ 65110 h 190500"/>
              <a:gd name="T28" fmla="*/ 377229 w 2692400"/>
              <a:gd name="T29" fmla="*/ 75128 h 190500"/>
              <a:gd name="T30" fmla="*/ 451682 w 2692400"/>
              <a:gd name="T31" fmla="*/ 65110 h 190500"/>
              <a:gd name="T32" fmla="*/ 496354 w 2692400"/>
              <a:gd name="T33" fmla="*/ 25043 h 190500"/>
              <a:gd name="T34" fmla="*/ 511244 w 2692400"/>
              <a:gd name="T35" fmla="*/ 20034 h 190500"/>
              <a:gd name="T36" fmla="*/ 521171 w 2692400"/>
              <a:gd name="T37" fmla="*/ 35059 h 190500"/>
              <a:gd name="T38" fmla="*/ 590661 w 2692400"/>
              <a:gd name="T39" fmla="*/ 60102 h 190500"/>
              <a:gd name="T40" fmla="*/ 655187 w 2692400"/>
              <a:gd name="T41" fmla="*/ 40068 h 190500"/>
              <a:gd name="T42" fmla="*/ 675041 w 2692400"/>
              <a:gd name="T43" fmla="*/ 0 h 190500"/>
              <a:gd name="T44" fmla="*/ 680005 w 2692400"/>
              <a:gd name="T45" fmla="*/ 15025 h 190500"/>
              <a:gd name="T46" fmla="*/ 709786 w 2692400"/>
              <a:gd name="T47" fmla="*/ 35059 h 190500"/>
              <a:gd name="T48" fmla="*/ 724676 w 2692400"/>
              <a:gd name="T49" fmla="*/ 45077 h 190500"/>
              <a:gd name="T50" fmla="*/ 759421 w 2692400"/>
              <a:gd name="T51" fmla="*/ 55094 h 190500"/>
              <a:gd name="T52" fmla="*/ 823947 w 2692400"/>
              <a:gd name="T53" fmla="*/ 45077 h 190500"/>
              <a:gd name="T54" fmla="*/ 833874 w 2692400"/>
              <a:gd name="T55" fmla="*/ 25043 h 190500"/>
              <a:gd name="T56" fmla="*/ 848765 w 2692400"/>
              <a:gd name="T57" fmla="*/ 15025 h 190500"/>
              <a:gd name="T58" fmla="*/ 858692 w 2692400"/>
              <a:gd name="T59" fmla="*/ 30051 h 190500"/>
              <a:gd name="T60" fmla="*/ 888473 w 2692400"/>
              <a:gd name="T61" fmla="*/ 50085 h 190500"/>
              <a:gd name="T62" fmla="*/ 903364 w 2692400"/>
              <a:gd name="T63" fmla="*/ 60102 h 190500"/>
              <a:gd name="T64" fmla="*/ 948036 w 2692400"/>
              <a:gd name="T65" fmla="*/ 70119 h 190500"/>
              <a:gd name="T66" fmla="*/ 1042342 w 2692400"/>
              <a:gd name="T67" fmla="*/ 50085 h 190500"/>
              <a:gd name="T68" fmla="*/ 1052269 w 2692400"/>
              <a:gd name="T69" fmla="*/ 40068 h 190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92400"/>
              <a:gd name="T106" fmla="*/ 0 h 190500"/>
              <a:gd name="T107" fmla="*/ 2692400 w 2692400"/>
              <a:gd name="T108" fmla="*/ 190500 h 190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92400" h="190500">
                <a:moveTo>
                  <a:pt x="0" y="127000"/>
                </a:moveTo>
                <a:cubicBezTo>
                  <a:pt x="67733" y="118533"/>
                  <a:pt x="136404" y="115662"/>
                  <a:pt x="203200" y="101600"/>
                </a:cubicBezTo>
                <a:cubicBezTo>
                  <a:pt x="253233" y="91067"/>
                  <a:pt x="239211" y="58387"/>
                  <a:pt x="266700" y="25400"/>
                </a:cubicBezTo>
                <a:cubicBezTo>
                  <a:pt x="276471" y="13674"/>
                  <a:pt x="292100" y="8467"/>
                  <a:pt x="304800" y="0"/>
                </a:cubicBezTo>
                <a:cubicBezTo>
                  <a:pt x="309014" y="12642"/>
                  <a:pt x="330178" y="98411"/>
                  <a:pt x="355600" y="114300"/>
                </a:cubicBezTo>
                <a:lnTo>
                  <a:pt x="469900" y="152400"/>
                </a:lnTo>
                <a:lnTo>
                  <a:pt x="508000" y="165100"/>
                </a:lnTo>
                <a:cubicBezTo>
                  <a:pt x="550333" y="156633"/>
                  <a:pt x="593737" y="152396"/>
                  <a:pt x="635000" y="139700"/>
                </a:cubicBezTo>
                <a:cubicBezTo>
                  <a:pt x="649589" y="135211"/>
                  <a:pt x="659848" y="121873"/>
                  <a:pt x="673100" y="114300"/>
                </a:cubicBezTo>
                <a:cubicBezTo>
                  <a:pt x="689538" y="104907"/>
                  <a:pt x="706967" y="97367"/>
                  <a:pt x="723900" y="88900"/>
                </a:cubicBezTo>
                <a:cubicBezTo>
                  <a:pt x="728133" y="71967"/>
                  <a:pt x="719146" y="38100"/>
                  <a:pt x="736600" y="38100"/>
                </a:cubicBezTo>
                <a:cubicBezTo>
                  <a:pt x="755532" y="38100"/>
                  <a:pt x="752607" y="72462"/>
                  <a:pt x="762000" y="88900"/>
                </a:cubicBezTo>
                <a:cubicBezTo>
                  <a:pt x="782320" y="124460"/>
                  <a:pt x="788247" y="133773"/>
                  <a:pt x="825500" y="152400"/>
                </a:cubicBezTo>
                <a:cubicBezTo>
                  <a:pt x="837474" y="158387"/>
                  <a:pt x="850685" y="161578"/>
                  <a:pt x="863600" y="165100"/>
                </a:cubicBezTo>
                <a:cubicBezTo>
                  <a:pt x="897279" y="174285"/>
                  <a:pt x="965200" y="190500"/>
                  <a:pt x="965200" y="190500"/>
                </a:cubicBezTo>
                <a:cubicBezTo>
                  <a:pt x="1028700" y="182033"/>
                  <a:pt x="1094103" y="182699"/>
                  <a:pt x="1155700" y="165100"/>
                </a:cubicBezTo>
                <a:cubicBezTo>
                  <a:pt x="1258541" y="135717"/>
                  <a:pt x="1207323" y="115731"/>
                  <a:pt x="1270000" y="63500"/>
                </a:cubicBezTo>
                <a:cubicBezTo>
                  <a:pt x="1280284" y="54930"/>
                  <a:pt x="1295400" y="55033"/>
                  <a:pt x="1308100" y="50800"/>
                </a:cubicBezTo>
                <a:cubicBezTo>
                  <a:pt x="1316567" y="63500"/>
                  <a:pt x="1322013" y="78849"/>
                  <a:pt x="1333500" y="88900"/>
                </a:cubicBezTo>
                <a:cubicBezTo>
                  <a:pt x="1409043" y="155000"/>
                  <a:pt x="1411893" y="139974"/>
                  <a:pt x="1511300" y="152400"/>
                </a:cubicBezTo>
                <a:cubicBezTo>
                  <a:pt x="1523430" y="149974"/>
                  <a:pt x="1648283" y="141766"/>
                  <a:pt x="1676400" y="101600"/>
                </a:cubicBezTo>
                <a:cubicBezTo>
                  <a:pt x="1698114" y="70581"/>
                  <a:pt x="1727200" y="0"/>
                  <a:pt x="1727200" y="0"/>
                </a:cubicBezTo>
                <a:cubicBezTo>
                  <a:pt x="1731433" y="12700"/>
                  <a:pt x="1730434" y="28634"/>
                  <a:pt x="1739900" y="38100"/>
                </a:cubicBezTo>
                <a:cubicBezTo>
                  <a:pt x="1761486" y="59686"/>
                  <a:pt x="1790700" y="71967"/>
                  <a:pt x="1816100" y="88900"/>
                </a:cubicBezTo>
                <a:cubicBezTo>
                  <a:pt x="1828800" y="97367"/>
                  <a:pt x="1839720" y="109473"/>
                  <a:pt x="1854200" y="114300"/>
                </a:cubicBezTo>
                <a:cubicBezTo>
                  <a:pt x="1908859" y="132520"/>
                  <a:pt x="1879313" y="123753"/>
                  <a:pt x="1943100" y="139700"/>
                </a:cubicBezTo>
                <a:cubicBezTo>
                  <a:pt x="1998133" y="131233"/>
                  <a:pt x="2056502" y="134979"/>
                  <a:pt x="2108200" y="114300"/>
                </a:cubicBezTo>
                <a:cubicBezTo>
                  <a:pt x="2125778" y="107269"/>
                  <a:pt x="2121480" y="78044"/>
                  <a:pt x="2133600" y="63500"/>
                </a:cubicBezTo>
                <a:cubicBezTo>
                  <a:pt x="2143371" y="51774"/>
                  <a:pt x="2159000" y="46567"/>
                  <a:pt x="2171700" y="38100"/>
                </a:cubicBezTo>
                <a:cubicBezTo>
                  <a:pt x="2180167" y="50800"/>
                  <a:pt x="2185613" y="66149"/>
                  <a:pt x="2197100" y="76200"/>
                </a:cubicBezTo>
                <a:cubicBezTo>
                  <a:pt x="2220074" y="96302"/>
                  <a:pt x="2247900" y="110067"/>
                  <a:pt x="2273300" y="127000"/>
                </a:cubicBezTo>
                <a:cubicBezTo>
                  <a:pt x="2286000" y="135467"/>
                  <a:pt x="2296920" y="147573"/>
                  <a:pt x="2311400" y="152400"/>
                </a:cubicBezTo>
                <a:cubicBezTo>
                  <a:pt x="2373929" y="173243"/>
                  <a:pt x="2336295" y="162899"/>
                  <a:pt x="2425700" y="177800"/>
                </a:cubicBezTo>
                <a:cubicBezTo>
                  <a:pt x="2500974" y="167047"/>
                  <a:pt x="2595548" y="167830"/>
                  <a:pt x="2667000" y="127000"/>
                </a:cubicBezTo>
                <a:cubicBezTo>
                  <a:pt x="2677396" y="121059"/>
                  <a:pt x="2683933" y="110067"/>
                  <a:pt x="2692400" y="101600"/>
                </a:cubicBezTo>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Tree>
    <p:extLst>
      <p:ext uri="{BB962C8B-B14F-4D97-AF65-F5344CB8AC3E}">
        <p14:creationId xmlns:p14="http://schemas.microsoft.com/office/powerpoint/2010/main" val="16990348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2) Assessment: What are 4 elements that cycle through ecosystems, and why are they important? </a:t>
            </a:r>
          </a:p>
        </p:txBody>
      </p:sp>
      <p:sp>
        <p:nvSpPr>
          <p:cNvPr id="64515" name="Content Placeholder 2"/>
          <p:cNvSpPr>
            <a:spLocks noGrp="1"/>
          </p:cNvSpPr>
          <p:nvPr>
            <p:ph idx="1"/>
          </p:nvPr>
        </p:nvSpPr>
        <p:spPr>
          <a:xfrm>
            <a:off x="1967753" y="2388534"/>
            <a:ext cx="8305800" cy="2235200"/>
          </a:xfrm>
        </p:spPr>
        <p:txBody>
          <a:bodyPr>
            <a:noAutofit/>
          </a:bodyPr>
          <a:lstStyle/>
          <a:p>
            <a:pPr eaLnBrk="1" hangingPunct="1"/>
            <a:r>
              <a:rPr lang="en-US" altLang="en-US" sz="2800" dirty="0" smtClean="0"/>
              <a:t>Oxygen (O</a:t>
            </a:r>
            <a:r>
              <a:rPr lang="en-US" altLang="en-US" sz="2800" baseline="-25000" dirty="0" smtClean="0"/>
              <a:t>2</a:t>
            </a:r>
            <a:r>
              <a:rPr lang="en-US" altLang="en-US" sz="2800" dirty="0" smtClean="0"/>
              <a:t>)</a:t>
            </a:r>
          </a:p>
          <a:p>
            <a:pPr eaLnBrk="1" hangingPunct="1"/>
            <a:r>
              <a:rPr lang="en-US" altLang="en-US" sz="2800" dirty="0" smtClean="0"/>
              <a:t>Carbon (CO</a:t>
            </a:r>
            <a:r>
              <a:rPr lang="en-US" altLang="en-US" sz="2800" baseline="-25000" dirty="0" smtClean="0"/>
              <a:t>2</a:t>
            </a:r>
            <a:r>
              <a:rPr lang="en-US" altLang="en-US" sz="2800" dirty="0" smtClean="0"/>
              <a:t>)</a:t>
            </a:r>
          </a:p>
          <a:p>
            <a:pPr eaLnBrk="1" hangingPunct="1"/>
            <a:r>
              <a:rPr lang="en-US" altLang="en-US" sz="2800" dirty="0" smtClean="0"/>
              <a:t>Nitrogen (NO</a:t>
            </a:r>
            <a:r>
              <a:rPr lang="en-US" altLang="en-US" sz="2800" baseline="-25000" dirty="0" smtClean="0"/>
              <a:t>3</a:t>
            </a:r>
            <a:r>
              <a:rPr lang="en-US" altLang="en-US" sz="2800" baseline="30000" dirty="0" smtClean="0"/>
              <a:t>-</a:t>
            </a:r>
            <a:r>
              <a:rPr lang="en-US" altLang="en-US" sz="2800" dirty="0" smtClean="0"/>
              <a:t>, NH</a:t>
            </a:r>
            <a:r>
              <a:rPr lang="en-US" altLang="en-US" sz="2800" baseline="-25000" dirty="0" smtClean="0"/>
              <a:t>4</a:t>
            </a:r>
            <a:r>
              <a:rPr lang="en-US" altLang="en-US" sz="2800" baseline="30000" dirty="0" smtClean="0"/>
              <a:t>+</a:t>
            </a:r>
            <a:r>
              <a:rPr lang="en-US" altLang="en-US" sz="2800" dirty="0" smtClean="0"/>
              <a:t>, or NH</a:t>
            </a:r>
            <a:r>
              <a:rPr lang="en-US" altLang="en-US" sz="2800" baseline="-25000" dirty="0" smtClean="0"/>
              <a:t>3</a:t>
            </a:r>
            <a:r>
              <a:rPr lang="en-US" altLang="en-US" sz="2800" dirty="0" smtClean="0"/>
              <a:t>)</a:t>
            </a:r>
          </a:p>
          <a:p>
            <a:pPr eaLnBrk="1" hangingPunct="1"/>
            <a:r>
              <a:rPr lang="en-US" altLang="en-US" sz="2800" dirty="0" err="1" smtClean="0"/>
              <a:t>Phospherous</a:t>
            </a:r>
            <a:r>
              <a:rPr lang="en-US" altLang="en-US" sz="2800" dirty="0" smtClean="0"/>
              <a:t> </a:t>
            </a:r>
          </a:p>
          <a:p>
            <a:pPr eaLnBrk="1" hangingPunct="1"/>
            <a:r>
              <a:rPr lang="en-US" altLang="en-US" sz="2800" dirty="0" smtClean="0"/>
              <a:t>They are all necessary for life on earth</a:t>
            </a:r>
          </a:p>
        </p:txBody>
      </p:sp>
    </p:spTree>
    <p:extLst>
      <p:ext uri="{BB962C8B-B14F-4D97-AF65-F5344CB8AC3E}">
        <p14:creationId xmlns:p14="http://schemas.microsoft.com/office/powerpoint/2010/main" val="22913405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3) Assessment: Why might farmers plant legumes such as peas to improve the nitrogen levels in the soil? </a:t>
            </a:r>
          </a:p>
        </p:txBody>
      </p:sp>
      <p:sp>
        <p:nvSpPr>
          <p:cNvPr id="65539" name="Content Placeholder 2"/>
          <p:cNvSpPr>
            <a:spLocks noGrp="1"/>
          </p:cNvSpPr>
          <p:nvPr>
            <p:ph idx="1"/>
          </p:nvPr>
        </p:nvSpPr>
        <p:spPr>
          <a:xfrm>
            <a:off x="2057400" y="3141571"/>
            <a:ext cx="8305800" cy="1717675"/>
          </a:xfrm>
        </p:spPr>
        <p:txBody>
          <a:bodyPr>
            <a:noAutofit/>
          </a:bodyPr>
          <a:lstStyle/>
          <a:p>
            <a:pPr eaLnBrk="1" hangingPunct="1"/>
            <a:r>
              <a:rPr lang="en-US" altLang="en-US" sz="2800" dirty="0" smtClean="0"/>
              <a:t>Legumes have root nodules, which contain nitrogen fixing bacteria.</a:t>
            </a:r>
          </a:p>
          <a:p>
            <a:pPr eaLnBrk="1" hangingPunct="1"/>
            <a:endParaRPr lang="en-US" altLang="en-US" sz="2800" dirty="0" smtClean="0"/>
          </a:p>
          <a:p>
            <a:pPr eaLnBrk="1" hangingPunct="1"/>
            <a:r>
              <a:rPr lang="en-US" altLang="en-US" sz="2800" dirty="0" smtClean="0"/>
              <a:t>Increased nitrogen levels increase the fertility of the soil</a:t>
            </a:r>
          </a:p>
        </p:txBody>
      </p:sp>
    </p:spTree>
    <p:extLst>
      <p:ext uri="{BB962C8B-B14F-4D97-AF65-F5344CB8AC3E}">
        <p14:creationId xmlns:p14="http://schemas.microsoft.com/office/powerpoint/2010/main" val="1744473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3-1_1.jpg                                               00463CA1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28838"/>
            <a:ext cx="723900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Group 3"/>
          <p:cNvGrpSpPr>
            <a:grpSpLocks/>
          </p:cNvGrpSpPr>
          <p:nvPr/>
        </p:nvGrpSpPr>
        <p:grpSpPr bwMode="auto">
          <a:xfrm>
            <a:off x="3048000" y="4724400"/>
            <a:ext cx="6172200" cy="609600"/>
            <a:chOff x="960" y="2832"/>
            <a:chExt cx="3888" cy="384"/>
          </a:xfrm>
        </p:grpSpPr>
        <p:grpSp>
          <p:nvGrpSpPr>
            <p:cNvPr id="8212" name="Group 4"/>
            <p:cNvGrpSpPr>
              <a:grpSpLocks/>
            </p:cNvGrpSpPr>
            <p:nvPr/>
          </p:nvGrpSpPr>
          <p:grpSpPr bwMode="auto">
            <a:xfrm>
              <a:off x="960" y="2832"/>
              <a:ext cx="720" cy="212"/>
              <a:chOff x="0" y="2592"/>
              <a:chExt cx="720" cy="212"/>
            </a:xfrm>
          </p:grpSpPr>
          <p:sp>
            <p:nvSpPr>
              <p:cNvPr id="8216" name="AutoShape 5"/>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217" name="Text Box 6"/>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nvGrpSpPr>
            <p:cNvPr id="8213" name="Group 7"/>
            <p:cNvGrpSpPr>
              <a:grpSpLocks/>
            </p:cNvGrpSpPr>
            <p:nvPr/>
          </p:nvGrpSpPr>
          <p:grpSpPr bwMode="auto">
            <a:xfrm>
              <a:off x="4128" y="3004"/>
              <a:ext cx="720" cy="212"/>
              <a:chOff x="0" y="2592"/>
              <a:chExt cx="720" cy="212"/>
            </a:xfrm>
          </p:grpSpPr>
          <p:sp>
            <p:nvSpPr>
              <p:cNvPr id="8214" name="AutoShape 8"/>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215" name="Text Box 9"/>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grpSp>
        <p:nvGrpSpPr>
          <p:cNvPr id="8196" name="Group 10"/>
          <p:cNvGrpSpPr>
            <a:grpSpLocks/>
          </p:cNvGrpSpPr>
          <p:nvPr/>
        </p:nvGrpSpPr>
        <p:grpSpPr bwMode="auto">
          <a:xfrm>
            <a:off x="3733800" y="4006850"/>
            <a:ext cx="5562600" cy="641350"/>
            <a:chOff x="1440" y="2352"/>
            <a:chExt cx="3504" cy="404"/>
          </a:xfrm>
        </p:grpSpPr>
        <p:grpSp>
          <p:nvGrpSpPr>
            <p:cNvPr id="8206" name="Group 11"/>
            <p:cNvGrpSpPr>
              <a:grpSpLocks/>
            </p:cNvGrpSpPr>
            <p:nvPr/>
          </p:nvGrpSpPr>
          <p:grpSpPr bwMode="auto">
            <a:xfrm>
              <a:off x="1440" y="2544"/>
              <a:ext cx="816" cy="212"/>
              <a:chOff x="1440" y="2544"/>
              <a:chExt cx="816" cy="212"/>
            </a:xfrm>
          </p:grpSpPr>
          <p:sp>
            <p:nvSpPr>
              <p:cNvPr id="8210" name="AutoShape 12"/>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211" name="Text Box 13"/>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nvGrpSpPr>
            <p:cNvPr id="8207" name="Group 14"/>
            <p:cNvGrpSpPr>
              <a:grpSpLocks/>
            </p:cNvGrpSpPr>
            <p:nvPr/>
          </p:nvGrpSpPr>
          <p:grpSpPr bwMode="auto">
            <a:xfrm>
              <a:off x="4128" y="2352"/>
              <a:ext cx="816" cy="212"/>
              <a:chOff x="1440" y="2544"/>
              <a:chExt cx="816" cy="212"/>
            </a:xfrm>
          </p:grpSpPr>
          <p:sp>
            <p:nvSpPr>
              <p:cNvPr id="8208" name="AutoShape 15"/>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209" name="Text Box 16"/>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grpSp>
        <p:nvGrpSpPr>
          <p:cNvPr id="8" name="Group 17"/>
          <p:cNvGrpSpPr>
            <a:grpSpLocks/>
          </p:cNvGrpSpPr>
          <p:nvPr/>
        </p:nvGrpSpPr>
        <p:grpSpPr bwMode="auto">
          <a:xfrm>
            <a:off x="4114800" y="3048000"/>
            <a:ext cx="5105400" cy="838200"/>
            <a:chOff x="1728" y="1680"/>
            <a:chExt cx="3216" cy="528"/>
          </a:xfrm>
        </p:grpSpPr>
        <p:grpSp>
          <p:nvGrpSpPr>
            <p:cNvPr id="8200" name="Group 18"/>
            <p:cNvGrpSpPr>
              <a:grpSpLocks/>
            </p:cNvGrpSpPr>
            <p:nvPr/>
          </p:nvGrpSpPr>
          <p:grpSpPr bwMode="auto">
            <a:xfrm>
              <a:off x="1728" y="1996"/>
              <a:ext cx="864" cy="212"/>
              <a:chOff x="0" y="1968"/>
              <a:chExt cx="864" cy="212"/>
            </a:xfrm>
          </p:grpSpPr>
          <p:sp>
            <p:nvSpPr>
              <p:cNvPr id="8204" name="AutoShape 19"/>
              <p:cNvSpPr>
                <a:spLocks noChangeArrowheads="1"/>
              </p:cNvSpPr>
              <p:nvPr/>
            </p:nvSpPr>
            <p:spPr bwMode="auto">
              <a:xfrm>
                <a:off x="0" y="1968"/>
                <a:ext cx="864"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205" name="Text Box 20"/>
              <p:cNvSpPr txBox="1">
                <a:spLocks noChangeArrowheads="1"/>
              </p:cNvSpPr>
              <p:nvPr/>
            </p:nvSpPr>
            <p:spPr bwMode="auto">
              <a:xfrm>
                <a:off x="0" y="1968"/>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Community</a:t>
                </a:r>
                <a:endParaRPr lang="en-US" altLang="en-US"/>
              </a:p>
            </p:txBody>
          </p:sp>
        </p:grpSp>
        <p:grpSp>
          <p:nvGrpSpPr>
            <p:cNvPr id="8201" name="Group 21"/>
            <p:cNvGrpSpPr>
              <a:grpSpLocks/>
            </p:cNvGrpSpPr>
            <p:nvPr/>
          </p:nvGrpSpPr>
          <p:grpSpPr bwMode="auto">
            <a:xfrm>
              <a:off x="4080" y="1680"/>
              <a:ext cx="864" cy="212"/>
              <a:chOff x="0" y="1968"/>
              <a:chExt cx="864" cy="212"/>
            </a:xfrm>
          </p:grpSpPr>
          <p:sp>
            <p:nvSpPr>
              <p:cNvPr id="8202" name="AutoShape 22"/>
              <p:cNvSpPr>
                <a:spLocks noChangeArrowheads="1"/>
              </p:cNvSpPr>
              <p:nvPr/>
            </p:nvSpPr>
            <p:spPr bwMode="auto">
              <a:xfrm>
                <a:off x="0" y="1968"/>
                <a:ext cx="864"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8203" name="Text Box 23"/>
              <p:cNvSpPr txBox="1">
                <a:spLocks noChangeArrowheads="1"/>
              </p:cNvSpPr>
              <p:nvPr/>
            </p:nvSpPr>
            <p:spPr bwMode="auto">
              <a:xfrm>
                <a:off x="0" y="1968"/>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Community</a:t>
                </a:r>
                <a:endParaRPr lang="en-US" altLang="en-US"/>
              </a:p>
            </p:txBody>
          </p:sp>
        </p:grpSp>
      </p:grpSp>
      <p:pic>
        <p:nvPicPr>
          <p:cNvPr id="8198" name="Picture 36" descr="bhspe-051301-003.tif                                           004C5FE6 Macintosh                      BE4B3F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992188"/>
            <a:ext cx="1295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3" name="Rectangle 37"/>
          <p:cNvSpPr>
            <a:spLocks noChangeArrowheads="1"/>
          </p:cNvSpPr>
          <p:nvPr/>
        </p:nvSpPr>
        <p:spPr bwMode="auto">
          <a:xfrm>
            <a:off x="2057400" y="838201"/>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a:latin typeface="Arial" panose="020B0604020202020204" pitchFamily="34" charset="0"/>
              </a:rPr>
              <a:t>A </a:t>
            </a:r>
            <a:r>
              <a:rPr lang="en-US" altLang="en-US" b="1">
                <a:latin typeface="Arial" panose="020B0604020202020204" pitchFamily="34" charset="0"/>
              </a:rPr>
              <a:t>community</a:t>
            </a:r>
            <a:r>
              <a:rPr lang="en-US" altLang="en-US">
                <a:latin typeface="Arial" panose="020B0604020202020204" pitchFamily="34" charset="0"/>
              </a:rPr>
              <a:t> is a group of different species that live together in one area.</a:t>
            </a:r>
          </a:p>
        </p:txBody>
      </p:sp>
    </p:spTree>
    <p:extLst>
      <p:ext uri="{BB962C8B-B14F-4D97-AF65-F5344CB8AC3E}">
        <p14:creationId xmlns:p14="http://schemas.microsoft.com/office/powerpoint/2010/main" val="14891532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73"/>
                                        </p:tgtEl>
                                        <p:attrNameLst>
                                          <p:attrName>style.visibility</p:attrName>
                                        </p:attrNameLst>
                                      </p:cBhvr>
                                      <p:to>
                                        <p:strVal val="visible"/>
                                      </p:to>
                                    </p:set>
                                    <p:animEffect transition="in" filter="wipe(left)">
                                      <p:cBhvr>
                                        <p:cTn id="7" dur="500"/>
                                        <p:tgtEl>
                                          <p:spTgt spid="1437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676400" y="727075"/>
            <a:ext cx="8686800" cy="831850"/>
          </a:xfrm>
        </p:spPr>
        <p:txBody>
          <a:bodyPr>
            <a:normAutofit fontScale="90000"/>
          </a:bodyPr>
          <a:lstStyle/>
          <a:p>
            <a:pPr eaLnBrk="1" hangingPunct="1"/>
            <a:r>
              <a:rPr lang="en-US" altLang="en-US" dirty="0" smtClean="0"/>
              <a:t>4) Assessment: Explain the importance of decomposers to the overall biogeochemical cycle </a:t>
            </a:r>
          </a:p>
        </p:txBody>
      </p:sp>
      <p:sp>
        <p:nvSpPr>
          <p:cNvPr id="66563" name="Content Placeholder 2"/>
          <p:cNvSpPr>
            <a:spLocks noGrp="1"/>
          </p:cNvSpPr>
          <p:nvPr>
            <p:ph idx="1"/>
          </p:nvPr>
        </p:nvSpPr>
        <p:spPr>
          <a:xfrm>
            <a:off x="2281517" y="2567828"/>
            <a:ext cx="8305800" cy="1200150"/>
          </a:xfrm>
        </p:spPr>
        <p:txBody>
          <a:bodyPr>
            <a:noAutofit/>
          </a:bodyPr>
          <a:lstStyle/>
          <a:p>
            <a:pPr eaLnBrk="1" hangingPunct="1"/>
            <a:r>
              <a:rPr lang="en-US" altLang="en-US" sz="3600" dirty="0" smtClean="0"/>
              <a:t>Decomposers break down organisms and release various elements, including nitrogen and phosphorous, which other organisms can then use.</a:t>
            </a:r>
          </a:p>
        </p:txBody>
      </p:sp>
    </p:spTree>
    <p:extLst>
      <p:ext uri="{BB962C8B-B14F-4D97-AF65-F5344CB8AC3E}">
        <p14:creationId xmlns:p14="http://schemas.microsoft.com/office/powerpoint/2010/main" val="28740829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676400" y="685800"/>
            <a:ext cx="8686800" cy="1200150"/>
          </a:xfrm>
        </p:spPr>
        <p:txBody>
          <a:bodyPr>
            <a:normAutofit fontScale="90000"/>
          </a:bodyPr>
          <a:lstStyle/>
          <a:p>
            <a:pPr eaLnBrk="1" hangingPunct="1"/>
            <a:r>
              <a:rPr lang="en-US" altLang="en-US" dirty="0" smtClean="0"/>
              <a:t>5) Assessment: how might Earths biogeochemical cycles help scientists to understand the early history of life on Earth? </a:t>
            </a:r>
          </a:p>
        </p:txBody>
      </p:sp>
      <p:sp>
        <p:nvSpPr>
          <p:cNvPr id="67587" name="Content Placeholder 2"/>
          <p:cNvSpPr>
            <a:spLocks noGrp="1"/>
          </p:cNvSpPr>
          <p:nvPr>
            <p:ph idx="1"/>
          </p:nvPr>
        </p:nvSpPr>
        <p:spPr>
          <a:xfrm>
            <a:off x="2057400" y="2693894"/>
            <a:ext cx="8305800" cy="1570038"/>
          </a:xfrm>
        </p:spPr>
        <p:txBody>
          <a:bodyPr>
            <a:noAutofit/>
          </a:bodyPr>
          <a:lstStyle/>
          <a:p>
            <a:pPr eaLnBrk="1" hangingPunct="1"/>
            <a:r>
              <a:rPr lang="en-US" altLang="en-US" sz="3600" dirty="0" smtClean="0"/>
              <a:t>Studies of the biogeochemical cycles and how they interact may help scientists reconstruct the sequence of events that led to changes at Earths surface that would enable different types of organisms to evolve. </a:t>
            </a:r>
          </a:p>
        </p:txBody>
      </p:sp>
    </p:spTree>
    <p:extLst>
      <p:ext uri="{BB962C8B-B14F-4D97-AF65-F5344CB8AC3E}">
        <p14:creationId xmlns:p14="http://schemas.microsoft.com/office/powerpoint/2010/main" val="4220561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o_ch13-1_1.jpg                                               00463CA1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28838"/>
            <a:ext cx="723900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3"/>
          <p:cNvGrpSpPr>
            <a:grpSpLocks/>
          </p:cNvGrpSpPr>
          <p:nvPr/>
        </p:nvGrpSpPr>
        <p:grpSpPr bwMode="auto">
          <a:xfrm>
            <a:off x="3048000" y="4724400"/>
            <a:ext cx="6172200" cy="609600"/>
            <a:chOff x="960" y="2832"/>
            <a:chExt cx="3888" cy="384"/>
          </a:xfrm>
        </p:grpSpPr>
        <p:grpSp>
          <p:nvGrpSpPr>
            <p:cNvPr id="9243" name="Group 4"/>
            <p:cNvGrpSpPr>
              <a:grpSpLocks/>
            </p:cNvGrpSpPr>
            <p:nvPr/>
          </p:nvGrpSpPr>
          <p:grpSpPr bwMode="auto">
            <a:xfrm>
              <a:off x="960" y="2832"/>
              <a:ext cx="720" cy="212"/>
              <a:chOff x="0" y="2592"/>
              <a:chExt cx="720" cy="212"/>
            </a:xfrm>
          </p:grpSpPr>
          <p:sp>
            <p:nvSpPr>
              <p:cNvPr id="9247" name="AutoShape 5"/>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48" name="Text Box 6"/>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nvGrpSpPr>
            <p:cNvPr id="9244" name="Group 7"/>
            <p:cNvGrpSpPr>
              <a:grpSpLocks/>
            </p:cNvGrpSpPr>
            <p:nvPr/>
          </p:nvGrpSpPr>
          <p:grpSpPr bwMode="auto">
            <a:xfrm>
              <a:off x="4128" y="3004"/>
              <a:ext cx="720" cy="212"/>
              <a:chOff x="0" y="2592"/>
              <a:chExt cx="720" cy="212"/>
            </a:xfrm>
          </p:grpSpPr>
          <p:sp>
            <p:nvSpPr>
              <p:cNvPr id="9245" name="AutoShape 8"/>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46" name="Text Box 9"/>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grpSp>
        <p:nvGrpSpPr>
          <p:cNvPr id="9220" name="Group 10"/>
          <p:cNvGrpSpPr>
            <a:grpSpLocks/>
          </p:cNvGrpSpPr>
          <p:nvPr/>
        </p:nvGrpSpPr>
        <p:grpSpPr bwMode="auto">
          <a:xfrm>
            <a:off x="3733800" y="4006850"/>
            <a:ext cx="5562600" cy="641350"/>
            <a:chOff x="1440" y="2352"/>
            <a:chExt cx="3504" cy="404"/>
          </a:xfrm>
        </p:grpSpPr>
        <p:grpSp>
          <p:nvGrpSpPr>
            <p:cNvPr id="9237" name="Group 11"/>
            <p:cNvGrpSpPr>
              <a:grpSpLocks/>
            </p:cNvGrpSpPr>
            <p:nvPr/>
          </p:nvGrpSpPr>
          <p:grpSpPr bwMode="auto">
            <a:xfrm>
              <a:off x="1440" y="2544"/>
              <a:ext cx="816" cy="212"/>
              <a:chOff x="1440" y="2544"/>
              <a:chExt cx="816" cy="212"/>
            </a:xfrm>
          </p:grpSpPr>
          <p:sp>
            <p:nvSpPr>
              <p:cNvPr id="9241" name="AutoShape 12"/>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42" name="Text Box 13"/>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nvGrpSpPr>
            <p:cNvPr id="9238" name="Group 14"/>
            <p:cNvGrpSpPr>
              <a:grpSpLocks/>
            </p:cNvGrpSpPr>
            <p:nvPr/>
          </p:nvGrpSpPr>
          <p:grpSpPr bwMode="auto">
            <a:xfrm>
              <a:off x="4128" y="2352"/>
              <a:ext cx="816" cy="212"/>
              <a:chOff x="1440" y="2544"/>
              <a:chExt cx="816" cy="212"/>
            </a:xfrm>
          </p:grpSpPr>
          <p:sp>
            <p:nvSpPr>
              <p:cNvPr id="9239" name="AutoShape 15"/>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40" name="Text Box 16"/>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grpSp>
        <p:nvGrpSpPr>
          <p:cNvPr id="9221" name="Group 17"/>
          <p:cNvGrpSpPr>
            <a:grpSpLocks/>
          </p:cNvGrpSpPr>
          <p:nvPr/>
        </p:nvGrpSpPr>
        <p:grpSpPr bwMode="auto">
          <a:xfrm>
            <a:off x="4114800" y="3048000"/>
            <a:ext cx="5105400" cy="838200"/>
            <a:chOff x="1728" y="1680"/>
            <a:chExt cx="3216" cy="528"/>
          </a:xfrm>
        </p:grpSpPr>
        <p:grpSp>
          <p:nvGrpSpPr>
            <p:cNvPr id="9231" name="Group 18"/>
            <p:cNvGrpSpPr>
              <a:grpSpLocks/>
            </p:cNvGrpSpPr>
            <p:nvPr/>
          </p:nvGrpSpPr>
          <p:grpSpPr bwMode="auto">
            <a:xfrm>
              <a:off x="1728" y="1996"/>
              <a:ext cx="864" cy="212"/>
              <a:chOff x="0" y="1968"/>
              <a:chExt cx="864" cy="212"/>
            </a:xfrm>
          </p:grpSpPr>
          <p:sp>
            <p:nvSpPr>
              <p:cNvPr id="9235" name="AutoShape 19"/>
              <p:cNvSpPr>
                <a:spLocks noChangeArrowheads="1"/>
              </p:cNvSpPr>
              <p:nvPr/>
            </p:nvSpPr>
            <p:spPr bwMode="auto">
              <a:xfrm>
                <a:off x="0" y="1968"/>
                <a:ext cx="864"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36" name="Text Box 20"/>
              <p:cNvSpPr txBox="1">
                <a:spLocks noChangeArrowheads="1"/>
              </p:cNvSpPr>
              <p:nvPr/>
            </p:nvSpPr>
            <p:spPr bwMode="auto">
              <a:xfrm>
                <a:off x="0" y="1968"/>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Community</a:t>
                </a:r>
                <a:endParaRPr lang="en-US" altLang="en-US"/>
              </a:p>
            </p:txBody>
          </p:sp>
        </p:grpSp>
        <p:grpSp>
          <p:nvGrpSpPr>
            <p:cNvPr id="9232" name="Group 21"/>
            <p:cNvGrpSpPr>
              <a:grpSpLocks/>
            </p:cNvGrpSpPr>
            <p:nvPr/>
          </p:nvGrpSpPr>
          <p:grpSpPr bwMode="auto">
            <a:xfrm>
              <a:off x="4080" y="1680"/>
              <a:ext cx="864" cy="212"/>
              <a:chOff x="0" y="1968"/>
              <a:chExt cx="864" cy="212"/>
            </a:xfrm>
          </p:grpSpPr>
          <p:sp>
            <p:nvSpPr>
              <p:cNvPr id="9233" name="AutoShape 22"/>
              <p:cNvSpPr>
                <a:spLocks noChangeArrowheads="1"/>
              </p:cNvSpPr>
              <p:nvPr/>
            </p:nvSpPr>
            <p:spPr bwMode="auto">
              <a:xfrm>
                <a:off x="0" y="1968"/>
                <a:ext cx="864"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34" name="Text Box 23"/>
              <p:cNvSpPr txBox="1">
                <a:spLocks noChangeArrowheads="1"/>
              </p:cNvSpPr>
              <p:nvPr/>
            </p:nvSpPr>
            <p:spPr bwMode="auto">
              <a:xfrm>
                <a:off x="0" y="1968"/>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Community</a:t>
                </a:r>
                <a:endParaRPr lang="en-US" altLang="en-US"/>
              </a:p>
            </p:txBody>
          </p:sp>
        </p:grpSp>
      </p:grpSp>
      <p:grpSp>
        <p:nvGrpSpPr>
          <p:cNvPr id="11" name="Group 24"/>
          <p:cNvGrpSpPr>
            <a:grpSpLocks/>
          </p:cNvGrpSpPr>
          <p:nvPr/>
        </p:nvGrpSpPr>
        <p:grpSpPr bwMode="auto">
          <a:xfrm>
            <a:off x="5257800" y="1981200"/>
            <a:ext cx="4038600" cy="914400"/>
            <a:chOff x="2400" y="960"/>
            <a:chExt cx="2544" cy="576"/>
          </a:xfrm>
        </p:grpSpPr>
        <p:grpSp>
          <p:nvGrpSpPr>
            <p:cNvPr id="9225" name="Group 25"/>
            <p:cNvGrpSpPr>
              <a:grpSpLocks/>
            </p:cNvGrpSpPr>
            <p:nvPr/>
          </p:nvGrpSpPr>
          <p:grpSpPr bwMode="auto">
            <a:xfrm>
              <a:off x="2400" y="1324"/>
              <a:ext cx="912" cy="212"/>
              <a:chOff x="288" y="1200"/>
              <a:chExt cx="912" cy="212"/>
            </a:xfrm>
          </p:grpSpPr>
          <p:sp>
            <p:nvSpPr>
              <p:cNvPr id="9229" name="AutoShape 26"/>
              <p:cNvSpPr>
                <a:spLocks noChangeArrowheads="1"/>
              </p:cNvSpPr>
              <p:nvPr/>
            </p:nvSpPr>
            <p:spPr bwMode="auto">
              <a:xfrm>
                <a:off x="336" y="1200"/>
                <a:ext cx="816"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30" name="Text Box 27"/>
              <p:cNvSpPr txBox="1">
                <a:spLocks noChangeArrowheads="1"/>
              </p:cNvSpPr>
              <p:nvPr/>
            </p:nvSpPr>
            <p:spPr bwMode="auto">
              <a:xfrm>
                <a:off x="288" y="1200"/>
                <a:ext cx="9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Ecosystem</a:t>
                </a:r>
                <a:endParaRPr lang="en-US" altLang="en-US"/>
              </a:p>
            </p:txBody>
          </p:sp>
        </p:grpSp>
        <p:grpSp>
          <p:nvGrpSpPr>
            <p:cNvPr id="9226" name="Group 28"/>
            <p:cNvGrpSpPr>
              <a:grpSpLocks/>
            </p:cNvGrpSpPr>
            <p:nvPr/>
          </p:nvGrpSpPr>
          <p:grpSpPr bwMode="auto">
            <a:xfrm>
              <a:off x="4032" y="960"/>
              <a:ext cx="912" cy="212"/>
              <a:chOff x="288" y="1200"/>
              <a:chExt cx="912" cy="212"/>
            </a:xfrm>
          </p:grpSpPr>
          <p:sp>
            <p:nvSpPr>
              <p:cNvPr id="9227" name="AutoShape 29"/>
              <p:cNvSpPr>
                <a:spLocks noChangeArrowheads="1"/>
              </p:cNvSpPr>
              <p:nvPr/>
            </p:nvSpPr>
            <p:spPr bwMode="auto">
              <a:xfrm>
                <a:off x="336" y="1200"/>
                <a:ext cx="816"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9228" name="Text Box 30"/>
              <p:cNvSpPr txBox="1">
                <a:spLocks noChangeArrowheads="1"/>
              </p:cNvSpPr>
              <p:nvPr/>
            </p:nvSpPr>
            <p:spPr bwMode="auto">
              <a:xfrm>
                <a:off x="288" y="1200"/>
                <a:ext cx="9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Ecosystem</a:t>
                </a:r>
                <a:endParaRPr lang="en-US" altLang="en-US"/>
              </a:p>
            </p:txBody>
          </p:sp>
        </p:grpSp>
      </p:grpSp>
      <p:pic>
        <p:nvPicPr>
          <p:cNvPr id="9223" name="Picture 36" descr="bhspe-051301-003.tif                                           004C5FE6 Macintosh                      BE4B3F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992188"/>
            <a:ext cx="1295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7" name="Rectangle 37"/>
          <p:cNvSpPr>
            <a:spLocks noChangeArrowheads="1"/>
          </p:cNvSpPr>
          <p:nvPr/>
        </p:nvSpPr>
        <p:spPr bwMode="auto">
          <a:xfrm>
            <a:off x="2057400" y="838200"/>
            <a:ext cx="5867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a:latin typeface="Arial" panose="020B0604020202020204" pitchFamily="34" charset="0"/>
              </a:rPr>
              <a:t>An </a:t>
            </a:r>
            <a:r>
              <a:rPr lang="en-US" altLang="en-US" b="1">
                <a:latin typeface="Arial" panose="020B0604020202020204" pitchFamily="34" charset="0"/>
              </a:rPr>
              <a:t>ecosystem</a:t>
            </a:r>
            <a:r>
              <a:rPr lang="en-US" altLang="en-US">
                <a:latin typeface="Arial" panose="020B0604020202020204" pitchFamily="34" charset="0"/>
              </a:rPr>
              <a:t> includes all of the organisms as well as the climate, soil, water, rocks and other nonliving things in a given area.</a:t>
            </a:r>
          </a:p>
        </p:txBody>
      </p:sp>
    </p:spTree>
    <p:extLst>
      <p:ext uri="{BB962C8B-B14F-4D97-AF65-F5344CB8AC3E}">
        <p14:creationId xmlns:p14="http://schemas.microsoft.com/office/powerpoint/2010/main" val="2626943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397"/>
                                        </p:tgtEl>
                                        <p:attrNameLst>
                                          <p:attrName>style.visibility</p:attrName>
                                        </p:attrNameLst>
                                      </p:cBhvr>
                                      <p:to>
                                        <p:strVal val="visible"/>
                                      </p:to>
                                    </p:set>
                                    <p:animEffect transition="in" filter="wipe(left)">
                                      <p:cBhvr>
                                        <p:cTn id="7" dur="500"/>
                                        <p:tgtEl>
                                          <p:spTgt spid="1539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3-1_1.jpg                                               00463CA1 Macintosh                      BE4B3F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128838"/>
            <a:ext cx="723900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oup 3"/>
          <p:cNvGrpSpPr>
            <a:grpSpLocks/>
          </p:cNvGrpSpPr>
          <p:nvPr/>
        </p:nvGrpSpPr>
        <p:grpSpPr bwMode="auto">
          <a:xfrm>
            <a:off x="3048000" y="4724400"/>
            <a:ext cx="6172200" cy="609600"/>
            <a:chOff x="960" y="2832"/>
            <a:chExt cx="3888" cy="384"/>
          </a:xfrm>
        </p:grpSpPr>
        <p:grpSp>
          <p:nvGrpSpPr>
            <p:cNvPr id="10271" name="Group 4"/>
            <p:cNvGrpSpPr>
              <a:grpSpLocks/>
            </p:cNvGrpSpPr>
            <p:nvPr/>
          </p:nvGrpSpPr>
          <p:grpSpPr bwMode="auto">
            <a:xfrm>
              <a:off x="960" y="2832"/>
              <a:ext cx="720" cy="212"/>
              <a:chOff x="0" y="2592"/>
              <a:chExt cx="720" cy="212"/>
            </a:xfrm>
          </p:grpSpPr>
          <p:sp>
            <p:nvSpPr>
              <p:cNvPr id="10275" name="AutoShape 5"/>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76" name="Text Box 6"/>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nvGrpSpPr>
            <p:cNvPr id="10272" name="Group 7"/>
            <p:cNvGrpSpPr>
              <a:grpSpLocks/>
            </p:cNvGrpSpPr>
            <p:nvPr/>
          </p:nvGrpSpPr>
          <p:grpSpPr bwMode="auto">
            <a:xfrm>
              <a:off x="4128" y="3004"/>
              <a:ext cx="720" cy="212"/>
              <a:chOff x="0" y="2592"/>
              <a:chExt cx="720" cy="212"/>
            </a:xfrm>
          </p:grpSpPr>
          <p:sp>
            <p:nvSpPr>
              <p:cNvPr id="10273" name="AutoShape 8"/>
              <p:cNvSpPr>
                <a:spLocks noChangeArrowheads="1"/>
              </p:cNvSpPr>
              <p:nvPr/>
            </p:nvSpPr>
            <p:spPr bwMode="auto">
              <a:xfrm>
                <a:off x="0" y="2592"/>
                <a:ext cx="672" cy="192"/>
              </a:xfrm>
              <a:prstGeom prst="flowChartAlternateProcess">
                <a:avLst/>
              </a:prstGeom>
              <a:solidFill>
                <a:srgbClr val="00C238"/>
              </a:solidFill>
              <a:ln w="9525">
                <a:solidFill>
                  <a:schemeClr val="tx1"/>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74" name="Text Box 9"/>
              <p:cNvSpPr txBox="1">
                <a:spLocks noChangeArrowheads="1"/>
              </p:cNvSpPr>
              <p:nvPr/>
            </p:nvSpPr>
            <p:spPr bwMode="auto">
              <a:xfrm>
                <a:off x="0" y="2592"/>
                <a:ext cx="7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Organism</a:t>
                </a:r>
                <a:endParaRPr lang="en-US" altLang="en-US"/>
              </a:p>
            </p:txBody>
          </p:sp>
        </p:grpSp>
      </p:grpSp>
      <p:grpSp>
        <p:nvGrpSpPr>
          <p:cNvPr id="10244" name="Group 10"/>
          <p:cNvGrpSpPr>
            <a:grpSpLocks/>
          </p:cNvGrpSpPr>
          <p:nvPr/>
        </p:nvGrpSpPr>
        <p:grpSpPr bwMode="auto">
          <a:xfrm>
            <a:off x="3733800" y="4006850"/>
            <a:ext cx="5562600" cy="641350"/>
            <a:chOff x="1440" y="2352"/>
            <a:chExt cx="3504" cy="404"/>
          </a:xfrm>
        </p:grpSpPr>
        <p:grpSp>
          <p:nvGrpSpPr>
            <p:cNvPr id="10265" name="Group 11"/>
            <p:cNvGrpSpPr>
              <a:grpSpLocks/>
            </p:cNvGrpSpPr>
            <p:nvPr/>
          </p:nvGrpSpPr>
          <p:grpSpPr bwMode="auto">
            <a:xfrm>
              <a:off x="1440" y="2544"/>
              <a:ext cx="816" cy="212"/>
              <a:chOff x="1440" y="2544"/>
              <a:chExt cx="816" cy="212"/>
            </a:xfrm>
          </p:grpSpPr>
          <p:sp>
            <p:nvSpPr>
              <p:cNvPr id="10269" name="AutoShape 12"/>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70" name="Text Box 13"/>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nvGrpSpPr>
            <p:cNvPr id="10266" name="Group 14"/>
            <p:cNvGrpSpPr>
              <a:grpSpLocks/>
            </p:cNvGrpSpPr>
            <p:nvPr/>
          </p:nvGrpSpPr>
          <p:grpSpPr bwMode="auto">
            <a:xfrm>
              <a:off x="4128" y="2352"/>
              <a:ext cx="816" cy="212"/>
              <a:chOff x="1440" y="2544"/>
              <a:chExt cx="816" cy="212"/>
            </a:xfrm>
          </p:grpSpPr>
          <p:sp>
            <p:nvSpPr>
              <p:cNvPr id="10267" name="AutoShape 15"/>
              <p:cNvSpPr>
                <a:spLocks noChangeArrowheads="1"/>
              </p:cNvSpPr>
              <p:nvPr/>
            </p:nvSpPr>
            <p:spPr bwMode="auto">
              <a:xfrm>
                <a:off x="1440" y="2544"/>
                <a:ext cx="768"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68" name="Text Box 16"/>
              <p:cNvSpPr txBox="1">
                <a:spLocks noChangeArrowheads="1"/>
              </p:cNvSpPr>
              <p:nvPr/>
            </p:nvSpPr>
            <p:spPr bwMode="auto">
              <a:xfrm>
                <a:off x="1440" y="2544"/>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Population</a:t>
                </a:r>
                <a:endParaRPr lang="en-US" altLang="en-US"/>
              </a:p>
            </p:txBody>
          </p:sp>
        </p:grpSp>
      </p:grpSp>
      <p:grpSp>
        <p:nvGrpSpPr>
          <p:cNvPr id="10245" name="Group 17"/>
          <p:cNvGrpSpPr>
            <a:grpSpLocks/>
          </p:cNvGrpSpPr>
          <p:nvPr/>
        </p:nvGrpSpPr>
        <p:grpSpPr bwMode="auto">
          <a:xfrm>
            <a:off x="4114800" y="3048000"/>
            <a:ext cx="5105400" cy="838200"/>
            <a:chOff x="1728" y="1680"/>
            <a:chExt cx="3216" cy="528"/>
          </a:xfrm>
        </p:grpSpPr>
        <p:grpSp>
          <p:nvGrpSpPr>
            <p:cNvPr id="10259" name="Group 18"/>
            <p:cNvGrpSpPr>
              <a:grpSpLocks/>
            </p:cNvGrpSpPr>
            <p:nvPr/>
          </p:nvGrpSpPr>
          <p:grpSpPr bwMode="auto">
            <a:xfrm>
              <a:off x="1728" y="1996"/>
              <a:ext cx="864" cy="212"/>
              <a:chOff x="0" y="1968"/>
              <a:chExt cx="864" cy="212"/>
            </a:xfrm>
          </p:grpSpPr>
          <p:sp>
            <p:nvSpPr>
              <p:cNvPr id="10263" name="AutoShape 19"/>
              <p:cNvSpPr>
                <a:spLocks noChangeArrowheads="1"/>
              </p:cNvSpPr>
              <p:nvPr/>
            </p:nvSpPr>
            <p:spPr bwMode="auto">
              <a:xfrm>
                <a:off x="0" y="1968"/>
                <a:ext cx="864"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64" name="Text Box 20"/>
              <p:cNvSpPr txBox="1">
                <a:spLocks noChangeArrowheads="1"/>
              </p:cNvSpPr>
              <p:nvPr/>
            </p:nvSpPr>
            <p:spPr bwMode="auto">
              <a:xfrm>
                <a:off x="0" y="1968"/>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Community</a:t>
                </a:r>
                <a:endParaRPr lang="en-US" altLang="en-US"/>
              </a:p>
            </p:txBody>
          </p:sp>
        </p:grpSp>
        <p:grpSp>
          <p:nvGrpSpPr>
            <p:cNvPr id="10260" name="Group 21"/>
            <p:cNvGrpSpPr>
              <a:grpSpLocks/>
            </p:cNvGrpSpPr>
            <p:nvPr/>
          </p:nvGrpSpPr>
          <p:grpSpPr bwMode="auto">
            <a:xfrm>
              <a:off x="4080" y="1680"/>
              <a:ext cx="864" cy="212"/>
              <a:chOff x="0" y="1968"/>
              <a:chExt cx="864" cy="212"/>
            </a:xfrm>
          </p:grpSpPr>
          <p:sp>
            <p:nvSpPr>
              <p:cNvPr id="10261" name="AutoShape 22"/>
              <p:cNvSpPr>
                <a:spLocks noChangeArrowheads="1"/>
              </p:cNvSpPr>
              <p:nvPr/>
            </p:nvSpPr>
            <p:spPr bwMode="auto">
              <a:xfrm>
                <a:off x="0" y="1968"/>
                <a:ext cx="864"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62" name="Text Box 23"/>
              <p:cNvSpPr txBox="1">
                <a:spLocks noChangeArrowheads="1"/>
              </p:cNvSpPr>
              <p:nvPr/>
            </p:nvSpPr>
            <p:spPr bwMode="auto">
              <a:xfrm>
                <a:off x="0" y="1968"/>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Community</a:t>
                </a:r>
                <a:endParaRPr lang="en-US" altLang="en-US"/>
              </a:p>
            </p:txBody>
          </p:sp>
        </p:grpSp>
      </p:grpSp>
      <p:grpSp>
        <p:nvGrpSpPr>
          <p:cNvPr id="10246" name="Group 24"/>
          <p:cNvGrpSpPr>
            <a:grpSpLocks/>
          </p:cNvGrpSpPr>
          <p:nvPr/>
        </p:nvGrpSpPr>
        <p:grpSpPr bwMode="auto">
          <a:xfrm>
            <a:off x="5257800" y="1981200"/>
            <a:ext cx="4038600" cy="914400"/>
            <a:chOff x="2400" y="960"/>
            <a:chExt cx="2544" cy="576"/>
          </a:xfrm>
        </p:grpSpPr>
        <p:grpSp>
          <p:nvGrpSpPr>
            <p:cNvPr id="10253" name="Group 25"/>
            <p:cNvGrpSpPr>
              <a:grpSpLocks/>
            </p:cNvGrpSpPr>
            <p:nvPr/>
          </p:nvGrpSpPr>
          <p:grpSpPr bwMode="auto">
            <a:xfrm>
              <a:off x="2400" y="1324"/>
              <a:ext cx="912" cy="212"/>
              <a:chOff x="288" y="1200"/>
              <a:chExt cx="912" cy="212"/>
            </a:xfrm>
          </p:grpSpPr>
          <p:sp>
            <p:nvSpPr>
              <p:cNvPr id="10257" name="AutoShape 26"/>
              <p:cNvSpPr>
                <a:spLocks noChangeArrowheads="1"/>
              </p:cNvSpPr>
              <p:nvPr/>
            </p:nvSpPr>
            <p:spPr bwMode="auto">
              <a:xfrm>
                <a:off x="336" y="1200"/>
                <a:ext cx="816"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58" name="Text Box 27"/>
              <p:cNvSpPr txBox="1">
                <a:spLocks noChangeArrowheads="1"/>
              </p:cNvSpPr>
              <p:nvPr/>
            </p:nvSpPr>
            <p:spPr bwMode="auto">
              <a:xfrm>
                <a:off x="288" y="1200"/>
                <a:ext cx="9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Ecosystem</a:t>
                </a:r>
                <a:endParaRPr lang="en-US" altLang="en-US"/>
              </a:p>
            </p:txBody>
          </p:sp>
        </p:grpSp>
        <p:grpSp>
          <p:nvGrpSpPr>
            <p:cNvPr id="10254" name="Group 28"/>
            <p:cNvGrpSpPr>
              <a:grpSpLocks/>
            </p:cNvGrpSpPr>
            <p:nvPr/>
          </p:nvGrpSpPr>
          <p:grpSpPr bwMode="auto">
            <a:xfrm>
              <a:off x="4032" y="960"/>
              <a:ext cx="912" cy="212"/>
              <a:chOff x="288" y="1200"/>
              <a:chExt cx="912" cy="212"/>
            </a:xfrm>
          </p:grpSpPr>
          <p:sp>
            <p:nvSpPr>
              <p:cNvPr id="10255" name="AutoShape 29"/>
              <p:cNvSpPr>
                <a:spLocks noChangeArrowheads="1"/>
              </p:cNvSpPr>
              <p:nvPr/>
            </p:nvSpPr>
            <p:spPr bwMode="auto">
              <a:xfrm>
                <a:off x="336" y="1200"/>
                <a:ext cx="816" cy="192"/>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56" name="Text Box 30"/>
              <p:cNvSpPr txBox="1">
                <a:spLocks noChangeArrowheads="1"/>
              </p:cNvSpPr>
              <p:nvPr/>
            </p:nvSpPr>
            <p:spPr bwMode="auto">
              <a:xfrm>
                <a:off x="288" y="1200"/>
                <a:ext cx="9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sz="1600" b="1">
                    <a:solidFill>
                      <a:schemeClr val="bg1"/>
                    </a:solidFill>
                    <a:latin typeface="Arial" panose="020B0604020202020204" pitchFamily="34" charset="0"/>
                  </a:rPr>
                  <a:t>Ecosystem</a:t>
                </a:r>
                <a:endParaRPr lang="en-US" altLang="en-US"/>
              </a:p>
            </p:txBody>
          </p:sp>
        </p:grpSp>
      </p:grpSp>
      <p:grpSp>
        <p:nvGrpSpPr>
          <p:cNvPr id="14" name="Group 31"/>
          <p:cNvGrpSpPr>
            <a:grpSpLocks/>
          </p:cNvGrpSpPr>
          <p:nvPr/>
        </p:nvGrpSpPr>
        <p:grpSpPr bwMode="auto">
          <a:xfrm>
            <a:off x="7924800" y="762000"/>
            <a:ext cx="2209800" cy="1022350"/>
            <a:chOff x="4128" y="508"/>
            <a:chExt cx="1392" cy="644"/>
          </a:xfrm>
        </p:grpSpPr>
        <p:pic>
          <p:nvPicPr>
            <p:cNvPr id="10249" name="Picture 32" descr="bhspe-051301-003.tif                                           004C5FE6 Macintosh                      BE4B3F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53"/>
              <a:ext cx="81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0" name="Group 33"/>
            <p:cNvGrpSpPr>
              <a:grpSpLocks/>
            </p:cNvGrpSpPr>
            <p:nvPr/>
          </p:nvGrpSpPr>
          <p:grpSpPr bwMode="auto">
            <a:xfrm>
              <a:off x="4176" y="508"/>
              <a:ext cx="1344" cy="212"/>
              <a:chOff x="912" y="700"/>
              <a:chExt cx="1344" cy="212"/>
            </a:xfrm>
          </p:grpSpPr>
          <p:sp>
            <p:nvSpPr>
              <p:cNvPr id="10251" name="AutoShape 34"/>
              <p:cNvSpPr>
                <a:spLocks noChangeArrowheads="1"/>
              </p:cNvSpPr>
              <p:nvPr/>
            </p:nvSpPr>
            <p:spPr bwMode="auto">
              <a:xfrm>
                <a:off x="912" y="720"/>
                <a:ext cx="720" cy="169"/>
              </a:xfrm>
              <a:prstGeom prst="roundRect">
                <a:avLst>
                  <a:gd name="adj" fmla="val 16667"/>
                </a:avLst>
              </a:prstGeom>
              <a:solidFill>
                <a:srgbClr val="00C238"/>
              </a:solidFill>
              <a:ln w="9525">
                <a:solidFill>
                  <a:schemeClr val="tx1"/>
                </a:solidFill>
                <a:round/>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a:p>
            </p:txBody>
          </p:sp>
          <p:sp>
            <p:nvSpPr>
              <p:cNvPr id="10252" name="Text Box 35"/>
              <p:cNvSpPr txBox="1">
                <a:spLocks noChangeArrowheads="1"/>
              </p:cNvSpPr>
              <p:nvPr/>
            </p:nvSpPr>
            <p:spPr bwMode="auto">
              <a:xfrm>
                <a:off x="1008" y="700"/>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pPr>
                <a:r>
                  <a:rPr lang="en-US" altLang="en-US" sz="1600" b="1">
                    <a:solidFill>
                      <a:schemeClr val="bg1"/>
                    </a:solidFill>
                    <a:latin typeface="Arial" panose="020B0604020202020204" pitchFamily="34" charset="0"/>
                  </a:rPr>
                  <a:t>Biome</a:t>
                </a:r>
                <a:endParaRPr lang="en-US" altLang="en-US"/>
              </a:p>
            </p:txBody>
          </p:sp>
        </p:grpSp>
      </p:grpSp>
      <p:sp>
        <p:nvSpPr>
          <p:cNvPr id="16420" name="Rectangle 36"/>
          <p:cNvSpPr>
            <a:spLocks noChangeArrowheads="1"/>
          </p:cNvSpPr>
          <p:nvPr/>
        </p:nvSpPr>
        <p:spPr bwMode="auto">
          <a:xfrm>
            <a:off x="2057400" y="838200"/>
            <a:ext cx="5943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r>
              <a:rPr lang="en-US" altLang="en-US">
                <a:latin typeface="Arial" panose="020B0604020202020204" pitchFamily="34" charset="0"/>
              </a:rPr>
              <a:t>A </a:t>
            </a:r>
            <a:r>
              <a:rPr lang="en-US" altLang="en-US" b="1">
                <a:latin typeface="Arial" panose="020B0604020202020204" pitchFamily="34" charset="0"/>
              </a:rPr>
              <a:t>biome</a:t>
            </a:r>
            <a:r>
              <a:rPr lang="en-US" altLang="en-US">
                <a:latin typeface="Arial" panose="020B0604020202020204" pitchFamily="34" charset="0"/>
              </a:rPr>
              <a:t> is a major regional or global community of organisms characterized by the climate conditions and plant communities that thrive there.</a:t>
            </a:r>
          </a:p>
        </p:txBody>
      </p:sp>
    </p:spTree>
    <p:extLst>
      <p:ext uri="{BB962C8B-B14F-4D97-AF65-F5344CB8AC3E}">
        <p14:creationId xmlns:p14="http://schemas.microsoft.com/office/powerpoint/2010/main" val="2766202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420"/>
                                        </p:tgtEl>
                                        <p:attrNameLst>
                                          <p:attrName>style.visibility</p:attrName>
                                        </p:attrNameLst>
                                      </p:cBhvr>
                                      <p:to>
                                        <p:strVal val="visible"/>
                                      </p:to>
                                    </p:set>
                                    <p:animEffect transition="in" filter="wipe(left)">
                                      <p:cBhvr>
                                        <p:cTn id="7" dur="500"/>
                                        <p:tgtEl>
                                          <p:spTgt spid="164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autoUpdateAnimBg="0"/>
    </p:bldLst>
  </p:timing>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TC103457444[[fn=Basis]]</Template>
  <TotalTime>574</TotalTime>
  <Words>2858</Words>
  <Application>Microsoft Office PowerPoint</Application>
  <PresentationFormat>Widescreen</PresentationFormat>
  <Paragraphs>452</Paragraphs>
  <Slides>71</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Corbel</vt:lpstr>
      <vt:lpstr>Times</vt:lpstr>
      <vt:lpstr>Times New Roman</vt:lpstr>
      <vt:lpstr>Wingdings</vt:lpstr>
      <vt:lpstr>Basis</vt:lpstr>
      <vt:lpstr>PowerPoint Presentation</vt:lpstr>
      <vt:lpstr>Objectives</vt:lpstr>
      <vt:lpstr>Vocabulary</vt:lpstr>
      <vt:lpstr>Ecologists study environments at different levels of organization.</vt:lpstr>
      <vt:lpstr>PowerPoint Presentation</vt:lpstr>
      <vt:lpstr>PowerPoint Presentation</vt:lpstr>
      <vt:lpstr>PowerPoint Presentation</vt:lpstr>
      <vt:lpstr>PowerPoint Presentation</vt:lpstr>
      <vt:lpstr>PowerPoint Presentation</vt:lpstr>
      <vt:lpstr>An ecosystem includes both biotic and abiotic factors. </vt:lpstr>
      <vt:lpstr>PowerPoint Presentation</vt:lpstr>
      <vt:lpstr>Changing one factor in an ecosystem can affect many other factors. </vt:lpstr>
      <vt:lpstr>PowerPoint Presentation</vt:lpstr>
      <vt:lpstr>PowerPoint Presentation</vt:lpstr>
      <vt:lpstr>1)  Assessment: What are the 5 different levels of organization studied by ecologists?</vt:lpstr>
      <vt:lpstr>2) Assessment: How do the principles of Ecology relate to understanding how adaptations occur?</vt:lpstr>
      <vt:lpstr>3) Assessment: Describe the biotic and abiotic factors that exist in the Lake Michigan ecosystem.</vt:lpstr>
      <vt:lpstr>4) Assessment: How would the removal of a keystone species affect biodiversity?</vt:lpstr>
      <vt:lpstr>5) Assessment: explain how a change in an abiotic factor such as sunlight would affect biodiversity</vt:lpstr>
      <vt:lpstr>6) Assessment: Humans are sometimes described as being a keystone species. Does this label fit? Why or why not?</vt:lpstr>
      <vt:lpstr>7) Assessment: What role might an abiotic factor such as temperature play in the evolution of a species?</vt:lpstr>
      <vt:lpstr>PowerPoint Presentation</vt:lpstr>
      <vt:lpstr>Objectives</vt:lpstr>
      <vt:lpstr>Producers provide energy for other organisms in an ecosystem. </vt:lpstr>
      <vt:lpstr>Almost all producers obtain energy from sunlight </vt:lpstr>
      <vt:lpstr>Life without Light</vt:lpstr>
      <vt:lpstr>Producers provide energy for other organisms in an ecosystem. </vt:lpstr>
      <vt:lpstr>Types of Consumers</vt:lpstr>
      <vt:lpstr>1) Assessment: How does the stability of an ecosystem  depend on its producers?</vt:lpstr>
      <vt:lpstr>2) Assessment: What are the 2 processes used by producers to obtain energy? </vt:lpstr>
      <vt:lpstr>3) Assessment: Few producers live deep below a lakes surface. Suggest an explanation for this pattern </vt:lpstr>
      <vt:lpstr>4) Assessment: could producers survive without consumers? Explain why or why not.</vt:lpstr>
      <vt:lpstr>5) Assessment: How might chemosynthetic organisms help scientists to understand how life evolved? </vt:lpstr>
      <vt:lpstr>PowerPoint Presentation</vt:lpstr>
      <vt:lpstr>Objectives</vt:lpstr>
      <vt:lpstr>Chapter 3.3 Vocabulary</vt:lpstr>
      <vt:lpstr>A food chain is a model that shows a sequence of feeding relationships. </vt:lpstr>
      <vt:lpstr>PowerPoint Presentation</vt:lpstr>
      <vt:lpstr>PowerPoint Presentation</vt:lpstr>
      <vt:lpstr>PowerPoint Presentation</vt:lpstr>
      <vt:lpstr>A food web shows a complex network of feeding relationships. </vt:lpstr>
      <vt:lpstr>An energy pyramid shows the distribution of energy among trophic levels.  </vt:lpstr>
      <vt:lpstr>Other pyramid models illustrate an ecosystem’s biomass and distribution of organisms. </vt:lpstr>
      <vt:lpstr>PowerPoint Presentation</vt:lpstr>
      <vt:lpstr>1) Assessment: Why are food chains especially useful for describing the relationships of specialists? </vt:lpstr>
      <vt:lpstr>2) Assessment: what happens to energy as it flows through an ecosystem? </vt:lpstr>
      <vt:lpstr>3) Assessment: Only a small percentage of all consumers are specialists. What danger does a specialist face that a generalist does not? </vt:lpstr>
      <vt:lpstr>4) Assessment: how might the stability of an ecosystem be affected if all its decomposers were suddenly removed? </vt:lpstr>
      <vt:lpstr>5) Assessment: Why is a herbivorous diet more energy efficient than a carnivorous one? Explain.</vt:lpstr>
      <vt:lpstr>6) Assessment: how might an oil spill in the ocean affect an aquatic food web? What might happen to the food web on the land located near the oil spill? Explain.</vt:lpstr>
      <vt:lpstr>7) Assessment:  how does an energy pyramid help to describe energy flow in a food web?</vt:lpstr>
      <vt:lpstr>8) Assessment: What is the difference between a biomass pyramid and a pyramid of numbers?</vt:lpstr>
      <vt:lpstr>9) Assessment: Draw a pyramid of numbers for a dog with fleas. </vt:lpstr>
      <vt:lpstr>10) Assessment: if each level in a food chain typically loses 90% of the energy it takes in, and the producer level uses 1000kcal of energy, how much of that energy is left after the 3rd trophic level?</vt:lpstr>
      <vt:lpstr>PowerPoint Presentation</vt:lpstr>
      <vt:lpstr>Objectives</vt:lpstr>
      <vt:lpstr>Chapter 3.4 Vocabulary</vt:lpstr>
      <vt:lpstr>Elements essential for life also cycle through ecosystems. </vt:lpstr>
      <vt:lpstr>Water cycles through the environment. </vt:lpstr>
      <vt:lpstr>Nutrient Cycles</vt:lpstr>
      <vt:lpstr>Carbon Cycle</vt:lpstr>
      <vt:lpstr>PowerPoint Presentation</vt:lpstr>
      <vt:lpstr>PowerPoint Presentation</vt:lpstr>
      <vt:lpstr>The Nitrogen Cycle</vt:lpstr>
      <vt:lpstr>PowerPoint Presentation</vt:lpstr>
      <vt:lpstr>PowerPoint Presentation</vt:lpstr>
      <vt:lpstr>1) Assessment: How does the hydrologic cycle move water through the environment? </vt:lpstr>
      <vt:lpstr>2) Assessment: What are 4 elements that cycle through ecosystems, and why are they important? </vt:lpstr>
      <vt:lpstr>3) Assessment: Why might farmers plant legumes such as peas to improve the nitrogen levels in the soil? </vt:lpstr>
      <vt:lpstr>4) Assessment: Explain the importance of decomposers to the overall biogeochemical cycle </vt:lpstr>
      <vt:lpstr>5) Assessment: how might Earths biogeochemical cycles help scientists to understand the early history of life on Earth?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mcquade</dc:creator>
  <cp:lastModifiedBy>Jennifer McQuade</cp:lastModifiedBy>
  <cp:revision>17</cp:revision>
  <dcterms:created xsi:type="dcterms:W3CDTF">2014-09-21T15:42:23Z</dcterms:created>
  <dcterms:modified xsi:type="dcterms:W3CDTF">2017-10-04T19:45:11Z</dcterms:modified>
</cp:coreProperties>
</file>