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0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8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3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9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7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35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10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1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4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6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8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6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2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8DCC64-2150-4ABD-8206-FD759507FC88}" type="datetimeFigureOut">
              <a:rPr lang="en-US" smtClean="0"/>
              <a:t>7/31/2013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BFC42BA-B062-472E-97EB-897050E25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en.wikipedia.org/wiki/Lactic_aci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1080347"/>
          </a:xfrm>
        </p:spPr>
        <p:txBody>
          <a:bodyPr/>
          <a:lstStyle/>
          <a:p>
            <a:r>
              <a:rPr lang="en-US" dirty="0" smtClean="0"/>
              <a:t>Determining Cell Viability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greatlifeintl.com/images/development_page_healthy_ce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8"/>
          <a:stretch/>
        </p:blipFill>
        <p:spPr bwMode="auto">
          <a:xfrm>
            <a:off x="4503047" y="3180080"/>
            <a:ext cx="2129474" cy="301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1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</a:t>
            </a:r>
            <a:r>
              <a:rPr lang="en-US" dirty="0" smtClean="0"/>
              <a:t>Viability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41630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biological systems, viability often refers to an ability to maintain homeostasis</a:t>
            </a:r>
          </a:p>
          <a:p>
            <a:r>
              <a:rPr lang="en-US" dirty="0"/>
              <a:t>Plasma membrane integrity, DNA synthesis, DNA content, enzyme activity, presence of ATP, and cellular reducing conditions are known indicators of cell viability and cell death.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viability assay</a:t>
            </a:r>
            <a:r>
              <a:rPr lang="en-US" dirty="0" smtClean="0"/>
              <a:t> is an assay to determine the ability of cells or tissues to maintain or recover its viability</a:t>
            </a:r>
          </a:p>
          <a:p>
            <a:pPr lvl="1"/>
            <a:r>
              <a:rPr lang="en-US" dirty="0"/>
              <a:t>Cytolysis or membrane leakage </a:t>
            </a:r>
            <a:r>
              <a:rPr lang="en-US" dirty="0" smtClean="0"/>
              <a:t>assays</a:t>
            </a:r>
            <a:endParaRPr lang="en-US" dirty="0"/>
          </a:p>
          <a:p>
            <a:pPr lvl="1"/>
            <a:r>
              <a:rPr lang="en-US" dirty="0" err="1" smtClean="0"/>
              <a:t>ReDox</a:t>
            </a:r>
            <a:r>
              <a:rPr lang="en-US" dirty="0" smtClean="0"/>
              <a:t> assays</a:t>
            </a:r>
          </a:p>
          <a:p>
            <a:pPr lvl="1"/>
            <a:r>
              <a:rPr lang="en-US" dirty="0" smtClean="0"/>
              <a:t>Caspase assays</a:t>
            </a:r>
            <a:endParaRPr lang="en-US" dirty="0"/>
          </a:p>
          <a:p>
            <a:pPr lvl="1"/>
            <a:r>
              <a:rPr lang="en-US" dirty="0"/>
              <a:t>Functional </a:t>
            </a:r>
            <a:r>
              <a:rPr lang="en-US" dirty="0" smtClean="0"/>
              <a:t>assays</a:t>
            </a:r>
          </a:p>
          <a:p>
            <a:pPr lvl="1"/>
            <a:r>
              <a:rPr lang="en-US" dirty="0" smtClean="0"/>
              <a:t>Genomic </a:t>
            </a:r>
            <a:r>
              <a:rPr lang="en-US" dirty="0"/>
              <a:t>and </a:t>
            </a:r>
            <a:r>
              <a:rPr lang="en-US" dirty="0" smtClean="0"/>
              <a:t>proteomic assays</a:t>
            </a:r>
          </a:p>
          <a:p>
            <a:pPr lvl="1"/>
            <a:r>
              <a:rPr lang="en-US" dirty="0" smtClean="0"/>
              <a:t>Cell Titer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Cytolysis &amp; Membrane Leakage 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category includes the lactate dehydrogenase assay, a stable enzyme common in all cells which can be readily detected when cell membranes are no longer intact</a:t>
            </a:r>
            <a:r>
              <a:rPr lang="en-US" dirty="0" smtClean="0"/>
              <a:t>.</a:t>
            </a:r>
          </a:p>
          <a:p>
            <a:r>
              <a:rPr lang="en-US" dirty="0"/>
              <a:t>Lactate dehydrogenase catalyzes the </a:t>
            </a:r>
            <a:r>
              <a:rPr lang="en-US" dirty="0" err="1"/>
              <a:t>interconversion</a:t>
            </a:r>
            <a:r>
              <a:rPr lang="en-US" dirty="0"/>
              <a:t> of pyruvate and </a:t>
            </a:r>
            <a:r>
              <a:rPr lang="en-US" dirty="0">
                <a:hlinkClick r:id="rId2" tooltip="Lactic acid"/>
              </a:rPr>
              <a:t>lactate</a:t>
            </a:r>
            <a:r>
              <a:rPr lang="en-US" dirty="0"/>
              <a:t> with concomitant </a:t>
            </a:r>
            <a:r>
              <a:rPr lang="en-US" dirty="0" err="1"/>
              <a:t>interconversion</a:t>
            </a:r>
            <a:r>
              <a:rPr lang="en-US" dirty="0"/>
              <a:t> of NADH and NAD</a:t>
            </a:r>
            <a:r>
              <a:rPr lang="en-US" baseline="30000" dirty="0"/>
              <a:t>+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35"/>
          <a:stretch/>
        </p:blipFill>
        <p:spPr>
          <a:xfrm>
            <a:off x="3193097" y="4421822"/>
            <a:ext cx="4611722" cy="20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ReDox</a:t>
            </a:r>
            <a:r>
              <a:rPr lang="en-US" dirty="0" smtClean="0"/>
              <a:t> Assays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746" y="2529470"/>
            <a:ext cx="3379414" cy="3851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15" y="2529470"/>
            <a:ext cx="7907766" cy="34163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Resazurin</a:t>
            </a:r>
            <a:r>
              <a:rPr lang="en-US" dirty="0" smtClean="0"/>
              <a:t> is a non-toxic</a:t>
            </a:r>
            <a:r>
              <a:rPr lang="en-US" dirty="0"/>
              <a:t>, cell permeable compound that is blue in color and virtually non-fluorescent. </a:t>
            </a:r>
            <a:endParaRPr lang="en-US" dirty="0" smtClean="0"/>
          </a:p>
          <a:p>
            <a:r>
              <a:rPr lang="en-US" dirty="0" smtClean="0"/>
              <a:t>Upon </a:t>
            </a:r>
            <a:r>
              <a:rPr lang="en-US" dirty="0"/>
              <a:t>entering cells, </a:t>
            </a:r>
            <a:r>
              <a:rPr lang="en-US" dirty="0" err="1"/>
              <a:t>resazurin</a:t>
            </a:r>
            <a:r>
              <a:rPr lang="en-US" dirty="0"/>
              <a:t> is reduced to </a:t>
            </a:r>
            <a:r>
              <a:rPr lang="en-US" dirty="0" err="1"/>
              <a:t>resorufin</a:t>
            </a:r>
            <a:r>
              <a:rPr lang="en-US" dirty="0"/>
              <a:t>, a compound that is red in color and highly fluorescent. </a:t>
            </a:r>
            <a:endParaRPr lang="en-US" dirty="0" smtClean="0"/>
          </a:p>
          <a:p>
            <a:r>
              <a:rPr lang="en-US" dirty="0" smtClean="0"/>
              <a:t>Viable </a:t>
            </a:r>
            <a:r>
              <a:rPr lang="en-US" dirty="0"/>
              <a:t>cells continuously convert </a:t>
            </a:r>
            <a:r>
              <a:rPr lang="en-US" dirty="0" err="1"/>
              <a:t>resazurin</a:t>
            </a:r>
            <a:r>
              <a:rPr lang="en-US" dirty="0"/>
              <a:t> to </a:t>
            </a:r>
            <a:r>
              <a:rPr lang="en-US" dirty="0" err="1"/>
              <a:t>resorufin</a:t>
            </a:r>
            <a:r>
              <a:rPr lang="en-US" dirty="0"/>
              <a:t>, increasing the overall fluorescence and color of the media surrounding cells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t="19864" r="3976" b="18951"/>
          <a:stretch/>
        </p:blipFill>
        <p:spPr>
          <a:xfrm>
            <a:off x="2811353" y="4613010"/>
            <a:ext cx="3081447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ReDox</a:t>
            </a:r>
            <a:r>
              <a:rPr lang="en-US" dirty="0" smtClean="0"/>
              <a:t> Assays: </a:t>
            </a:r>
            <a:r>
              <a:rPr lang="en-US" dirty="0" err="1" smtClean="0"/>
              <a:t>Alamar</a:t>
            </a:r>
            <a:r>
              <a:rPr lang="en-US" dirty="0" smtClean="0"/>
              <a:t> Blue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3" y="2512060"/>
            <a:ext cx="6841347" cy="417322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55840" y="2512060"/>
            <a:ext cx="3962400" cy="421386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AlamarBlue</a:t>
            </a:r>
            <a:r>
              <a:rPr lang="en-US" dirty="0"/>
              <a:t>® cell viability reagent </a:t>
            </a:r>
            <a:r>
              <a:rPr lang="en-US" dirty="0" smtClean="0"/>
              <a:t>uses </a:t>
            </a:r>
            <a:r>
              <a:rPr lang="en-US" dirty="0" err="1" smtClean="0"/>
              <a:t>Resazurin</a:t>
            </a:r>
            <a:r>
              <a:rPr lang="en-US" dirty="0" smtClean="0"/>
              <a:t> and functions </a:t>
            </a:r>
            <a:r>
              <a:rPr lang="en-US" dirty="0"/>
              <a:t>as a cell health indicator by using the reducing power of living cells to quantitatively measure the proliferation of </a:t>
            </a:r>
            <a:r>
              <a:rPr lang="en-US" dirty="0" smtClean="0"/>
              <a:t>various </a:t>
            </a:r>
            <a:r>
              <a:rPr lang="en-US" dirty="0"/>
              <a:t>cell lines, </a:t>
            </a:r>
            <a:r>
              <a:rPr lang="en-US" dirty="0" smtClean="0"/>
              <a:t>allowing </a:t>
            </a:r>
            <a:r>
              <a:rPr lang="en-US" dirty="0"/>
              <a:t>you to establish relative cytotoxicity of agents within various chemical classes.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cells are alive they maintain a reducing environment within the cytosol of the cell.</a:t>
            </a:r>
          </a:p>
        </p:txBody>
      </p:sp>
    </p:spTree>
    <p:extLst>
      <p:ext uri="{BB962C8B-B14F-4D97-AF65-F5344CB8AC3E}">
        <p14:creationId xmlns:p14="http://schemas.microsoft.com/office/powerpoint/2010/main" val="18690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Apoptosis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390140"/>
            <a:ext cx="4714240" cy="4102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process of programmed cell death (PCD) that may occur in multicellular </a:t>
            </a:r>
            <a:r>
              <a:rPr lang="en-US" dirty="0" smtClean="0"/>
              <a:t>organisms.</a:t>
            </a:r>
          </a:p>
          <a:p>
            <a:endParaRPr lang="en-US" dirty="0" smtClean="0"/>
          </a:p>
          <a:p>
            <a:r>
              <a:rPr lang="en-US" dirty="0" smtClean="0"/>
              <a:t>Biochemical </a:t>
            </a:r>
            <a:r>
              <a:rPr lang="en-US" dirty="0"/>
              <a:t>events lead to characteristic cell changes </a:t>
            </a:r>
            <a:r>
              <a:rPr lang="en-US" dirty="0" smtClean="0"/>
              <a:t>in morphology </a:t>
            </a:r>
            <a:r>
              <a:rPr lang="en-US" dirty="0"/>
              <a:t>and </a:t>
            </a:r>
            <a:r>
              <a:rPr lang="en-US" dirty="0" smtClean="0"/>
              <a:t>death</a:t>
            </a:r>
            <a:r>
              <a:rPr lang="en-US" dirty="0"/>
              <a:t>,</a:t>
            </a:r>
            <a:r>
              <a:rPr lang="en-US" dirty="0" smtClean="0"/>
              <a:t> including </a:t>
            </a:r>
          </a:p>
          <a:p>
            <a:pPr lvl="1"/>
            <a:r>
              <a:rPr lang="en-US" dirty="0" err="1" smtClean="0"/>
              <a:t>blebbing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cell </a:t>
            </a:r>
            <a:r>
              <a:rPr lang="en-US" dirty="0"/>
              <a:t>shrinkage, </a:t>
            </a:r>
            <a:endParaRPr lang="en-US" dirty="0" smtClean="0"/>
          </a:p>
          <a:p>
            <a:pPr lvl="1"/>
            <a:r>
              <a:rPr lang="en-US" dirty="0" smtClean="0"/>
              <a:t>nuclear </a:t>
            </a:r>
            <a:r>
              <a:rPr lang="en-US" dirty="0"/>
              <a:t>fragmentation, </a:t>
            </a:r>
            <a:endParaRPr lang="en-US" dirty="0" smtClean="0"/>
          </a:p>
          <a:p>
            <a:pPr lvl="1"/>
            <a:r>
              <a:rPr lang="en-US" dirty="0" smtClean="0"/>
              <a:t>chromatin </a:t>
            </a:r>
            <a:r>
              <a:rPr lang="en-US" dirty="0"/>
              <a:t>condensation,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chromosomal DNA fragmentation.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40" y="1887537"/>
            <a:ext cx="7620000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1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513046" cy="706964"/>
          </a:xfrm>
        </p:spPr>
        <p:txBody>
          <a:bodyPr/>
          <a:lstStyle/>
          <a:p>
            <a:r>
              <a:rPr lang="en-US" dirty="0" smtClean="0"/>
              <a:t>Caspase Assays for Measuring Apoptosis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54" y="2519680"/>
            <a:ext cx="10854166" cy="4165600"/>
          </a:xfrm>
        </p:spPr>
        <p:txBody>
          <a:bodyPr>
            <a:normAutofit/>
          </a:bodyPr>
          <a:lstStyle/>
          <a:p>
            <a:r>
              <a:rPr lang="en-US" dirty="0" err="1"/>
              <a:t>Caspases</a:t>
            </a:r>
            <a:r>
              <a:rPr lang="en-US" dirty="0"/>
              <a:t> (</a:t>
            </a:r>
            <a:r>
              <a:rPr lang="en-US" dirty="0" err="1"/>
              <a:t>cysteinyl</a:t>
            </a:r>
            <a:r>
              <a:rPr lang="en-US" dirty="0"/>
              <a:t> aspartate-specific proteases) are a family of important signaling molecules with various tasks depending on the subtype and organ involved.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activation of </a:t>
            </a:r>
            <a:r>
              <a:rPr lang="en-US" dirty="0" smtClean="0"/>
              <a:t>various </a:t>
            </a:r>
            <a:r>
              <a:rPr lang="en-US" dirty="0" err="1" smtClean="0"/>
              <a:t>caspases</a:t>
            </a:r>
            <a:r>
              <a:rPr lang="en-US" dirty="0" smtClean="0"/>
              <a:t> is </a:t>
            </a:r>
            <a:r>
              <a:rPr lang="en-US" dirty="0"/>
              <a:t>a marker for cellular damage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Caspase-3 is a protease that has been implicated as an “effector” caspase associated with the initiation of the “death cascade” </a:t>
            </a:r>
          </a:p>
          <a:p>
            <a:pPr lvl="1"/>
            <a:r>
              <a:rPr lang="en-US" dirty="0"/>
              <a:t>it is responsible for chromatin condensation and DNA fragmentation</a:t>
            </a:r>
          </a:p>
          <a:p>
            <a:pPr lvl="1"/>
            <a:r>
              <a:rPr lang="en-US" dirty="0"/>
              <a:t>is an important marker of the cell’s entry point into the apoptotic signaling pathway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err="1"/>
              <a:t>Capsase</a:t>
            </a:r>
            <a:r>
              <a:rPr lang="en-US" dirty="0"/>
              <a:t> 7 is activated upon cell death stimuli and induces apoptosis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Assays </a:t>
            </a:r>
            <a:r>
              <a:rPr lang="en-US" dirty="0"/>
              <a:t>of cell function will be highly specific to the types of cells being assayed. </a:t>
            </a:r>
            <a:endParaRPr lang="en-US" dirty="0" smtClean="0"/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motility </a:t>
            </a:r>
            <a:r>
              <a:rPr lang="en-US" dirty="0"/>
              <a:t>is a widely-used assay of sperm cell function. </a:t>
            </a:r>
            <a:endParaRPr lang="en-US" dirty="0" smtClean="0"/>
          </a:p>
          <a:p>
            <a:pPr lvl="1"/>
            <a:r>
              <a:rPr lang="en-US" dirty="0" smtClean="0"/>
              <a:t>Fertility </a:t>
            </a:r>
            <a:r>
              <a:rPr lang="en-US" dirty="0"/>
              <a:t>can be used to assay gamete </a:t>
            </a:r>
            <a:r>
              <a:rPr lang="en-US" dirty="0" smtClean="0"/>
              <a:t>survival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/>
              <a:t>Red blood </a:t>
            </a:r>
            <a:r>
              <a:rPr lang="en-US" dirty="0" smtClean="0"/>
              <a:t>cells have </a:t>
            </a:r>
            <a:r>
              <a:rPr lang="en-US" dirty="0"/>
              <a:t>been assayed in terms of deformability, osmotic fragility, hemolysis, ATP level, and </a:t>
            </a:r>
            <a:r>
              <a:rPr lang="en-US" dirty="0" smtClean="0"/>
              <a:t>hemoglobin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&amp; Proteomic 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4290806" cy="34163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Cells </a:t>
            </a:r>
            <a:r>
              <a:rPr lang="en-US" sz="2400" dirty="0"/>
              <a:t>can be assayed for activation of stress pathways using DNA </a:t>
            </a:r>
            <a:r>
              <a:rPr lang="en-US" sz="2400" dirty="0" smtClean="0"/>
              <a:t>microarrays and </a:t>
            </a:r>
            <a:r>
              <a:rPr lang="en-US" sz="2400" dirty="0"/>
              <a:t>protein </a:t>
            </a:r>
            <a:r>
              <a:rPr lang="en-US" sz="2400" dirty="0" smtClean="0"/>
              <a:t>chips</a:t>
            </a:r>
            <a:endParaRPr lang="en-US" sz="2400" dirty="0"/>
          </a:p>
        </p:txBody>
      </p:sp>
      <p:pic>
        <p:nvPicPr>
          <p:cNvPr id="1028" name="Picture 4" descr="http://www.arrayit.com/Products/DNA_Microarrays/Microarrays/a_Pathway-DNA-Microarr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40" y="2513952"/>
            <a:ext cx="5819505" cy="41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1668</TotalTime>
  <Words>490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Determining Cell Viability</vt:lpstr>
      <vt:lpstr>Cell Viability</vt:lpstr>
      <vt:lpstr>Cytolysis &amp; Membrane Leakage Assays</vt:lpstr>
      <vt:lpstr>ReDox Assays</vt:lpstr>
      <vt:lpstr>ReDox Assays: Alamar Blue</vt:lpstr>
      <vt:lpstr>Review of Apoptosis</vt:lpstr>
      <vt:lpstr>Caspase Assays for Measuring Apoptosis</vt:lpstr>
      <vt:lpstr>Functional Assays</vt:lpstr>
      <vt:lpstr>Genomic &amp; Proteomic Assays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Cell Viability</dc:title>
  <dc:creator>jennifer mcquade</dc:creator>
  <cp:lastModifiedBy>jennifer mcquade</cp:lastModifiedBy>
  <cp:revision>15</cp:revision>
  <dcterms:created xsi:type="dcterms:W3CDTF">2013-07-09T16:39:20Z</dcterms:created>
  <dcterms:modified xsi:type="dcterms:W3CDTF">2013-07-31T17:00:52Z</dcterms:modified>
</cp:coreProperties>
</file>