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6"/>
  </p:notesMasterIdLst>
  <p:handoutMasterIdLst>
    <p:handoutMasterId r:id="rId27"/>
  </p:handoutMasterIdLst>
  <p:sldIdLst>
    <p:sldId id="256" r:id="rId2"/>
    <p:sldId id="257" r:id="rId3"/>
    <p:sldId id="258" r:id="rId4"/>
    <p:sldId id="259" r:id="rId5"/>
    <p:sldId id="260" r:id="rId6"/>
    <p:sldId id="261" r:id="rId7"/>
    <p:sldId id="262" r:id="rId8"/>
    <p:sldId id="264" r:id="rId9"/>
    <p:sldId id="265" r:id="rId10"/>
    <p:sldId id="266" r:id="rId11"/>
    <p:sldId id="267" r:id="rId12"/>
    <p:sldId id="290" r:id="rId13"/>
    <p:sldId id="292" r:id="rId14"/>
    <p:sldId id="268" r:id="rId15"/>
    <p:sldId id="269" r:id="rId16"/>
    <p:sldId id="270" r:id="rId17"/>
    <p:sldId id="287" r:id="rId18"/>
    <p:sldId id="274" r:id="rId19"/>
    <p:sldId id="271" r:id="rId20"/>
    <p:sldId id="286" r:id="rId21"/>
    <p:sldId id="277" r:id="rId22"/>
    <p:sldId id="282" r:id="rId23"/>
    <p:sldId id="283" r:id="rId24"/>
    <p:sldId id="284" r:id="rId25"/>
  </p:sldIdLst>
  <p:sldSz cx="12192000" cy="6858000"/>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826" autoAdjust="0"/>
  </p:normalViewPr>
  <p:slideViewPr>
    <p:cSldViewPr snapToGrid="0">
      <p:cViewPr varScale="1">
        <p:scale>
          <a:sx n="58" d="100"/>
          <a:sy n="58" d="100"/>
        </p:scale>
        <p:origin x="98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1F50940F-14FB-461B-8EB4-C1EAEFAB2F6C}" type="datetimeFigureOut">
              <a:rPr lang="en-US" smtClean="0"/>
              <a:t>8/2/2013</a:t>
            </a:fld>
            <a:endParaRPr lang="en-US"/>
          </a:p>
        </p:txBody>
      </p:sp>
      <p:sp>
        <p:nvSpPr>
          <p:cNvPr id="4" name="Footer Placeholder 3"/>
          <p:cNvSpPr>
            <a:spLocks noGrp="1"/>
          </p:cNvSpPr>
          <p:nvPr>
            <p:ph type="ftr" sz="quarter" idx="2"/>
          </p:nvPr>
        </p:nvSpPr>
        <p:spPr>
          <a:xfrm>
            <a:off x="0" y="889952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899525"/>
            <a:ext cx="3078163" cy="469900"/>
          </a:xfrm>
          <a:prstGeom prst="rect">
            <a:avLst/>
          </a:prstGeom>
        </p:spPr>
        <p:txBody>
          <a:bodyPr vert="horz" lIns="91440" tIns="45720" rIns="91440" bIns="45720" rtlCol="0" anchor="b"/>
          <a:lstStyle>
            <a:lvl1pPr algn="r">
              <a:defRPr sz="1200"/>
            </a:lvl1pPr>
          </a:lstStyle>
          <a:p>
            <a:fld id="{D4B1D5C8-C956-4303-8711-51929FE57921}" type="slidenum">
              <a:rPr lang="en-US" smtClean="0"/>
              <a:t>‹#›</a:t>
            </a:fld>
            <a:endParaRPr lang="en-US"/>
          </a:p>
        </p:txBody>
      </p:sp>
    </p:spTree>
    <p:extLst>
      <p:ext uri="{BB962C8B-B14F-4D97-AF65-F5344CB8AC3E}">
        <p14:creationId xmlns:p14="http://schemas.microsoft.com/office/powerpoint/2010/main" val="48837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098"/>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2" y="0"/>
            <a:ext cx="3077739" cy="470098"/>
          </a:xfrm>
          <a:prstGeom prst="rect">
            <a:avLst/>
          </a:prstGeom>
        </p:spPr>
        <p:txBody>
          <a:bodyPr vert="horz" lIns="94119" tIns="47060" rIns="94119" bIns="47060" rtlCol="0"/>
          <a:lstStyle>
            <a:lvl1pPr algn="r">
              <a:defRPr sz="1200"/>
            </a:lvl1pPr>
          </a:lstStyle>
          <a:p>
            <a:fld id="{0452C267-88C5-43A4-B029-F8B90A31D6ED}" type="datetimeFigureOut">
              <a:rPr lang="en-US" smtClean="0"/>
              <a:t>8/2/2013</a:t>
            </a:fld>
            <a:endParaRPr lang="en-US"/>
          </a:p>
        </p:txBody>
      </p:sp>
      <p:sp>
        <p:nvSpPr>
          <p:cNvPr id="4" name="Slide Image Placeholder 3"/>
          <p:cNvSpPr>
            <a:spLocks noGrp="1" noRot="1" noChangeAspect="1"/>
          </p:cNvSpPr>
          <p:nvPr>
            <p:ph type="sldImg" idx="2"/>
          </p:nvPr>
        </p:nvSpPr>
        <p:spPr>
          <a:xfrm>
            <a:off x="739775" y="1171575"/>
            <a:ext cx="5622925" cy="3162300"/>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509036"/>
            <a:ext cx="5681980" cy="3689211"/>
          </a:xfrm>
          <a:prstGeom prst="rect">
            <a:avLst/>
          </a:prstGeom>
        </p:spPr>
        <p:txBody>
          <a:bodyPr vert="horz" lIns="94119" tIns="47060" rIns="94119" bIns="470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70097"/>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70097"/>
          </a:xfrm>
          <a:prstGeom prst="rect">
            <a:avLst/>
          </a:prstGeom>
        </p:spPr>
        <p:txBody>
          <a:bodyPr vert="horz" lIns="94119" tIns="47060" rIns="94119" bIns="47060" rtlCol="0" anchor="b"/>
          <a:lstStyle>
            <a:lvl1pPr algn="r">
              <a:defRPr sz="1200"/>
            </a:lvl1pPr>
          </a:lstStyle>
          <a:p>
            <a:fld id="{15FCBC37-64E8-4F77-B421-AB8377DF0688}" type="slidenum">
              <a:rPr lang="en-US" smtClean="0"/>
              <a:t>‹#›</a:t>
            </a:fld>
            <a:endParaRPr lang="en-US"/>
          </a:p>
        </p:txBody>
      </p:sp>
    </p:spTree>
    <p:extLst>
      <p:ext uri="{BB962C8B-B14F-4D97-AF65-F5344CB8AC3E}">
        <p14:creationId xmlns:p14="http://schemas.microsoft.com/office/powerpoint/2010/main" val="3015180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Mechanisms of traditional chemotherapy. These drugs act on rapidly dividing cells, which include normal tissues (e.g., hair, gastrointestinal epithelium, bone marrow) in addition to cancer cells. Alkylating agents interfere with DNA base pairing, leading to strand breaks and arresting DNA replication. Topoisomerase inhibitors prevent DNA uncoiling. </a:t>
            </a:r>
            <a:r>
              <a:rPr lang="en-US" dirty="0" err="1" smtClean="0"/>
              <a:t>Taxanes</a:t>
            </a:r>
            <a:r>
              <a:rPr lang="en-US" dirty="0" smtClean="0"/>
              <a:t> and </a:t>
            </a:r>
            <a:r>
              <a:rPr lang="en-US" dirty="0" err="1" smtClean="0"/>
              <a:t>vinca</a:t>
            </a:r>
            <a:r>
              <a:rPr lang="en-US" dirty="0" smtClean="0"/>
              <a:t> alkaloids interfere with micro-tubule function required for cell mitosis. Antimetabolites block the formation and use of nucleic acids essential for DNA replication.</a:t>
            </a:r>
            <a:endParaRPr lang="en-US" dirty="0"/>
          </a:p>
        </p:txBody>
      </p:sp>
      <p:sp>
        <p:nvSpPr>
          <p:cNvPr id="4" name="Slide Number Placeholder 3"/>
          <p:cNvSpPr>
            <a:spLocks noGrp="1"/>
          </p:cNvSpPr>
          <p:nvPr>
            <p:ph type="sldNum" sz="quarter" idx="10"/>
          </p:nvPr>
        </p:nvSpPr>
        <p:spPr/>
        <p:txBody>
          <a:bodyPr/>
          <a:lstStyle/>
          <a:p>
            <a:fld id="{15FCBC37-64E8-4F77-B421-AB8377DF0688}" type="slidenum">
              <a:rPr lang="en-US" smtClean="0"/>
              <a:t>5</a:t>
            </a:fld>
            <a:endParaRPr lang="en-US"/>
          </a:p>
        </p:txBody>
      </p:sp>
    </p:spTree>
    <p:extLst>
      <p:ext uri="{BB962C8B-B14F-4D97-AF65-F5344CB8AC3E}">
        <p14:creationId xmlns:p14="http://schemas.microsoft.com/office/powerpoint/2010/main" val="1773129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4F9340-C59B-40CF-BDDF-DF7DD58A41CB}" type="slidenum">
              <a:rPr lang="en-US"/>
              <a:pPr/>
              <a:t>16</a:t>
            </a:fld>
            <a:endParaRPr lang="en-US"/>
          </a:p>
        </p:txBody>
      </p:sp>
      <p:sp>
        <p:nvSpPr>
          <p:cNvPr id="450562" name="Rectangle 2"/>
          <p:cNvSpPr>
            <a:spLocks noGrp="1" noRot="1" noChangeAspect="1" noChangeArrowheads="1" noTextEdit="1"/>
          </p:cNvSpPr>
          <p:nvPr>
            <p:ph type="sldImg"/>
          </p:nvPr>
        </p:nvSpPr>
        <p:spPr bwMode="auto">
          <a:xfrm>
            <a:off x="428625" y="703263"/>
            <a:ext cx="6245225" cy="3513137"/>
          </a:xfrm>
          <a:prstGeom prst="rect">
            <a:avLst/>
          </a:prstGeom>
          <a:solidFill>
            <a:srgbClr val="FFFFFF"/>
          </a:solidFill>
          <a:ln>
            <a:solidFill>
              <a:srgbClr val="000000"/>
            </a:solidFill>
            <a:miter lim="800000"/>
            <a:headEnd/>
            <a:tailEnd/>
          </a:ln>
        </p:spPr>
      </p:sp>
      <p:sp>
        <p:nvSpPr>
          <p:cNvPr id="450563" name="Rectangle 3"/>
          <p:cNvSpPr>
            <a:spLocks noGrp="1" noChangeArrowheads="1"/>
          </p:cNvSpPr>
          <p:nvPr>
            <p:ph type="body" idx="1"/>
          </p:nvPr>
        </p:nvSpPr>
        <p:spPr bwMode="auto">
          <a:xfrm>
            <a:off x="946997" y="4450477"/>
            <a:ext cx="5208482" cy="4216241"/>
          </a:xfrm>
          <a:prstGeom prst="rect">
            <a:avLst/>
          </a:prstGeom>
          <a:solidFill>
            <a:srgbClr val="FFFFFF"/>
          </a:solidFill>
          <a:ln>
            <a:solidFill>
              <a:srgbClr val="000000"/>
            </a:solidFill>
            <a:miter lim="800000"/>
            <a:headEnd/>
            <a:tailEnd/>
          </a:ln>
        </p:spPr>
        <p:txBody>
          <a:bodyPr lIns="91785" tIns="45892" rIns="91785" bIns="45892"/>
          <a:lstStyle/>
          <a:p>
            <a:r>
              <a:rPr lang="en-US"/>
              <a:t>For the Cell Biology Video Transport Along Microtubules, go to Animation and Video Files.</a:t>
            </a:r>
          </a:p>
          <a:p>
            <a:r>
              <a:rPr lang="en-US"/>
              <a:t>For the Cell Biology Video Movement of Organelles in Vivo, go to Animation and Video Files.</a:t>
            </a:r>
          </a:p>
          <a:p>
            <a:r>
              <a:rPr lang="en-US"/>
              <a:t>For the Cell Biology Video Movement of Organelles in Vitro, go to Animation and Video Files.</a:t>
            </a:r>
          </a:p>
          <a:p>
            <a:endParaRPr lang="en-US"/>
          </a:p>
          <a:p>
            <a:endParaRPr lang="en-US"/>
          </a:p>
          <a:p>
            <a:endParaRPr lang="en-US"/>
          </a:p>
        </p:txBody>
      </p:sp>
    </p:spTree>
    <p:extLst>
      <p:ext uri="{BB962C8B-B14F-4D97-AF65-F5344CB8AC3E}">
        <p14:creationId xmlns:p14="http://schemas.microsoft.com/office/powerpoint/2010/main" val="1729032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3A3D5-9D92-4BA7-9B76-616A91615087}" type="slidenum">
              <a:rPr lang="en-US"/>
              <a:pPr/>
              <a:t>18</a:t>
            </a:fld>
            <a:endParaRPr lang="en-US"/>
          </a:p>
        </p:txBody>
      </p:sp>
      <p:sp>
        <p:nvSpPr>
          <p:cNvPr id="455682" name="Rectangle 2"/>
          <p:cNvSpPr>
            <a:spLocks noGrp="1" noRot="1" noChangeAspect="1" noChangeArrowheads="1" noTextEdit="1"/>
          </p:cNvSpPr>
          <p:nvPr>
            <p:ph type="sldImg"/>
          </p:nvPr>
        </p:nvSpPr>
        <p:spPr bwMode="auto">
          <a:xfrm>
            <a:off x="428625" y="703263"/>
            <a:ext cx="6245225" cy="3513137"/>
          </a:xfrm>
          <a:prstGeom prst="rect">
            <a:avLst/>
          </a:prstGeom>
          <a:solidFill>
            <a:srgbClr val="FFFFFF"/>
          </a:solidFill>
          <a:ln>
            <a:solidFill>
              <a:srgbClr val="000000"/>
            </a:solidFill>
            <a:miter lim="800000"/>
            <a:headEnd/>
            <a:tailEnd/>
          </a:ln>
        </p:spPr>
      </p:sp>
      <p:sp>
        <p:nvSpPr>
          <p:cNvPr id="455683" name="Rectangle 3"/>
          <p:cNvSpPr>
            <a:spLocks noGrp="1" noChangeArrowheads="1"/>
          </p:cNvSpPr>
          <p:nvPr>
            <p:ph type="body" idx="1"/>
          </p:nvPr>
        </p:nvSpPr>
        <p:spPr bwMode="auto">
          <a:xfrm>
            <a:off x="946997" y="4450477"/>
            <a:ext cx="5208482" cy="4216241"/>
          </a:xfrm>
          <a:prstGeom prst="rect">
            <a:avLst/>
          </a:prstGeom>
          <a:solidFill>
            <a:srgbClr val="FFFFFF"/>
          </a:solidFill>
          <a:ln>
            <a:solidFill>
              <a:srgbClr val="000000"/>
            </a:solidFill>
            <a:miter lim="800000"/>
            <a:headEnd/>
            <a:tailEnd/>
          </a:ln>
        </p:spPr>
        <p:txBody>
          <a:bodyPr lIns="91785" tIns="45892" rIns="91785" bIns="45892"/>
          <a:lstStyle/>
          <a:p>
            <a:endParaRPr lang="en-US"/>
          </a:p>
        </p:txBody>
      </p:sp>
    </p:spTree>
    <p:extLst>
      <p:ext uri="{BB962C8B-B14F-4D97-AF65-F5344CB8AC3E}">
        <p14:creationId xmlns:p14="http://schemas.microsoft.com/office/powerpoint/2010/main" val="825027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CD1421-11DC-429B-8574-F89B75518955}" type="slidenum">
              <a:rPr lang="en-US"/>
              <a:pPr/>
              <a:t>21</a:t>
            </a:fld>
            <a:endParaRPr lang="en-US"/>
          </a:p>
        </p:txBody>
      </p:sp>
      <p:sp>
        <p:nvSpPr>
          <p:cNvPr id="582658" name="Rectangle 2"/>
          <p:cNvSpPr>
            <a:spLocks noGrp="1" noRot="1" noChangeAspect="1" noChangeArrowheads="1"/>
          </p:cNvSpPr>
          <p:nvPr>
            <p:ph type="sldImg"/>
          </p:nvPr>
        </p:nvSpPr>
        <p:spPr bwMode="auto">
          <a:xfrm>
            <a:off x="428625" y="703263"/>
            <a:ext cx="6245225" cy="3513137"/>
          </a:xfrm>
          <a:prstGeom prst="rect">
            <a:avLst/>
          </a:prstGeom>
          <a:solidFill>
            <a:srgbClr val="FFFFFF"/>
          </a:solidFill>
          <a:ln>
            <a:solidFill>
              <a:srgbClr val="000000"/>
            </a:solidFill>
            <a:miter lim="800000"/>
            <a:headEnd/>
            <a:tailEnd/>
          </a:ln>
        </p:spPr>
      </p:sp>
      <p:sp>
        <p:nvSpPr>
          <p:cNvPr id="582659" name="Rectangle 3"/>
          <p:cNvSpPr>
            <a:spLocks noGrp="1" noChangeArrowheads="1"/>
          </p:cNvSpPr>
          <p:nvPr>
            <p:ph type="body" idx="1"/>
          </p:nvPr>
        </p:nvSpPr>
        <p:spPr bwMode="auto">
          <a:xfrm>
            <a:off x="946997" y="4450477"/>
            <a:ext cx="5208482" cy="4216241"/>
          </a:xfrm>
          <a:prstGeom prst="rect">
            <a:avLst/>
          </a:prstGeom>
          <a:solidFill>
            <a:srgbClr val="FFFFFF"/>
          </a:solidFill>
          <a:ln>
            <a:solidFill>
              <a:srgbClr val="000000"/>
            </a:solidFill>
            <a:miter lim="800000"/>
            <a:headEnd/>
            <a:tailEnd/>
          </a:ln>
        </p:spPr>
        <p:txBody>
          <a:bodyPr/>
          <a:lstStyle/>
          <a:p>
            <a:r>
              <a:rPr lang="en-US"/>
              <a:t>Figure 6.21 Motor proteins and the cytoskeleton.</a:t>
            </a:r>
          </a:p>
        </p:txBody>
      </p:sp>
    </p:spTree>
    <p:extLst>
      <p:ext uri="{BB962C8B-B14F-4D97-AF65-F5344CB8AC3E}">
        <p14:creationId xmlns:p14="http://schemas.microsoft.com/office/powerpoint/2010/main" val="408869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smtClean="0"/>
              <a:t>A GDP-bound tubulin subunit at the tip of a microtubule will fall off</a:t>
            </a:r>
          </a:p>
          <a:p>
            <a:pPr lvl="1"/>
            <a:r>
              <a:rPr lang="en-US" sz="2000" dirty="0" smtClean="0"/>
              <a:t>GDP-bound tubulin in the middle of a microtubule cannot spontaneously pop out</a:t>
            </a:r>
          </a:p>
          <a:p>
            <a:endParaRPr lang="en-US" dirty="0"/>
          </a:p>
        </p:txBody>
      </p:sp>
      <p:sp>
        <p:nvSpPr>
          <p:cNvPr id="4" name="Slide Number Placeholder 3"/>
          <p:cNvSpPr>
            <a:spLocks noGrp="1"/>
          </p:cNvSpPr>
          <p:nvPr>
            <p:ph type="sldNum" sz="quarter" idx="10"/>
          </p:nvPr>
        </p:nvSpPr>
        <p:spPr/>
        <p:txBody>
          <a:bodyPr/>
          <a:lstStyle/>
          <a:p>
            <a:fld id="{15FCBC37-64E8-4F77-B421-AB8377DF0688}" type="slidenum">
              <a:rPr lang="en-US" smtClean="0"/>
              <a:t>23</a:t>
            </a:fld>
            <a:endParaRPr lang="en-US"/>
          </a:p>
        </p:txBody>
      </p:sp>
    </p:spTree>
    <p:extLst>
      <p:ext uri="{BB962C8B-B14F-4D97-AF65-F5344CB8AC3E}">
        <p14:creationId xmlns:p14="http://schemas.microsoft.com/office/powerpoint/2010/main" val="3182383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92">
              <a:defRPr/>
            </a:pPr>
            <a:r>
              <a:rPr lang="en-US" dirty="0" smtClean="0"/>
              <a:t>As a class of drugs, these agents are not phase-specific; in other words, they work in all phases of the cell cycle. </a:t>
            </a:r>
          </a:p>
          <a:p>
            <a:pPr defTabSz="941192">
              <a:defRPr/>
            </a:pPr>
            <a:r>
              <a:rPr lang="en-US" dirty="0" smtClean="0"/>
              <a:t>Examples include: Nitrogen mustards: such as </a:t>
            </a:r>
            <a:r>
              <a:rPr lang="en-US" dirty="0" err="1" smtClean="0"/>
              <a:t>mechlorethamine</a:t>
            </a:r>
            <a:r>
              <a:rPr lang="en-US" dirty="0" smtClean="0"/>
              <a:t> (nitrogen mustard), </a:t>
            </a:r>
            <a:r>
              <a:rPr lang="en-US" dirty="0" err="1" smtClean="0"/>
              <a:t>chlorambucil</a:t>
            </a:r>
            <a:r>
              <a:rPr lang="en-US" dirty="0" smtClean="0"/>
              <a:t>, cyclophosphamide (Cytoxan</a:t>
            </a:r>
            <a:r>
              <a:rPr lang="en-US" baseline="30000" dirty="0"/>
              <a:t>®</a:t>
            </a:r>
            <a:r>
              <a:rPr lang="en-US" dirty="0" smtClean="0"/>
              <a:t>), </a:t>
            </a:r>
            <a:r>
              <a:rPr lang="en-US" dirty="0" err="1" smtClean="0"/>
              <a:t>ifosfamide</a:t>
            </a:r>
            <a:r>
              <a:rPr lang="en-US" dirty="0" smtClean="0"/>
              <a:t>, and </a:t>
            </a:r>
            <a:r>
              <a:rPr lang="en-US" dirty="0" err="1" smtClean="0"/>
              <a:t>melphalan</a:t>
            </a:r>
            <a:r>
              <a:rPr lang="en-US" dirty="0" smtClean="0"/>
              <a:t> </a:t>
            </a:r>
            <a:r>
              <a:rPr lang="en-US" dirty="0" err="1" smtClean="0"/>
              <a:t>Nitrosoureas</a:t>
            </a:r>
            <a:r>
              <a:rPr lang="en-US" dirty="0" smtClean="0"/>
              <a:t>: which include </a:t>
            </a:r>
            <a:r>
              <a:rPr lang="en-US" dirty="0" err="1" smtClean="0"/>
              <a:t>streptozocin</a:t>
            </a:r>
            <a:r>
              <a:rPr lang="en-US" dirty="0" smtClean="0"/>
              <a:t>, </a:t>
            </a:r>
            <a:r>
              <a:rPr lang="en-US" dirty="0" err="1" smtClean="0"/>
              <a:t>carmustine</a:t>
            </a:r>
            <a:r>
              <a:rPr lang="en-US" dirty="0" smtClean="0"/>
              <a:t> (BCNU), and </a:t>
            </a:r>
            <a:r>
              <a:rPr lang="en-US" dirty="0" err="1" smtClean="0"/>
              <a:t>lomustine</a:t>
            </a:r>
            <a:r>
              <a:rPr lang="en-US" dirty="0" smtClean="0"/>
              <a:t> Alkyl </a:t>
            </a:r>
            <a:r>
              <a:rPr lang="en-US" dirty="0" err="1" smtClean="0"/>
              <a:t>sulfonates</a:t>
            </a:r>
            <a:r>
              <a:rPr lang="en-US" dirty="0" smtClean="0"/>
              <a:t>: </a:t>
            </a:r>
            <a:r>
              <a:rPr lang="en-US" dirty="0" err="1" smtClean="0"/>
              <a:t>busulfan</a:t>
            </a:r>
            <a:r>
              <a:rPr lang="en-US" dirty="0" smtClean="0"/>
              <a:t> </a:t>
            </a:r>
            <a:r>
              <a:rPr lang="en-US" dirty="0" err="1" smtClean="0"/>
              <a:t>Triazines</a:t>
            </a:r>
            <a:r>
              <a:rPr lang="en-US" dirty="0" smtClean="0"/>
              <a:t>: </a:t>
            </a:r>
            <a:r>
              <a:rPr lang="en-US" dirty="0" err="1" smtClean="0"/>
              <a:t>dacarbazine</a:t>
            </a:r>
            <a:r>
              <a:rPr lang="en-US" dirty="0" smtClean="0"/>
              <a:t> (DTIC) and </a:t>
            </a:r>
            <a:r>
              <a:rPr lang="en-US" dirty="0" err="1" smtClean="0"/>
              <a:t>temozolomide</a:t>
            </a:r>
            <a:r>
              <a:rPr lang="en-US" dirty="0" smtClean="0"/>
              <a:t> (</a:t>
            </a:r>
            <a:r>
              <a:rPr lang="en-US" dirty="0" err="1" smtClean="0"/>
              <a:t>Temodar</a:t>
            </a:r>
            <a:r>
              <a:rPr lang="en-US" baseline="30000" dirty="0"/>
              <a:t>®</a:t>
            </a:r>
            <a:r>
              <a:rPr lang="en-US" dirty="0" smtClean="0"/>
              <a:t>) </a:t>
            </a:r>
            <a:r>
              <a:rPr lang="en-US" dirty="0" err="1" smtClean="0"/>
              <a:t>Ethylenimines</a:t>
            </a:r>
            <a:r>
              <a:rPr lang="en-US" dirty="0" smtClean="0"/>
              <a:t>: </a:t>
            </a:r>
            <a:r>
              <a:rPr lang="en-US" dirty="0" err="1" smtClean="0"/>
              <a:t>thiotepa</a:t>
            </a:r>
            <a:r>
              <a:rPr lang="en-US" dirty="0" smtClean="0"/>
              <a:t> and </a:t>
            </a:r>
            <a:r>
              <a:rPr lang="en-US" dirty="0" err="1" smtClean="0"/>
              <a:t>altretamine</a:t>
            </a:r>
            <a:r>
              <a:rPr lang="en-US" dirty="0" smtClean="0"/>
              <a:t> (</a:t>
            </a:r>
            <a:r>
              <a:rPr lang="en-US" dirty="0" err="1" smtClean="0"/>
              <a:t>hexamethylmelamine</a:t>
            </a:r>
            <a:endParaRPr lang="en-US" dirty="0" smtClean="0"/>
          </a:p>
          <a:p>
            <a:endParaRPr lang="en-US" dirty="0"/>
          </a:p>
        </p:txBody>
      </p:sp>
      <p:sp>
        <p:nvSpPr>
          <p:cNvPr id="4" name="Slide Number Placeholder 3"/>
          <p:cNvSpPr>
            <a:spLocks noGrp="1"/>
          </p:cNvSpPr>
          <p:nvPr>
            <p:ph type="sldNum" sz="quarter" idx="10"/>
          </p:nvPr>
        </p:nvSpPr>
        <p:spPr/>
        <p:txBody>
          <a:bodyPr/>
          <a:lstStyle/>
          <a:p>
            <a:fld id="{15FCBC37-64E8-4F77-B421-AB8377DF0688}" type="slidenum">
              <a:rPr lang="en-US" smtClean="0"/>
              <a:t>6</a:t>
            </a:fld>
            <a:endParaRPr lang="en-US"/>
          </a:p>
        </p:txBody>
      </p:sp>
    </p:spTree>
    <p:extLst>
      <p:ext uri="{BB962C8B-B14F-4D97-AF65-F5344CB8AC3E}">
        <p14:creationId xmlns:p14="http://schemas.microsoft.com/office/powerpoint/2010/main" val="552559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agents damage cells during the S </a:t>
            </a:r>
            <a:r>
              <a:rPr lang="en-US" dirty="0" err="1"/>
              <a:t>phaseExamples</a:t>
            </a:r>
            <a:r>
              <a:rPr lang="en-US" dirty="0"/>
              <a:t> include: </a:t>
            </a:r>
            <a:r>
              <a:rPr lang="en-US" dirty="0" smtClean="0">
                <a:effectLst/>
              </a:rPr>
              <a:t>5-fluorouracil (5-FU)</a:t>
            </a:r>
          </a:p>
          <a:p>
            <a:r>
              <a:rPr lang="en-US" dirty="0" smtClean="0">
                <a:effectLst/>
              </a:rPr>
              <a:t>6-mercaptopurine (6-MP) </a:t>
            </a:r>
          </a:p>
          <a:p>
            <a:r>
              <a:rPr lang="en-US" dirty="0" err="1" smtClean="0">
                <a:effectLst/>
              </a:rPr>
              <a:t>Capecitabine</a:t>
            </a:r>
            <a:r>
              <a:rPr lang="en-US" dirty="0" smtClean="0">
                <a:effectLst/>
              </a:rPr>
              <a:t> (</a:t>
            </a:r>
            <a:r>
              <a:rPr lang="en-US" dirty="0" err="1" smtClean="0">
                <a:effectLst/>
              </a:rPr>
              <a:t>Xeloda</a:t>
            </a:r>
            <a:r>
              <a:rPr lang="en-US" dirty="0" smtClean="0">
                <a:effectLst/>
              </a:rPr>
              <a:t>®)</a:t>
            </a:r>
          </a:p>
          <a:p>
            <a:r>
              <a:rPr lang="en-US" dirty="0" err="1" smtClean="0">
                <a:effectLst/>
              </a:rPr>
              <a:t>Cladribine</a:t>
            </a:r>
            <a:endParaRPr lang="en-US" dirty="0" smtClean="0">
              <a:effectLst/>
            </a:endParaRPr>
          </a:p>
          <a:p>
            <a:r>
              <a:rPr lang="en-US" dirty="0" err="1" smtClean="0">
                <a:effectLst/>
              </a:rPr>
              <a:t>Clofarabine</a:t>
            </a:r>
            <a:endParaRPr lang="en-US" dirty="0" smtClean="0">
              <a:effectLst/>
            </a:endParaRPr>
          </a:p>
          <a:p>
            <a:r>
              <a:rPr lang="en-US" dirty="0" err="1" smtClean="0">
                <a:effectLst/>
              </a:rPr>
              <a:t>Cytarabine</a:t>
            </a:r>
            <a:r>
              <a:rPr lang="en-US" dirty="0" smtClean="0">
                <a:effectLst/>
              </a:rPr>
              <a:t> (</a:t>
            </a:r>
            <a:r>
              <a:rPr lang="en-US" dirty="0" err="1" smtClean="0">
                <a:effectLst/>
              </a:rPr>
              <a:t>Ara</a:t>
            </a:r>
            <a:r>
              <a:rPr lang="en-US" dirty="0" smtClean="0">
                <a:effectLst/>
              </a:rPr>
              <a:t>-C®)</a:t>
            </a:r>
          </a:p>
          <a:p>
            <a:r>
              <a:rPr lang="en-US" dirty="0" err="1" smtClean="0">
                <a:effectLst/>
              </a:rPr>
              <a:t>Floxuridine</a:t>
            </a:r>
            <a:endParaRPr lang="en-US" dirty="0" smtClean="0">
              <a:effectLst/>
            </a:endParaRPr>
          </a:p>
          <a:p>
            <a:r>
              <a:rPr lang="en-US" dirty="0" err="1" smtClean="0">
                <a:effectLst/>
              </a:rPr>
              <a:t>Fludarabine</a:t>
            </a:r>
            <a:endParaRPr lang="en-US" dirty="0" smtClean="0">
              <a:effectLst/>
            </a:endParaRPr>
          </a:p>
          <a:p>
            <a:r>
              <a:rPr lang="en-US" dirty="0" smtClean="0">
                <a:effectLst/>
              </a:rPr>
              <a:t>Gemcitabine (</a:t>
            </a:r>
            <a:r>
              <a:rPr lang="en-US" dirty="0" err="1" smtClean="0">
                <a:effectLst/>
              </a:rPr>
              <a:t>Gemzar</a:t>
            </a:r>
            <a:r>
              <a:rPr lang="en-US" dirty="0" smtClean="0">
                <a:effectLst/>
              </a:rPr>
              <a:t>®)</a:t>
            </a:r>
          </a:p>
          <a:p>
            <a:r>
              <a:rPr lang="en-US" dirty="0" err="1" smtClean="0">
                <a:effectLst/>
              </a:rPr>
              <a:t>Hydroxyurea</a:t>
            </a:r>
            <a:endParaRPr lang="en-US" dirty="0" smtClean="0">
              <a:effectLst/>
            </a:endParaRPr>
          </a:p>
          <a:p>
            <a:r>
              <a:rPr lang="en-US" dirty="0" smtClean="0">
                <a:effectLst/>
              </a:rPr>
              <a:t>Methotrexate</a:t>
            </a:r>
          </a:p>
          <a:p>
            <a:r>
              <a:rPr lang="en-US" dirty="0" err="1" smtClean="0">
                <a:effectLst/>
              </a:rPr>
              <a:t>Pemetrexed</a:t>
            </a:r>
            <a:r>
              <a:rPr lang="en-US" dirty="0" smtClean="0">
                <a:effectLst/>
              </a:rPr>
              <a:t> (</a:t>
            </a:r>
            <a:r>
              <a:rPr lang="en-US" dirty="0" err="1" smtClean="0">
                <a:effectLst/>
              </a:rPr>
              <a:t>Alimta</a:t>
            </a:r>
            <a:r>
              <a:rPr lang="en-US" dirty="0" smtClean="0">
                <a:effectLst/>
              </a:rPr>
              <a:t>®)</a:t>
            </a:r>
          </a:p>
          <a:p>
            <a:r>
              <a:rPr lang="en-US" dirty="0" err="1" smtClean="0">
                <a:effectLst/>
              </a:rPr>
              <a:t>Pentostatin</a:t>
            </a:r>
            <a:endParaRPr lang="en-US" dirty="0" smtClean="0">
              <a:effectLst/>
            </a:endParaRPr>
          </a:p>
          <a:p>
            <a:r>
              <a:rPr lang="en-US" dirty="0" err="1" smtClean="0">
                <a:effectLst/>
              </a:rPr>
              <a:t>Thioguanine</a:t>
            </a:r>
            <a:endParaRPr lang="en-US" dirty="0" smtClean="0">
              <a:effectLst/>
            </a:endParaRPr>
          </a:p>
          <a:p>
            <a:pPr defTabSz="941192">
              <a:defRPr/>
            </a:pPr>
            <a:endParaRPr lang="en-US" dirty="0"/>
          </a:p>
        </p:txBody>
      </p:sp>
      <p:sp>
        <p:nvSpPr>
          <p:cNvPr id="4" name="Slide Number Placeholder 3"/>
          <p:cNvSpPr>
            <a:spLocks noGrp="1"/>
          </p:cNvSpPr>
          <p:nvPr>
            <p:ph type="sldNum" sz="quarter" idx="10"/>
          </p:nvPr>
        </p:nvSpPr>
        <p:spPr/>
        <p:txBody>
          <a:bodyPr/>
          <a:lstStyle/>
          <a:p>
            <a:fld id="{15FCBC37-64E8-4F77-B421-AB8377DF0688}" type="slidenum">
              <a:rPr lang="en-US" smtClean="0"/>
              <a:t>7</a:t>
            </a:fld>
            <a:endParaRPr lang="en-US"/>
          </a:p>
        </p:txBody>
      </p:sp>
    </p:spTree>
    <p:extLst>
      <p:ext uri="{BB962C8B-B14F-4D97-AF65-F5344CB8AC3E}">
        <p14:creationId xmlns:p14="http://schemas.microsoft.com/office/powerpoint/2010/main" val="338539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drugs work:</a:t>
            </a:r>
          </a:p>
          <a:p>
            <a:r>
              <a:rPr lang="en-US" dirty="0" smtClean="0"/>
              <a:t> in all phases of the cell cycle</a:t>
            </a:r>
          </a:p>
          <a:p>
            <a:r>
              <a:rPr lang="en-US" dirty="0" smtClean="0"/>
              <a:t>Examples include</a:t>
            </a:r>
          </a:p>
          <a:p>
            <a:r>
              <a:rPr lang="en-US" dirty="0" err="1" smtClean="0">
                <a:effectLst/>
              </a:rPr>
              <a:t>Daunorubicin</a:t>
            </a:r>
            <a:r>
              <a:rPr lang="en-US" dirty="0" smtClean="0">
                <a:effectLst/>
              </a:rPr>
              <a:t> </a:t>
            </a:r>
          </a:p>
          <a:p>
            <a:r>
              <a:rPr lang="en-US" dirty="0" smtClean="0">
                <a:effectLst/>
              </a:rPr>
              <a:t>Doxorubicin (Adriamycin</a:t>
            </a:r>
            <a:r>
              <a:rPr lang="en-US" baseline="30000" dirty="0"/>
              <a:t>®</a:t>
            </a:r>
            <a:r>
              <a:rPr lang="en-US" dirty="0" smtClean="0">
                <a:effectLst/>
              </a:rPr>
              <a:t>) </a:t>
            </a:r>
          </a:p>
          <a:p>
            <a:r>
              <a:rPr lang="en-US" dirty="0" err="1" smtClean="0">
                <a:effectLst/>
              </a:rPr>
              <a:t>Epirubicin</a:t>
            </a:r>
            <a:r>
              <a:rPr lang="en-US" dirty="0" smtClean="0">
                <a:effectLst/>
              </a:rPr>
              <a:t> </a:t>
            </a:r>
          </a:p>
          <a:p>
            <a:r>
              <a:rPr lang="en-US" dirty="0" err="1" smtClean="0">
                <a:effectLst/>
              </a:rPr>
              <a:t>Idarubicin</a:t>
            </a:r>
            <a:r>
              <a:rPr lang="en-US" dirty="0" smtClean="0">
                <a:effectLst/>
              </a:rPr>
              <a:t> </a:t>
            </a:r>
          </a:p>
          <a:p>
            <a:r>
              <a:rPr lang="en-US" b="1" dirty="0" smtClean="0">
                <a:effectLst/>
              </a:rPr>
              <a:t>Other anti-tumor antibiotics</a:t>
            </a:r>
            <a:endParaRPr lang="en-US" dirty="0" smtClean="0">
              <a:effectLst/>
            </a:endParaRPr>
          </a:p>
          <a:p>
            <a:r>
              <a:rPr lang="en-US" dirty="0" smtClean="0">
                <a:effectLst/>
              </a:rPr>
              <a:t>Anti-tumor antibiotics that are not </a:t>
            </a:r>
            <a:r>
              <a:rPr lang="en-US" dirty="0" err="1" smtClean="0">
                <a:effectLst/>
              </a:rPr>
              <a:t>anthracyclines</a:t>
            </a:r>
            <a:r>
              <a:rPr lang="en-US" dirty="0" smtClean="0">
                <a:effectLst/>
              </a:rPr>
              <a:t> include:</a:t>
            </a:r>
          </a:p>
          <a:p>
            <a:r>
              <a:rPr lang="en-US" dirty="0" err="1" smtClean="0">
                <a:effectLst/>
              </a:rPr>
              <a:t>Actinomycin</a:t>
            </a:r>
            <a:r>
              <a:rPr lang="en-US" dirty="0" smtClean="0">
                <a:effectLst/>
              </a:rPr>
              <a:t>-D </a:t>
            </a:r>
          </a:p>
          <a:p>
            <a:r>
              <a:rPr lang="en-US" dirty="0" err="1" smtClean="0">
                <a:effectLst/>
              </a:rPr>
              <a:t>Bleomycin</a:t>
            </a:r>
            <a:r>
              <a:rPr lang="en-US" dirty="0" smtClean="0">
                <a:effectLst/>
              </a:rPr>
              <a:t> </a:t>
            </a:r>
          </a:p>
          <a:p>
            <a:r>
              <a:rPr lang="en-US" dirty="0" err="1" smtClean="0">
                <a:effectLst/>
              </a:rPr>
              <a:t>Mitomycin</a:t>
            </a:r>
            <a:r>
              <a:rPr lang="en-US" dirty="0" smtClean="0">
                <a:effectLst/>
              </a:rPr>
              <a:t>-C</a:t>
            </a:r>
          </a:p>
          <a:p>
            <a:endParaRPr lang="en-US" dirty="0"/>
          </a:p>
        </p:txBody>
      </p:sp>
      <p:sp>
        <p:nvSpPr>
          <p:cNvPr id="4" name="Slide Number Placeholder 3"/>
          <p:cNvSpPr>
            <a:spLocks noGrp="1"/>
          </p:cNvSpPr>
          <p:nvPr>
            <p:ph type="sldNum" sz="quarter" idx="10"/>
          </p:nvPr>
        </p:nvSpPr>
        <p:spPr/>
        <p:txBody>
          <a:bodyPr/>
          <a:lstStyle/>
          <a:p>
            <a:fld id="{15FCBC37-64E8-4F77-B421-AB8377DF0688}" type="slidenum">
              <a:rPr lang="en-US" smtClean="0"/>
              <a:t>8</a:t>
            </a:fld>
            <a:endParaRPr lang="en-US"/>
          </a:p>
        </p:txBody>
      </p:sp>
    </p:spTree>
    <p:extLst>
      <p:ext uri="{BB962C8B-B14F-4D97-AF65-F5344CB8AC3E}">
        <p14:creationId xmlns:p14="http://schemas.microsoft.com/office/powerpoint/2010/main" val="860341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a drug used in cancer chemotherapy. It is an </a:t>
            </a:r>
            <a:r>
              <a:rPr lang="en-US" dirty="0" err="1" smtClean="0"/>
              <a:t>anthracycline</a:t>
            </a:r>
            <a:r>
              <a:rPr lang="en-US" dirty="0" smtClean="0"/>
              <a:t> antibiotic, closely related to the natural product </a:t>
            </a:r>
            <a:r>
              <a:rPr lang="en-US" dirty="0" err="1" smtClean="0"/>
              <a:t>daunomycin</a:t>
            </a:r>
            <a:r>
              <a:rPr lang="en-US" dirty="0" smtClean="0"/>
              <a:t>, and like all </a:t>
            </a:r>
            <a:r>
              <a:rPr lang="en-US" dirty="0" err="1" smtClean="0"/>
              <a:t>anthracyclines</a:t>
            </a:r>
            <a:r>
              <a:rPr lang="en-US" dirty="0" smtClean="0"/>
              <a:t>, it works by intercalating DNA, with the most serious adverse effect being life-threatening heart damage</a:t>
            </a:r>
            <a:endParaRPr lang="en-US" dirty="0"/>
          </a:p>
        </p:txBody>
      </p:sp>
      <p:sp>
        <p:nvSpPr>
          <p:cNvPr id="4" name="Slide Number Placeholder 3"/>
          <p:cNvSpPr>
            <a:spLocks noGrp="1"/>
          </p:cNvSpPr>
          <p:nvPr>
            <p:ph type="sldNum" sz="quarter" idx="10"/>
          </p:nvPr>
        </p:nvSpPr>
        <p:spPr/>
        <p:txBody>
          <a:bodyPr/>
          <a:lstStyle/>
          <a:p>
            <a:fld id="{15FCBC37-64E8-4F77-B421-AB8377DF0688}" type="slidenum">
              <a:rPr lang="en-US" smtClean="0"/>
              <a:t>9</a:t>
            </a:fld>
            <a:endParaRPr lang="en-US"/>
          </a:p>
        </p:txBody>
      </p:sp>
    </p:spTree>
    <p:extLst>
      <p:ext uri="{BB962C8B-B14F-4D97-AF65-F5344CB8AC3E}">
        <p14:creationId xmlns:p14="http://schemas.microsoft.com/office/powerpoint/2010/main" val="358845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drugs work during the M phase of the cell cycle but can damage cells in all phases</a:t>
            </a:r>
          </a:p>
          <a:p>
            <a:r>
              <a:rPr lang="en-US" dirty="0" smtClean="0"/>
              <a:t>Examples include:</a:t>
            </a:r>
          </a:p>
          <a:p>
            <a:r>
              <a:rPr lang="en-US" dirty="0" err="1" smtClean="0">
                <a:effectLst/>
              </a:rPr>
              <a:t>Taxanes</a:t>
            </a:r>
            <a:r>
              <a:rPr lang="en-US" dirty="0" smtClean="0">
                <a:effectLst/>
              </a:rPr>
              <a:t>: paclitaxel (</a:t>
            </a:r>
            <a:r>
              <a:rPr lang="en-US" dirty="0" err="1" smtClean="0">
                <a:effectLst/>
              </a:rPr>
              <a:t>Taxol</a:t>
            </a:r>
            <a:r>
              <a:rPr lang="en-US" baseline="30000" dirty="0"/>
              <a:t>®</a:t>
            </a:r>
            <a:r>
              <a:rPr lang="en-US" dirty="0" smtClean="0">
                <a:effectLst/>
              </a:rPr>
              <a:t>) and </a:t>
            </a:r>
            <a:r>
              <a:rPr lang="en-US" dirty="0" err="1" smtClean="0">
                <a:effectLst/>
              </a:rPr>
              <a:t>docetaxel</a:t>
            </a:r>
            <a:r>
              <a:rPr lang="en-US" dirty="0" smtClean="0">
                <a:effectLst/>
              </a:rPr>
              <a:t> (</a:t>
            </a:r>
            <a:r>
              <a:rPr lang="en-US" dirty="0" err="1" smtClean="0">
                <a:effectLst/>
              </a:rPr>
              <a:t>Taxotere</a:t>
            </a:r>
            <a:r>
              <a:rPr lang="en-US" baseline="30000" dirty="0"/>
              <a:t>®</a:t>
            </a:r>
            <a:r>
              <a:rPr lang="en-US" dirty="0" smtClean="0">
                <a:effectLst/>
              </a:rPr>
              <a:t>)</a:t>
            </a:r>
          </a:p>
          <a:p>
            <a:r>
              <a:rPr lang="en-US" dirty="0" err="1" smtClean="0">
                <a:effectLst/>
              </a:rPr>
              <a:t>Epothilones</a:t>
            </a:r>
            <a:r>
              <a:rPr lang="en-US" dirty="0" smtClean="0">
                <a:effectLst/>
              </a:rPr>
              <a:t>: </a:t>
            </a:r>
            <a:r>
              <a:rPr lang="en-US" dirty="0" err="1" smtClean="0">
                <a:effectLst/>
              </a:rPr>
              <a:t>ixabepilone</a:t>
            </a:r>
            <a:r>
              <a:rPr lang="en-US" dirty="0" smtClean="0">
                <a:effectLst/>
              </a:rPr>
              <a:t> (</a:t>
            </a:r>
            <a:r>
              <a:rPr lang="en-US" dirty="0" err="1" smtClean="0">
                <a:effectLst/>
              </a:rPr>
              <a:t>Ixempra</a:t>
            </a:r>
            <a:r>
              <a:rPr lang="en-US" baseline="30000" dirty="0"/>
              <a:t>®</a:t>
            </a:r>
            <a:r>
              <a:rPr lang="en-US" dirty="0" smtClean="0">
                <a:effectLst/>
              </a:rPr>
              <a:t>)</a:t>
            </a:r>
          </a:p>
          <a:p>
            <a:r>
              <a:rPr lang="en-US" dirty="0" err="1" smtClean="0">
                <a:effectLst/>
              </a:rPr>
              <a:t>Vinca</a:t>
            </a:r>
            <a:r>
              <a:rPr lang="en-US" dirty="0" smtClean="0">
                <a:effectLst/>
              </a:rPr>
              <a:t> alkaloids: vinblastine (</a:t>
            </a:r>
            <a:r>
              <a:rPr lang="en-US" dirty="0" err="1" smtClean="0">
                <a:effectLst/>
              </a:rPr>
              <a:t>Velban</a:t>
            </a:r>
            <a:r>
              <a:rPr lang="en-US" baseline="30000" dirty="0"/>
              <a:t>®</a:t>
            </a:r>
            <a:r>
              <a:rPr lang="en-US" dirty="0" smtClean="0">
                <a:effectLst/>
              </a:rPr>
              <a:t>), vincristine (</a:t>
            </a:r>
            <a:r>
              <a:rPr lang="en-US" dirty="0" err="1" smtClean="0">
                <a:effectLst/>
              </a:rPr>
              <a:t>Oncovin</a:t>
            </a:r>
            <a:r>
              <a:rPr lang="en-US" baseline="30000" dirty="0"/>
              <a:t>®</a:t>
            </a:r>
            <a:r>
              <a:rPr lang="en-US" dirty="0" smtClean="0">
                <a:effectLst/>
              </a:rPr>
              <a:t>), and </a:t>
            </a:r>
            <a:r>
              <a:rPr lang="en-US" dirty="0" err="1" smtClean="0">
                <a:effectLst/>
              </a:rPr>
              <a:t>vinorelbine</a:t>
            </a:r>
            <a:r>
              <a:rPr lang="en-US" dirty="0" smtClean="0">
                <a:effectLst/>
              </a:rPr>
              <a:t> (</a:t>
            </a:r>
            <a:r>
              <a:rPr lang="en-US" dirty="0" err="1" smtClean="0">
                <a:effectLst/>
              </a:rPr>
              <a:t>Navelbine</a:t>
            </a:r>
            <a:r>
              <a:rPr lang="en-US" baseline="30000" dirty="0"/>
              <a:t>®</a:t>
            </a:r>
            <a:r>
              <a:rPr lang="en-US" dirty="0" smtClean="0">
                <a:effectLst/>
              </a:rPr>
              <a:t>)</a:t>
            </a:r>
          </a:p>
          <a:p>
            <a:r>
              <a:rPr lang="en-US" dirty="0" err="1" smtClean="0">
                <a:effectLst/>
              </a:rPr>
              <a:t>Estramustine</a:t>
            </a:r>
            <a:r>
              <a:rPr lang="en-US" dirty="0" smtClean="0">
                <a:effectLst/>
              </a:rPr>
              <a:t> (</a:t>
            </a:r>
            <a:r>
              <a:rPr lang="en-US" dirty="0" err="1" smtClean="0">
                <a:effectLst/>
              </a:rPr>
              <a:t>Emcyt</a:t>
            </a:r>
            <a:r>
              <a:rPr lang="en-US" baseline="30000" dirty="0"/>
              <a:t>®</a:t>
            </a:r>
            <a:r>
              <a:rPr lang="en-US" dirty="0" smtClean="0">
                <a:effectLst/>
              </a:rPr>
              <a:t>)</a:t>
            </a:r>
          </a:p>
          <a:p>
            <a:endParaRPr lang="en-US" dirty="0"/>
          </a:p>
        </p:txBody>
      </p:sp>
      <p:sp>
        <p:nvSpPr>
          <p:cNvPr id="4" name="Slide Number Placeholder 3"/>
          <p:cNvSpPr>
            <a:spLocks noGrp="1"/>
          </p:cNvSpPr>
          <p:nvPr>
            <p:ph type="sldNum" sz="quarter" idx="10"/>
          </p:nvPr>
        </p:nvSpPr>
        <p:spPr/>
        <p:txBody>
          <a:bodyPr/>
          <a:lstStyle/>
          <a:p>
            <a:fld id="{15FCBC37-64E8-4F77-B421-AB8377DF0688}" type="slidenum">
              <a:rPr lang="en-US" smtClean="0"/>
              <a:t>10</a:t>
            </a:fld>
            <a:endParaRPr lang="en-US"/>
          </a:p>
        </p:txBody>
      </p:sp>
    </p:spTree>
    <p:extLst>
      <p:ext uri="{BB962C8B-B14F-4D97-AF65-F5344CB8AC3E}">
        <p14:creationId xmlns:p14="http://schemas.microsoft.com/office/powerpoint/2010/main" val="3874926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76F697C-A7D9-4F01-B65B-E845A6EFE328}" type="slidenum">
              <a:rPr lang="en-US" sz="1200"/>
              <a:pPr/>
              <a:t>12</a:t>
            </a:fld>
            <a:endParaRPr lang="en-US" sz="1200"/>
          </a:p>
        </p:txBody>
      </p:sp>
      <p:sp>
        <p:nvSpPr>
          <p:cNvPr id="23555" name="Rectangle 2"/>
          <p:cNvSpPr>
            <a:spLocks noGrp="1" noRot="1" noChangeAspect="1" noChangeArrowheads="1" noTextEdit="1"/>
          </p:cNvSpPr>
          <p:nvPr>
            <p:ph type="sldImg"/>
          </p:nvPr>
        </p:nvSpPr>
        <p:spPr>
          <a:xfrm>
            <a:off x="482600" y="741363"/>
            <a:ext cx="5986463" cy="3368675"/>
          </a:xfrm>
          <a:solidFill>
            <a:srgbClr val="FFFFFF"/>
          </a:solidFill>
          <a:ln/>
        </p:spPr>
      </p:sp>
      <p:sp>
        <p:nvSpPr>
          <p:cNvPr id="23556" name="Rectangle 3"/>
          <p:cNvSpPr>
            <a:spLocks noGrp="1" noChangeArrowheads="1"/>
          </p:cNvSpPr>
          <p:nvPr>
            <p:ph type="body" idx="1"/>
          </p:nvPr>
        </p:nvSpPr>
        <p:spPr>
          <a:xfrm>
            <a:off x="927100" y="4389438"/>
            <a:ext cx="5097463" cy="4157662"/>
          </a:xfrm>
          <a:solidFill>
            <a:srgbClr val="FFFFFF"/>
          </a:solidFill>
          <a:ln>
            <a:solidFill>
              <a:srgbClr val="000000"/>
            </a:solidFill>
            <a:miter lim="800000"/>
            <a:headEnd/>
            <a:tailEnd/>
          </a:ln>
        </p:spPr>
        <p:txBody>
          <a:bodyPr lIns="92528" tIns="46264" rIns="92528" bIns="46264"/>
          <a:lstStyle/>
          <a:p>
            <a:endParaRPr lang="en-US" smtClean="0"/>
          </a:p>
        </p:txBody>
      </p:sp>
    </p:spTree>
    <p:extLst>
      <p:ext uri="{BB962C8B-B14F-4D97-AF65-F5344CB8AC3E}">
        <p14:creationId xmlns:p14="http://schemas.microsoft.com/office/powerpoint/2010/main" val="2780008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E8ED90B-2CFB-4642-9B72-6F7183030303}" type="slidenum">
              <a:rPr lang="en-US" sz="1200"/>
              <a:pPr/>
              <a:t>13</a:t>
            </a:fld>
            <a:endParaRPr lang="en-US" sz="1200"/>
          </a:p>
        </p:txBody>
      </p:sp>
      <p:sp>
        <p:nvSpPr>
          <p:cNvPr id="29699" name="Rectangle 2"/>
          <p:cNvSpPr>
            <a:spLocks noGrp="1" noRot="1" noChangeAspect="1" noChangeArrowheads="1" noTextEdit="1"/>
          </p:cNvSpPr>
          <p:nvPr>
            <p:ph type="sldImg"/>
          </p:nvPr>
        </p:nvSpPr>
        <p:spPr>
          <a:xfrm>
            <a:off x="482600" y="741363"/>
            <a:ext cx="5986463" cy="3368675"/>
          </a:xfrm>
          <a:solidFill>
            <a:srgbClr val="FFFFFF"/>
          </a:solidFill>
          <a:ln/>
        </p:spPr>
      </p:sp>
      <p:sp>
        <p:nvSpPr>
          <p:cNvPr id="29700" name="Rectangle 3"/>
          <p:cNvSpPr>
            <a:spLocks noGrp="1" noChangeArrowheads="1"/>
          </p:cNvSpPr>
          <p:nvPr>
            <p:ph type="body" idx="1"/>
          </p:nvPr>
        </p:nvSpPr>
        <p:spPr>
          <a:xfrm>
            <a:off x="927100" y="4389438"/>
            <a:ext cx="5097463" cy="4157662"/>
          </a:xfrm>
          <a:solidFill>
            <a:srgbClr val="FFFFFF"/>
          </a:solidFill>
          <a:ln>
            <a:solidFill>
              <a:srgbClr val="000000"/>
            </a:solidFill>
            <a:miter lim="800000"/>
            <a:headEnd/>
            <a:tailEnd/>
          </a:ln>
        </p:spPr>
        <p:txBody>
          <a:bodyPr lIns="92528" tIns="46264" rIns="92528" bIns="46264"/>
          <a:lstStyle/>
          <a:p>
            <a:endParaRPr lang="en-US" smtClean="0"/>
          </a:p>
        </p:txBody>
      </p:sp>
    </p:spTree>
    <p:extLst>
      <p:ext uri="{BB962C8B-B14F-4D97-AF65-F5344CB8AC3E}">
        <p14:creationId xmlns:p14="http://schemas.microsoft.com/office/powerpoint/2010/main" val="2101255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81BE3C-060E-4C09-BEBD-BC280B689DFC}" type="slidenum">
              <a:rPr lang="en-US"/>
              <a:pPr/>
              <a:t>15</a:t>
            </a:fld>
            <a:endParaRPr lang="en-US"/>
          </a:p>
        </p:txBody>
      </p:sp>
      <p:sp>
        <p:nvSpPr>
          <p:cNvPr id="433154" name="Rectangle 2"/>
          <p:cNvSpPr>
            <a:spLocks noGrp="1" noRot="1" noChangeAspect="1" noChangeArrowheads="1" noTextEdit="1"/>
          </p:cNvSpPr>
          <p:nvPr>
            <p:ph type="sldImg"/>
          </p:nvPr>
        </p:nvSpPr>
        <p:spPr bwMode="auto">
          <a:xfrm>
            <a:off x="428625" y="703263"/>
            <a:ext cx="6245225" cy="3513137"/>
          </a:xfrm>
          <a:prstGeom prst="rect">
            <a:avLst/>
          </a:prstGeom>
          <a:solidFill>
            <a:srgbClr val="FFFFFF"/>
          </a:solidFill>
          <a:ln>
            <a:solidFill>
              <a:srgbClr val="000000"/>
            </a:solidFill>
            <a:miter lim="800000"/>
            <a:headEnd/>
            <a:tailEnd/>
          </a:ln>
        </p:spPr>
      </p:sp>
      <p:sp>
        <p:nvSpPr>
          <p:cNvPr id="433155" name="Rectangle 3"/>
          <p:cNvSpPr>
            <a:spLocks noGrp="1" noChangeArrowheads="1"/>
          </p:cNvSpPr>
          <p:nvPr>
            <p:ph type="body" idx="1"/>
          </p:nvPr>
        </p:nvSpPr>
        <p:spPr bwMode="auto">
          <a:xfrm>
            <a:off x="946997" y="4450477"/>
            <a:ext cx="5208482" cy="4216241"/>
          </a:xfrm>
          <a:prstGeom prst="rect">
            <a:avLst/>
          </a:prstGeom>
          <a:solidFill>
            <a:srgbClr val="FFFFFF"/>
          </a:solidFill>
          <a:ln>
            <a:solidFill>
              <a:srgbClr val="000000"/>
            </a:solidFill>
            <a:miter lim="800000"/>
            <a:headEnd/>
            <a:tailEnd/>
          </a:ln>
        </p:spPr>
        <p:txBody>
          <a:bodyPr lIns="91785" tIns="45892" rIns="91785" bIns="45892"/>
          <a:lstStyle/>
          <a:p>
            <a:r>
              <a:rPr lang="en-US"/>
              <a:t>For the Cell Biology Video The Cytoskeleton in a Neuron Growth Cone, go to Animation and Video Files</a:t>
            </a:r>
          </a:p>
          <a:p>
            <a:r>
              <a:rPr lang="en-US"/>
              <a:t>For the Cell Biology Video Cytoskeletal Protein Dynamics, go to Animation and Video Files.</a:t>
            </a:r>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402798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D8DD8E2-932D-4043-8F6C-636C008F7A22}" type="datetimeFigureOut">
              <a:rPr lang="en-US" smtClean="0"/>
              <a:t>8/2/2013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0760B2E1-4DAE-42F8-8D8D-69DD67178745}" type="slidenum">
              <a:rPr lang="en-US" smtClean="0"/>
              <a:t>‹#›</a:t>
            </a:fld>
            <a:endParaRPr lang="en-US"/>
          </a:p>
        </p:txBody>
      </p:sp>
    </p:spTree>
    <p:extLst>
      <p:ext uri="{BB962C8B-B14F-4D97-AF65-F5344CB8AC3E}">
        <p14:creationId xmlns:p14="http://schemas.microsoft.com/office/powerpoint/2010/main" val="41103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DD8E2-932D-4043-8F6C-636C008F7A22}" type="datetimeFigureOut">
              <a:rPr lang="en-US" smtClean="0"/>
              <a:t>8/2/2013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0B2E1-4DAE-42F8-8D8D-69DD67178745}" type="slidenum">
              <a:rPr lang="en-US" smtClean="0"/>
              <a:t>‹#›</a:t>
            </a:fld>
            <a:endParaRPr lang="en-US"/>
          </a:p>
        </p:txBody>
      </p:sp>
    </p:spTree>
    <p:extLst>
      <p:ext uri="{BB962C8B-B14F-4D97-AF65-F5344CB8AC3E}">
        <p14:creationId xmlns:p14="http://schemas.microsoft.com/office/powerpoint/2010/main" val="1725997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1D8DD8E2-932D-4043-8F6C-636C008F7A22}" type="datetimeFigureOut">
              <a:rPr lang="en-US" smtClean="0"/>
              <a:t>8/2/2013</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0760B2E1-4DAE-42F8-8D8D-69DD67178745}" type="slidenum">
              <a:rPr lang="en-US" smtClean="0"/>
              <a:t>‹#›</a:t>
            </a:fld>
            <a:endParaRPr lang="en-US"/>
          </a:p>
        </p:txBody>
      </p:sp>
    </p:spTree>
    <p:extLst>
      <p:ext uri="{BB962C8B-B14F-4D97-AF65-F5344CB8AC3E}">
        <p14:creationId xmlns:p14="http://schemas.microsoft.com/office/powerpoint/2010/main" val="3919263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DD8E2-932D-4043-8F6C-636C008F7A22}" type="datetimeFigureOut">
              <a:rPr lang="en-US" smtClean="0"/>
              <a:t>8/2/2013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0760B2E1-4DAE-42F8-8D8D-69DD67178745}" type="slidenum">
              <a:rPr lang="en-US" smtClean="0"/>
              <a:t>‹#›</a:t>
            </a:fld>
            <a:endParaRPr lang="en-US"/>
          </a:p>
        </p:txBody>
      </p:sp>
    </p:spTree>
    <p:extLst>
      <p:ext uri="{BB962C8B-B14F-4D97-AF65-F5344CB8AC3E}">
        <p14:creationId xmlns:p14="http://schemas.microsoft.com/office/powerpoint/2010/main" val="2684444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D8DD8E2-932D-4043-8F6C-636C008F7A22}" type="datetimeFigureOut">
              <a:rPr lang="en-US" smtClean="0"/>
              <a:t>8/2/2013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760B2E1-4DAE-42F8-8D8D-69DD67178745}" type="slidenum">
              <a:rPr lang="en-US" smtClean="0"/>
              <a:t>‹#›</a:t>
            </a:fld>
            <a:endParaRPr lang="en-US"/>
          </a:p>
        </p:txBody>
      </p:sp>
    </p:spTree>
    <p:extLst>
      <p:ext uri="{BB962C8B-B14F-4D97-AF65-F5344CB8AC3E}">
        <p14:creationId xmlns:p14="http://schemas.microsoft.com/office/powerpoint/2010/main" val="159398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DD8E2-932D-4043-8F6C-636C008F7A22}" type="datetimeFigureOut">
              <a:rPr lang="en-US" smtClean="0"/>
              <a:t>8/2/2013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0B2E1-4DAE-42F8-8D8D-69DD67178745}" type="slidenum">
              <a:rPr lang="en-US" smtClean="0"/>
              <a:t>‹#›</a:t>
            </a:fld>
            <a:endParaRPr lang="en-US"/>
          </a:p>
        </p:txBody>
      </p:sp>
    </p:spTree>
    <p:extLst>
      <p:ext uri="{BB962C8B-B14F-4D97-AF65-F5344CB8AC3E}">
        <p14:creationId xmlns:p14="http://schemas.microsoft.com/office/powerpoint/2010/main" val="367384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DD8E2-932D-4043-8F6C-636C008F7A22}" type="datetimeFigureOut">
              <a:rPr lang="en-US" smtClean="0"/>
              <a:t>8/2/2013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0B2E1-4DAE-42F8-8D8D-69DD67178745}" type="slidenum">
              <a:rPr lang="en-US" smtClean="0"/>
              <a:t>‹#›</a:t>
            </a:fld>
            <a:endParaRPr lang="en-US"/>
          </a:p>
        </p:txBody>
      </p:sp>
    </p:spTree>
    <p:extLst>
      <p:ext uri="{BB962C8B-B14F-4D97-AF65-F5344CB8AC3E}">
        <p14:creationId xmlns:p14="http://schemas.microsoft.com/office/powerpoint/2010/main" val="1535517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DD8E2-932D-4043-8F6C-636C008F7A22}" type="datetimeFigureOut">
              <a:rPr lang="en-US" smtClean="0"/>
              <a:t>8/2/2013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0B2E1-4DAE-42F8-8D8D-69DD67178745}" type="slidenum">
              <a:rPr lang="en-US" smtClean="0"/>
              <a:t>‹#›</a:t>
            </a:fld>
            <a:endParaRPr lang="en-US"/>
          </a:p>
        </p:txBody>
      </p:sp>
    </p:spTree>
    <p:extLst>
      <p:ext uri="{BB962C8B-B14F-4D97-AF65-F5344CB8AC3E}">
        <p14:creationId xmlns:p14="http://schemas.microsoft.com/office/powerpoint/2010/main" val="164510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DD8E2-932D-4043-8F6C-636C008F7A22}" type="datetimeFigureOut">
              <a:rPr lang="en-US" smtClean="0"/>
              <a:t>8/2/2013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0B2E1-4DAE-42F8-8D8D-69DD67178745}" type="slidenum">
              <a:rPr lang="en-US" smtClean="0"/>
              <a:t>‹#›</a:t>
            </a:fld>
            <a:endParaRPr lang="en-US"/>
          </a:p>
        </p:txBody>
      </p:sp>
    </p:spTree>
    <p:extLst>
      <p:ext uri="{BB962C8B-B14F-4D97-AF65-F5344CB8AC3E}">
        <p14:creationId xmlns:p14="http://schemas.microsoft.com/office/powerpoint/2010/main" val="91877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D8DD8E2-932D-4043-8F6C-636C008F7A22}" type="datetimeFigureOut">
              <a:rPr lang="en-US" smtClean="0"/>
              <a:t>8/2/2013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0760B2E1-4DAE-42F8-8D8D-69DD67178745}" type="slidenum">
              <a:rPr lang="en-US" smtClean="0"/>
              <a:t>‹#›</a:t>
            </a:fld>
            <a:endParaRPr lang="en-US"/>
          </a:p>
        </p:txBody>
      </p:sp>
    </p:spTree>
    <p:extLst>
      <p:ext uri="{BB962C8B-B14F-4D97-AF65-F5344CB8AC3E}">
        <p14:creationId xmlns:p14="http://schemas.microsoft.com/office/powerpoint/2010/main" val="534971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DD8E2-932D-4043-8F6C-636C008F7A22}" type="datetimeFigureOut">
              <a:rPr lang="en-US" smtClean="0"/>
              <a:t>8/2/2013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0B2E1-4DAE-42F8-8D8D-69DD67178745}" type="slidenum">
              <a:rPr lang="en-US" smtClean="0"/>
              <a:t>‹#›</a:t>
            </a:fld>
            <a:endParaRPr lang="en-US"/>
          </a:p>
        </p:txBody>
      </p:sp>
    </p:spTree>
    <p:extLst>
      <p:ext uri="{BB962C8B-B14F-4D97-AF65-F5344CB8AC3E}">
        <p14:creationId xmlns:p14="http://schemas.microsoft.com/office/powerpoint/2010/main" val="1898383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D8DD8E2-932D-4043-8F6C-636C008F7A22}" type="datetimeFigureOut">
              <a:rPr lang="en-US" smtClean="0"/>
              <a:t>8/2/2013</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0760B2E1-4DAE-42F8-8D8D-69DD67178745}"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8650061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n.wikipedia.org/wiki/Taxus_brevifolia"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ites.sinauer.com/cooper5e/animation1203.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Chemotherapeutics &amp; Their Modes of Action</a:t>
            </a:r>
            <a:endParaRPr lang="en-US" dirty="0"/>
          </a:p>
        </p:txBody>
      </p:sp>
      <p:sp>
        <p:nvSpPr>
          <p:cNvPr id="3" name="Subtitle 2"/>
          <p:cNvSpPr>
            <a:spLocks noGrp="1"/>
          </p:cNvSpPr>
          <p:nvPr>
            <p:ph type="subTitle" idx="1"/>
          </p:nvPr>
        </p:nvSpPr>
        <p:spPr/>
        <p:txBody>
          <a:bodyPr/>
          <a:lstStyle/>
          <a:p>
            <a:endParaRPr lang="en-US"/>
          </a:p>
        </p:txBody>
      </p:sp>
      <p:pic>
        <p:nvPicPr>
          <p:cNvPr id="4100" name="Picture 4" descr="http://image.asbestos.com/images/drugs-chem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8597" y="3308694"/>
            <a:ext cx="6278735" cy="28802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20534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1099142"/>
          </a:xfrm>
        </p:spPr>
        <p:txBody>
          <a:bodyPr>
            <a:normAutofit fontScale="90000"/>
          </a:bodyPr>
          <a:lstStyle/>
          <a:p>
            <a:r>
              <a:rPr lang="en-US" dirty="0"/>
              <a:t>Mitotic inhibitors are often plant alkaloids </a:t>
            </a:r>
            <a:r>
              <a:rPr lang="en-US" dirty="0" smtClean="0"/>
              <a:t>and can </a:t>
            </a:r>
            <a:r>
              <a:rPr lang="en-US" dirty="0"/>
              <a:t>stop mitosis or inhibit enzymes from making proteins needed for cell reproduction</a:t>
            </a:r>
            <a:r>
              <a:rPr lang="en-US" dirty="0" smtClean="0"/>
              <a:t>.</a:t>
            </a:r>
            <a:endParaRPr lang="en-US" dirty="0"/>
          </a:p>
        </p:txBody>
      </p:sp>
      <p:sp>
        <p:nvSpPr>
          <p:cNvPr id="3" name="Text Placeholder 2"/>
          <p:cNvSpPr>
            <a:spLocks noGrp="1"/>
          </p:cNvSpPr>
          <p:nvPr>
            <p:ph type="body" idx="1"/>
          </p:nvPr>
        </p:nvSpPr>
        <p:spPr>
          <a:xfrm>
            <a:off x="932945" y="2259575"/>
            <a:ext cx="5087075" cy="536005"/>
          </a:xfrm>
        </p:spPr>
        <p:txBody>
          <a:bodyPr/>
          <a:lstStyle/>
          <a:p>
            <a:r>
              <a:rPr lang="en-US" sz="2800" dirty="0" smtClean="0"/>
              <a:t>Target Cancers</a:t>
            </a:r>
            <a:endParaRPr lang="en-US" sz="2800" dirty="0"/>
          </a:p>
        </p:txBody>
      </p:sp>
      <p:sp>
        <p:nvSpPr>
          <p:cNvPr id="4" name="Content Placeholder 3"/>
          <p:cNvSpPr>
            <a:spLocks noGrp="1"/>
          </p:cNvSpPr>
          <p:nvPr>
            <p:ph sz="half" idx="2"/>
          </p:nvPr>
        </p:nvSpPr>
        <p:spPr/>
        <p:txBody>
          <a:bodyPr>
            <a:normAutofit/>
          </a:bodyPr>
          <a:lstStyle/>
          <a:p>
            <a:r>
              <a:rPr lang="en-US" sz="2800" dirty="0" smtClean="0"/>
              <a:t>Breast cancer </a:t>
            </a:r>
          </a:p>
          <a:p>
            <a:r>
              <a:rPr lang="en-US" sz="2800" dirty="0" smtClean="0"/>
              <a:t>Lung cancer</a:t>
            </a:r>
          </a:p>
          <a:p>
            <a:r>
              <a:rPr lang="en-US" sz="2800" dirty="0" smtClean="0"/>
              <a:t>Myelomas</a:t>
            </a:r>
          </a:p>
          <a:p>
            <a:r>
              <a:rPr lang="en-US" sz="2800" dirty="0" smtClean="0"/>
              <a:t>Lymphomas</a:t>
            </a:r>
          </a:p>
          <a:p>
            <a:r>
              <a:rPr lang="en-US" sz="2800" dirty="0" err="1" smtClean="0"/>
              <a:t>Leukemias</a:t>
            </a:r>
            <a:r>
              <a:rPr lang="en-US" sz="2800" dirty="0" smtClean="0"/>
              <a:t> </a:t>
            </a:r>
            <a:endParaRPr lang="en-US" sz="2800" dirty="0"/>
          </a:p>
        </p:txBody>
      </p:sp>
      <p:sp>
        <p:nvSpPr>
          <p:cNvPr id="5" name="Text Placeholder 4"/>
          <p:cNvSpPr>
            <a:spLocks noGrp="1"/>
          </p:cNvSpPr>
          <p:nvPr>
            <p:ph type="body" sz="quarter" idx="3"/>
          </p:nvPr>
        </p:nvSpPr>
        <p:spPr/>
        <p:txBody>
          <a:bodyPr/>
          <a:lstStyle/>
          <a:p>
            <a:r>
              <a:rPr lang="en-US" sz="2800" dirty="0" smtClean="0"/>
              <a:t>Common Side Effects</a:t>
            </a:r>
            <a:endParaRPr lang="en-US" sz="2800" dirty="0"/>
          </a:p>
        </p:txBody>
      </p:sp>
      <p:sp>
        <p:nvSpPr>
          <p:cNvPr id="6" name="Content Placeholder 5"/>
          <p:cNvSpPr>
            <a:spLocks noGrp="1"/>
          </p:cNvSpPr>
          <p:nvPr>
            <p:ph sz="quarter" idx="4"/>
          </p:nvPr>
        </p:nvSpPr>
        <p:spPr/>
        <p:txBody>
          <a:bodyPr>
            <a:normAutofit/>
          </a:bodyPr>
          <a:lstStyle/>
          <a:p>
            <a:r>
              <a:rPr lang="en-US" sz="2800" dirty="0" smtClean="0"/>
              <a:t>Known </a:t>
            </a:r>
            <a:r>
              <a:rPr lang="en-US" sz="2800" dirty="0"/>
              <a:t>for their potential to cause peripheral nerve damage, which </a:t>
            </a:r>
            <a:r>
              <a:rPr lang="en-US" sz="2800" dirty="0" smtClean="0"/>
              <a:t>is a </a:t>
            </a:r>
            <a:r>
              <a:rPr lang="en-US" sz="2800" dirty="0"/>
              <a:t>dose-limiting side effect.</a:t>
            </a:r>
          </a:p>
        </p:txBody>
      </p:sp>
      <p:pic>
        <p:nvPicPr>
          <p:cNvPr id="7" name="Picture 4" descr="http://www.elucidationimages.com/Portfollio/Art/Pacific_Yew_Tree.jpg"/>
          <p:cNvPicPr>
            <a:picLocks noChangeAspect="1" noChangeArrowheads="1"/>
          </p:cNvPicPr>
          <p:nvPr/>
        </p:nvPicPr>
        <p:blipFill rotWithShape="1">
          <a:blip r:embed="rId3">
            <a:extLst>
              <a:ext uri="{28A0092B-C50C-407E-A947-70E740481C1C}">
                <a14:useLocalDpi xmlns:a14="http://schemas.microsoft.com/office/drawing/2010/main" val="0"/>
              </a:ext>
            </a:extLst>
          </a:blip>
          <a:srcRect l="3217" t="966" r="6477" b="5739"/>
          <a:stretch/>
        </p:blipFill>
        <p:spPr bwMode="auto">
          <a:xfrm>
            <a:off x="2776252" y="3624549"/>
            <a:ext cx="3837902" cy="29965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00232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Paclitaxel</a:t>
            </a:r>
            <a:endParaRPr lang="en-US" dirty="0"/>
          </a:p>
        </p:txBody>
      </p:sp>
      <p:sp>
        <p:nvSpPr>
          <p:cNvPr id="8" name="Content Placeholder 7"/>
          <p:cNvSpPr>
            <a:spLocks noGrp="1"/>
          </p:cNvSpPr>
          <p:nvPr>
            <p:ph idx="1"/>
          </p:nvPr>
        </p:nvSpPr>
        <p:spPr>
          <a:xfrm>
            <a:off x="581192" y="2136429"/>
            <a:ext cx="11029615" cy="4528776"/>
          </a:xfrm>
        </p:spPr>
        <p:txBody>
          <a:bodyPr>
            <a:normAutofit fontScale="92500" lnSpcReduction="20000"/>
          </a:bodyPr>
          <a:lstStyle/>
          <a:p>
            <a:r>
              <a:rPr lang="en-US" sz="2400" b="1" dirty="0"/>
              <a:t>Paclitaxel</a:t>
            </a:r>
            <a:r>
              <a:rPr lang="en-US" sz="2400" dirty="0"/>
              <a:t> is a mitotic inhibitor used in cancer </a:t>
            </a:r>
            <a:r>
              <a:rPr lang="en-US" sz="2400" dirty="0" smtClean="0"/>
              <a:t>chemotherapy </a:t>
            </a:r>
          </a:p>
          <a:p>
            <a:pPr marL="0" indent="0">
              <a:buNone/>
            </a:pPr>
            <a:r>
              <a:rPr lang="en-US" sz="2400" dirty="0"/>
              <a:t> </a:t>
            </a:r>
            <a:r>
              <a:rPr lang="en-US" sz="2400" dirty="0" smtClean="0"/>
              <a:t>   to </a:t>
            </a:r>
            <a:r>
              <a:rPr lang="en-US" sz="2400" dirty="0"/>
              <a:t>treat patients with </a:t>
            </a:r>
            <a:endParaRPr lang="en-US" sz="2400" dirty="0" smtClean="0"/>
          </a:p>
          <a:p>
            <a:pPr lvl="1"/>
            <a:r>
              <a:rPr lang="en-US" sz="2000" dirty="0" smtClean="0"/>
              <a:t>Lung cancer</a:t>
            </a:r>
          </a:p>
          <a:p>
            <a:pPr lvl="1"/>
            <a:r>
              <a:rPr lang="en-US" sz="2000" dirty="0" smtClean="0"/>
              <a:t>Ovarian cancer</a:t>
            </a:r>
            <a:endParaRPr lang="en-US" sz="2000" dirty="0"/>
          </a:p>
          <a:p>
            <a:pPr lvl="1"/>
            <a:r>
              <a:rPr lang="en-US" sz="2000" dirty="0" smtClean="0"/>
              <a:t>Breast</a:t>
            </a:r>
            <a:r>
              <a:rPr lang="en-US" sz="2000" dirty="0"/>
              <a:t> </a:t>
            </a:r>
            <a:r>
              <a:rPr lang="en-US" sz="2000" dirty="0" smtClean="0"/>
              <a:t>cancer</a:t>
            </a:r>
          </a:p>
          <a:p>
            <a:pPr lvl="1"/>
            <a:r>
              <a:rPr lang="en-US" sz="2000" dirty="0"/>
              <a:t>H</a:t>
            </a:r>
            <a:r>
              <a:rPr lang="en-US" sz="2000" dirty="0" smtClean="0"/>
              <a:t>ead </a:t>
            </a:r>
            <a:r>
              <a:rPr lang="en-US" sz="2000" dirty="0"/>
              <a:t>and neck </a:t>
            </a:r>
            <a:r>
              <a:rPr lang="en-US" sz="2000" dirty="0" smtClean="0"/>
              <a:t>cancer</a:t>
            </a:r>
          </a:p>
          <a:p>
            <a:pPr lvl="1"/>
            <a:r>
              <a:rPr lang="en-US" sz="2000" dirty="0"/>
              <a:t>A</a:t>
            </a:r>
            <a:r>
              <a:rPr lang="en-US" sz="2000" dirty="0" smtClean="0"/>
              <a:t>dvanced </a:t>
            </a:r>
            <a:r>
              <a:rPr lang="en-US" sz="2000" dirty="0"/>
              <a:t>forms of Kaposi's </a:t>
            </a:r>
            <a:r>
              <a:rPr lang="en-US" sz="2000" dirty="0" err="1" smtClean="0"/>
              <a:t>sarcom</a:t>
            </a:r>
            <a:endParaRPr lang="en-US" sz="2000" dirty="0" smtClean="0"/>
          </a:p>
          <a:p>
            <a:r>
              <a:rPr lang="en-US" sz="2400" dirty="0" smtClean="0"/>
              <a:t> </a:t>
            </a:r>
            <a:r>
              <a:rPr lang="en-US" sz="2400" dirty="0"/>
              <a:t>It was discovered </a:t>
            </a:r>
            <a:r>
              <a:rPr lang="en-US" sz="2400" dirty="0" smtClean="0"/>
              <a:t>in1967 after being isolated </a:t>
            </a:r>
          </a:p>
          <a:p>
            <a:pPr marL="0" indent="0">
              <a:buNone/>
            </a:pPr>
            <a:r>
              <a:rPr lang="en-US" sz="2400" dirty="0" smtClean="0"/>
              <a:t>     it from </a:t>
            </a:r>
            <a:r>
              <a:rPr lang="en-US" sz="2400" dirty="0"/>
              <a:t>the bark of the Pacific yew tree, </a:t>
            </a:r>
            <a:endParaRPr lang="en-US" sz="2400" dirty="0" smtClean="0"/>
          </a:p>
          <a:p>
            <a:pPr marL="0" indent="0">
              <a:buNone/>
            </a:pPr>
            <a:r>
              <a:rPr lang="en-US" sz="2400" i="1" dirty="0" smtClean="0">
                <a:hlinkClick r:id="rId2" tooltip="Taxus brevifolia"/>
              </a:rPr>
              <a:t>     </a:t>
            </a:r>
            <a:r>
              <a:rPr lang="en-US" sz="2400" i="1" dirty="0" err="1" smtClean="0">
                <a:hlinkClick r:id="rId2" tooltip="Taxus brevifolia"/>
              </a:rPr>
              <a:t>Taxus</a:t>
            </a:r>
            <a:r>
              <a:rPr lang="en-US" sz="2400" i="1" dirty="0" smtClean="0">
                <a:hlinkClick r:id="rId2" tooltip="Taxus brevifolia"/>
              </a:rPr>
              <a:t> </a:t>
            </a:r>
            <a:r>
              <a:rPr lang="en-US" sz="2400" i="1" dirty="0" err="1" smtClean="0">
                <a:hlinkClick r:id="rId2" tooltip="Taxus brevifolia"/>
              </a:rPr>
              <a:t>brevifolia</a:t>
            </a:r>
            <a:endParaRPr lang="en-US" sz="2400" i="1" dirty="0" smtClean="0"/>
          </a:p>
          <a:p>
            <a:pPr lvl="1"/>
            <a:r>
              <a:rPr lang="en-US" sz="2000" dirty="0" smtClean="0"/>
              <a:t> it was named </a:t>
            </a:r>
            <a:r>
              <a:rPr lang="en-US" sz="2000" b="1" dirty="0" err="1" smtClean="0"/>
              <a:t>taxol</a:t>
            </a:r>
            <a:r>
              <a:rPr lang="en-US" sz="2000" dirty="0"/>
              <a:t>. </a:t>
            </a:r>
            <a:endParaRPr lang="en-US" sz="2000" dirty="0" smtClean="0"/>
          </a:p>
          <a:p>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4719" y="1352979"/>
            <a:ext cx="35464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207" y="4106862"/>
            <a:ext cx="358775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448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0" y="330200"/>
            <a:ext cx="7772400" cy="1143000"/>
          </a:xfrm>
        </p:spPr>
        <p:txBody>
          <a:bodyPr/>
          <a:lstStyle/>
          <a:p>
            <a:r>
              <a:rPr lang="en-US" b="1" dirty="0" smtClean="0"/>
              <a:t>TAXOL</a:t>
            </a:r>
            <a:endParaRPr lang="en-US" dirty="0" smtClean="0"/>
          </a:p>
        </p:txBody>
      </p:sp>
      <p:sp>
        <p:nvSpPr>
          <p:cNvPr id="22531" name="Rectangle 3"/>
          <p:cNvSpPr>
            <a:spLocks noGrp="1" noChangeArrowheads="1"/>
          </p:cNvSpPr>
          <p:nvPr>
            <p:ph type="body" idx="1"/>
          </p:nvPr>
        </p:nvSpPr>
        <p:spPr>
          <a:xfrm>
            <a:off x="589403" y="1784733"/>
            <a:ext cx="11209662" cy="4968607"/>
          </a:xfrm>
        </p:spPr>
        <p:txBody>
          <a:bodyPr>
            <a:normAutofit/>
          </a:bodyPr>
          <a:lstStyle/>
          <a:p>
            <a:pPr>
              <a:lnSpc>
                <a:spcPct val="90000"/>
              </a:lnSpc>
            </a:pPr>
            <a:r>
              <a:rPr lang="en-US" sz="2000" dirty="0"/>
              <a:t>1962--as part of the exploratory program bark from the pacific Yew was collected by USDA.  It showed activity in an initial </a:t>
            </a:r>
            <a:r>
              <a:rPr lang="en-US" sz="2000" i="1" dirty="0"/>
              <a:t>in vitro</a:t>
            </a:r>
            <a:r>
              <a:rPr lang="en-US" sz="2000" dirty="0"/>
              <a:t> screen.</a:t>
            </a:r>
          </a:p>
          <a:p>
            <a:pPr>
              <a:lnSpc>
                <a:spcPct val="90000"/>
              </a:lnSpc>
            </a:pPr>
            <a:r>
              <a:rPr lang="en-US" sz="2000" dirty="0"/>
              <a:t>1971--Dr. Monroe Wall reports the isolation and identification of </a:t>
            </a:r>
            <a:r>
              <a:rPr lang="en-US" sz="2000" dirty="0" err="1"/>
              <a:t>taxol</a:t>
            </a:r>
            <a:r>
              <a:rPr lang="en-US" sz="2000" dirty="0"/>
              <a:t>.</a:t>
            </a:r>
          </a:p>
          <a:p>
            <a:pPr>
              <a:lnSpc>
                <a:spcPct val="90000"/>
              </a:lnSpc>
            </a:pPr>
            <a:r>
              <a:rPr lang="en-US" sz="2000" dirty="0"/>
              <a:t>1972--Shows only moderate activity against murine tumor cell lines</a:t>
            </a:r>
          </a:p>
          <a:p>
            <a:pPr>
              <a:lnSpc>
                <a:spcPct val="90000"/>
              </a:lnSpc>
            </a:pPr>
            <a:r>
              <a:rPr lang="en-US" sz="2000" dirty="0"/>
              <a:t>1975--Shows strong activity against melanoma</a:t>
            </a:r>
          </a:p>
          <a:p>
            <a:pPr>
              <a:lnSpc>
                <a:spcPct val="90000"/>
              </a:lnSpc>
            </a:pPr>
            <a:r>
              <a:rPr lang="en-US" sz="2000" dirty="0"/>
              <a:t>1977--Accepted as a drug candidate for NCI preclinical development</a:t>
            </a:r>
          </a:p>
          <a:p>
            <a:pPr>
              <a:lnSpc>
                <a:spcPct val="90000"/>
              </a:lnSpc>
            </a:pPr>
            <a:r>
              <a:rPr lang="en-US" sz="2000" dirty="0"/>
              <a:t>1980--toxicology studies begin</a:t>
            </a:r>
          </a:p>
          <a:p>
            <a:pPr>
              <a:lnSpc>
                <a:spcPct val="90000"/>
              </a:lnSpc>
            </a:pPr>
            <a:r>
              <a:rPr lang="en-US" sz="2000" dirty="0"/>
              <a:t>1983--Phase I clinical trial begins (</a:t>
            </a:r>
            <a:r>
              <a:rPr lang="en-US" sz="2000" dirty="0" err="1"/>
              <a:t>cremophor</a:t>
            </a:r>
            <a:r>
              <a:rPr lang="en-US" sz="2000" dirty="0"/>
              <a:t>)</a:t>
            </a:r>
          </a:p>
          <a:p>
            <a:pPr>
              <a:lnSpc>
                <a:spcPct val="90000"/>
              </a:lnSpc>
            </a:pPr>
            <a:r>
              <a:rPr lang="en-US" sz="2000" dirty="0"/>
              <a:t>Supply dwindling (1 tree/treatment</a:t>
            </a:r>
            <a:r>
              <a:rPr lang="en-US" sz="2000" dirty="0" smtClean="0"/>
              <a:t>)</a:t>
            </a:r>
          </a:p>
          <a:p>
            <a:pPr>
              <a:lnSpc>
                <a:spcPct val="90000"/>
              </a:lnSpc>
            </a:pPr>
            <a:r>
              <a:rPr lang="en-US" sz="2000" dirty="0" err="1"/>
              <a:t>Taxol</a:t>
            </a:r>
            <a:r>
              <a:rPr lang="en-US" sz="2000" dirty="0"/>
              <a:t> is now synthesized by semi-synthetic route using leaves from </a:t>
            </a:r>
            <a:r>
              <a:rPr lang="en-US" sz="2000" dirty="0" smtClean="0"/>
              <a:t>tree</a:t>
            </a:r>
            <a:endParaRPr lang="en-US" sz="3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7154" y="3327094"/>
            <a:ext cx="3804845" cy="353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177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09800" y="419100"/>
            <a:ext cx="7772400" cy="1143000"/>
          </a:xfrm>
        </p:spPr>
        <p:txBody>
          <a:bodyPr/>
          <a:lstStyle/>
          <a:p>
            <a:r>
              <a:rPr lang="en-US" b="1" smtClean="0"/>
              <a:t>TAXOL: Lessons learned</a:t>
            </a:r>
            <a:endParaRPr lang="en-US" smtClean="0"/>
          </a:p>
        </p:txBody>
      </p:sp>
      <p:sp>
        <p:nvSpPr>
          <p:cNvPr id="28675" name="Rectangle 3"/>
          <p:cNvSpPr>
            <a:spLocks noGrp="1" noChangeArrowheads="1"/>
          </p:cNvSpPr>
          <p:nvPr>
            <p:ph type="body" idx="1"/>
          </p:nvPr>
        </p:nvSpPr>
        <p:spPr>
          <a:xfrm>
            <a:off x="437003" y="1981200"/>
            <a:ext cx="7772400" cy="4114800"/>
          </a:xfrm>
        </p:spPr>
        <p:txBody>
          <a:bodyPr/>
          <a:lstStyle/>
          <a:p>
            <a:pPr>
              <a:lnSpc>
                <a:spcPct val="90000"/>
              </a:lnSpc>
            </a:pPr>
            <a:r>
              <a:rPr lang="en-US" sz="2800" dirty="0"/>
              <a:t>Use human tumor cells for screening instead of murine cells </a:t>
            </a:r>
          </a:p>
          <a:p>
            <a:pPr>
              <a:lnSpc>
                <a:spcPct val="90000"/>
              </a:lnSpc>
            </a:pPr>
            <a:r>
              <a:rPr lang="en-US" sz="2800" dirty="0"/>
              <a:t>Formulation issues need to be addressed early on</a:t>
            </a:r>
          </a:p>
          <a:p>
            <a:pPr>
              <a:lnSpc>
                <a:spcPct val="90000"/>
              </a:lnSpc>
            </a:pPr>
            <a:r>
              <a:rPr lang="en-US" sz="2800" dirty="0"/>
              <a:t>Mechanism of action is important in drug development process</a:t>
            </a:r>
          </a:p>
          <a:p>
            <a:pPr>
              <a:lnSpc>
                <a:spcPct val="90000"/>
              </a:lnSpc>
            </a:pPr>
            <a:r>
              <a:rPr lang="en-US" sz="2800" dirty="0"/>
              <a:t>Critical need to address supply issue at an early stage of development</a:t>
            </a:r>
          </a:p>
          <a:p>
            <a:pPr>
              <a:lnSpc>
                <a:spcPct val="90000"/>
              </a:lnSpc>
            </a:pPr>
            <a:endParaRPr lang="en-US" sz="2000" b="1" dirty="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9403" y="2812131"/>
            <a:ext cx="3584154" cy="225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778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Paclitaxel Mode of Action</a:t>
            </a:r>
            <a:endParaRPr lang="en-US" dirty="0"/>
          </a:p>
        </p:txBody>
      </p:sp>
      <p:sp>
        <p:nvSpPr>
          <p:cNvPr id="3" name="Content Placeholder 2"/>
          <p:cNvSpPr>
            <a:spLocks noGrp="1"/>
          </p:cNvSpPr>
          <p:nvPr>
            <p:ph idx="1"/>
          </p:nvPr>
        </p:nvSpPr>
        <p:spPr>
          <a:xfrm>
            <a:off x="581192" y="2180497"/>
            <a:ext cx="11029615" cy="1069058"/>
          </a:xfrm>
        </p:spPr>
        <p:txBody>
          <a:bodyPr>
            <a:normAutofit/>
          </a:bodyPr>
          <a:lstStyle/>
          <a:p>
            <a:r>
              <a:rPr lang="en-US" sz="2800" dirty="0"/>
              <a:t>Paclitaxel stabilizes microtubules and as a result, interferes with the normal breakdown of microtubules during cell division. </a:t>
            </a:r>
            <a:endParaRPr lang="en-US" sz="2800" dirty="0" smtClean="0"/>
          </a:p>
        </p:txBody>
      </p:sp>
      <p:pic>
        <p:nvPicPr>
          <p:cNvPr id="1026" name="Picture 2" descr="http://www.eurocor.de/kunden/eurocor/content/e2/e48/e1523/e1535/graphic_paclitaxel_H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833" y="3114675"/>
            <a:ext cx="7944041" cy="3743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28368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normAutofit/>
          </a:bodyPr>
          <a:lstStyle/>
          <a:p>
            <a:pPr indent="6350"/>
            <a:r>
              <a:rPr lang="en-US" dirty="0" smtClean="0"/>
              <a:t>Roles of Microtubules in the cell</a:t>
            </a:r>
            <a:endParaRPr lang="en-US" dirty="0"/>
          </a:p>
        </p:txBody>
      </p:sp>
      <p:sp>
        <p:nvSpPr>
          <p:cNvPr id="432131" name="Rectangle 3"/>
          <p:cNvSpPr>
            <a:spLocks noGrp="1" noChangeArrowheads="1"/>
          </p:cNvSpPr>
          <p:nvPr>
            <p:ph idx="1"/>
          </p:nvPr>
        </p:nvSpPr>
        <p:spPr/>
        <p:txBody>
          <a:bodyPr/>
          <a:lstStyle/>
          <a:p>
            <a:r>
              <a:rPr lang="en-US" sz="2800" dirty="0"/>
              <a:t>The </a:t>
            </a:r>
            <a:r>
              <a:rPr lang="en-US" sz="2800" b="1" dirty="0"/>
              <a:t>cytoskeleton </a:t>
            </a:r>
            <a:r>
              <a:rPr lang="en-US" sz="2800" dirty="0"/>
              <a:t>is a network of fibers extending throughout the cytoplasm</a:t>
            </a:r>
          </a:p>
          <a:p>
            <a:r>
              <a:rPr lang="en-US" sz="2800" dirty="0"/>
              <a:t>It organizes the cell’s structures and activities, anchoring many organelles</a:t>
            </a:r>
          </a:p>
          <a:p>
            <a:r>
              <a:rPr lang="en-US" sz="2800" dirty="0"/>
              <a:t>It is composed of three types of molecular structures</a:t>
            </a:r>
          </a:p>
          <a:p>
            <a:pPr marL="971550" lvl="1">
              <a:lnSpc>
                <a:spcPct val="80000"/>
              </a:lnSpc>
            </a:pPr>
            <a:r>
              <a:rPr lang="en-US" sz="2600" dirty="0"/>
              <a:t>Microtubules</a:t>
            </a:r>
          </a:p>
          <a:p>
            <a:pPr marL="971550" lvl="1">
              <a:lnSpc>
                <a:spcPct val="80000"/>
              </a:lnSpc>
            </a:pPr>
            <a:r>
              <a:rPr lang="en-US" sz="2600" dirty="0"/>
              <a:t>Microfilaments</a:t>
            </a:r>
          </a:p>
          <a:p>
            <a:pPr marL="971550" lvl="1">
              <a:lnSpc>
                <a:spcPct val="80000"/>
              </a:lnSpc>
            </a:pPr>
            <a:r>
              <a:rPr lang="en-US" sz="2600" dirty="0"/>
              <a:t>Intermediate filaments </a:t>
            </a:r>
          </a:p>
        </p:txBody>
      </p:sp>
      <p:pic>
        <p:nvPicPr>
          <p:cNvPr id="8" name="Picture 11" descr="06_20Cytoskeleton-U"/>
          <p:cNvPicPr>
            <a:picLocks noChangeAspect="1" noChangeArrowheads="1"/>
          </p:cNvPicPr>
          <p:nvPr/>
        </p:nvPicPr>
        <p:blipFill rotWithShape="1">
          <a:blip r:embed="rId3" cstate="print"/>
          <a:srcRect t="2969" r="11874" b="-1"/>
          <a:stretch/>
        </p:blipFill>
        <p:spPr bwMode="auto">
          <a:xfrm>
            <a:off x="8795417" y="3888122"/>
            <a:ext cx="3157070" cy="2788100"/>
          </a:xfrm>
          <a:prstGeom prst="rect">
            <a:avLst/>
          </a:prstGeom>
          <a:noFill/>
          <a:ln w="9525">
            <a:noFill/>
            <a:miter lim="800000"/>
            <a:headEnd/>
            <a:tailEnd/>
          </a:ln>
        </p:spPr>
      </p:pic>
    </p:spTree>
    <p:extLst>
      <p:ext uri="{BB962C8B-B14F-4D97-AF65-F5344CB8AC3E}">
        <p14:creationId xmlns:p14="http://schemas.microsoft.com/office/powerpoint/2010/main" val="1407629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normAutofit/>
          </a:bodyPr>
          <a:lstStyle/>
          <a:p>
            <a:r>
              <a:rPr lang="en-US" sz="3600" dirty="0"/>
              <a:t>Microtubules</a:t>
            </a:r>
          </a:p>
        </p:txBody>
      </p:sp>
      <p:sp>
        <p:nvSpPr>
          <p:cNvPr id="449539" name="Rectangle 3"/>
          <p:cNvSpPr>
            <a:spLocks noGrp="1" noChangeArrowheads="1"/>
          </p:cNvSpPr>
          <p:nvPr>
            <p:ph sz="half" idx="1"/>
          </p:nvPr>
        </p:nvSpPr>
        <p:spPr/>
        <p:txBody>
          <a:bodyPr>
            <a:normAutofit fontScale="92500" lnSpcReduction="10000"/>
          </a:bodyPr>
          <a:lstStyle/>
          <a:p>
            <a:r>
              <a:rPr lang="en-US" sz="2800" b="1" dirty="0"/>
              <a:t>Microtubules </a:t>
            </a:r>
            <a:r>
              <a:rPr lang="en-US" sz="2800" dirty="0"/>
              <a:t>are hollow rods about 25 nm in diameter and about 200 nm to 25 microns long</a:t>
            </a:r>
          </a:p>
          <a:p>
            <a:r>
              <a:rPr lang="en-US" sz="2800" dirty="0"/>
              <a:t>Functions of microtubules</a:t>
            </a:r>
          </a:p>
          <a:p>
            <a:pPr marL="977900" lvl="1" indent="-292100"/>
            <a:r>
              <a:rPr lang="en-US" sz="2600" dirty="0"/>
              <a:t>Shaping the cell</a:t>
            </a:r>
          </a:p>
          <a:p>
            <a:pPr marL="977900" lvl="1" indent="-292100"/>
            <a:r>
              <a:rPr lang="en-US" sz="2600" dirty="0"/>
              <a:t>Guiding movement of organelles</a:t>
            </a:r>
          </a:p>
          <a:p>
            <a:pPr marL="977900" lvl="1" indent="-292100"/>
            <a:r>
              <a:rPr lang="en-US" sz="2600" dirty="0"/>
              <a:t>Separating chromosomes during cell division</a:t>
            </a:r>
          </a:p>
        </p:txBody>
      </p:sp>
      <p:sp>
        <p:nvSpPr>
          <p:cNvPr id="3" name="Content Placeholder 2"/>
          <p:cNvSpPr>
            <a:spLocks noGrp="1"/>
          </p:cNvSpPr>
          <p:nvPr>
            <p:ph sz="half" idx="2"/>
          </p:nvPr>
        </p:nvSpPr>
        <p:spPr/>
        <p:txBody>
          <a:bodyPr>
            <a:normAutofit fontScale="92500" lnSpcReduction="10000"/>
          </a:bodyPr>
          <a:lstStyle/>
          <a:p>
            <a:endParaRPr lang="en-US"/>
          </a:p>
        </p:txBody>
      </p:sp>
      <p:pic>
        <p:nvPicPr>
          <p:cNvPr id="2" name="Picture 1"/>
          <p:cNvPicPr>
            <a:picLocks noChangeAspect="1"/>
          </p:cNvPicPr>
          <p:nvPr/>
        </p:nvPicPr>
        <p:blipFill rotWithShape="1">
          <a:blip r:embed="rId3"/>
          <a:srcRect l="1729" r="3190" b="8846"/>
          <a:stretch/>
        </p:blipFill>
        <p:spPr>
          <a:xfrm>
            <a:off x="6003583" y="2228003"/>
            <a:ext cx="6081312" cy="4353765"/>
          </a:xfrm>
          <a:prstGeom prst="rect">
            <a:avLst/>
          </a:prstGeom>
        </p:spPr>
      </p:pic>
    </p:spTree>
    <p:extLst>
      <p:ext uri="{BB962C8B-B14F-4D97-AF65-F5344CB8AC3E}">
        <p14:creationId xmlns:p14="http://schemas.microsoft.com/office/powerpoint/2010/main" val="72600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Microtubule Formation</a:t>
            </a:r>
            <a:endParaRPr lang="en-US" dirty="0"/>
          </a:p>
        </p:txBody>
      </p:sp>
      <p:sp>
        <p:nvSpPr>
          <p:cNvPr id="6" name="Content Placeholder 5"/>
          <p:cNvSpPr>
            <a:spLocks noGrp="1"/>
          </p:cNvSpPr>
          <p:nvPr>
            <p:ph idx="1"/>
          </p:nvPr>
        </p:nvSpPr>
        <p:spPr>
          <a:xfrm>
            <a:off x="581192" y="1808480"/>
            <a:ext cx="11029615" cy="4050319"/>
          </a:xfrm>
        </p:spPr>
        <p:txBody>
          <a:bodyPr>
            <a:normAutofit/>
          </a:bodyPr>
          <a:lstStyle/>
          <a:p>
            <a:r>
              <a:rPr lang="en-US" b="1" dirty="0" smtClean="0"/>
              <a:t>I</a:t>
            </a:r>
            <a:r>
              <a:rPr lang="en-US" dirty="0" smtClean="0"/>
              <a:t>n the cell itself, microtubules are formed in an area near the nucleus called the "aster". </a:t>
            </a:r>
          </a:p>
          <a:p>
            <a:pPr lvl="1"/>
            <a:r>
              <a:rPr lang="en-US" dirty="0" smtClean="0"/>
              <a:t>This </a:t>
            </a:r>
            <a:r>
              <a:rPr lang="en-US" dirty="0"/>
              <a:t>is also called the Microtubule Organizing Center (MTOC).   </a:t>
            </a:r>
            <a:endParaRPr lang="en-US" dirty="0" smtClean="0"/>
          </a:p>
          <a:p>
            <a:r>
              <a:rPr lang="en-US" dirty="0"/>
              <a:t>The first stage of formation is called "nucleation". </a:t>
            </a:r>
            <a:endParaRPr lang="en-US" dirty="0" smtClean="0"/>
          </a:p>
          <a:p>
            <a:pPr lvl="1"/>
            <a:r>
              <a:rPr lang="en-US" dirty="0" smtClean="0"/>
              <a:t>The </a:t>
            </a:r>
            <a:r>
              <a:rPr lang="en-US" dirty="0"/>
              <a:t>process requires tubulin, Mg++ and </a:t>
            </a:r>
            <a:r>
              <a:rPr lang="en-US" dirty="0" smtClean="0"/>
              <a:t>GTP. </a:t>
            </a:r>
          </a:p>
          <a:p>
            <a:pPr lvl="1"/>
            <a:r>
              <a:rPr lang="en-US" dirty="0" smtClean="0"/>
              <a:t>This </a:t>
            </a:r>
            <a:r>
              <a:rPr lang="en-US" dirty="0"/>
              <a:t>stage is relatively slow until the microtubule is initially formed. </a:t>
            </a:r>
          </a:p>
          <a:p>
            <a:pPr lvl="1"/>
            <a:r>
              <a:rPr lang="en-US" dirty="0"/>
              <a:t>During "nucleation", an alpha and a beta tubulin molecule join to form a heterodimer. </a:t>
            </a:r>
          </a:p>
          <a:p>
            <a:r>
              <a:rPr lang="en-US" dirty="0" smtClean="0"/>
              <a:t>In the second phase called “elongation” these </a:t>
            </a:r>
            <a:r>
              <a:rPr lang="en-US" dirty="0"/>
              <a:t>attach to other dimers to form oligomers which elongate to form </a:t>
            </a:r>
            <a:r>
              <a:rPr lang="en-US" dirty="0" err="1"/>
              <a:t>protofilaments</a:t>
            </a:r>
            <a:r>
              <a:rPr lang="en-US" dirty="0"/>
              <a:t>. </a:t>
            </a:r>
            <a:endParaRPr lang="en-US" dirty="0" smtClean="0"/>
          </a:p>
          <a:p>
            <a:r>
              <a:rPr lang="en-US" dirty="0" smtClean="0">
                <a:hlinkClick r:id="rId2"/>
              </a:rPr>
              <a:t>http://sites.sinauer.com/cooper5e/animation1203.html</a:t>
            </a:r>
            <a:endParaRPr lang="en-US" dirty="0"/>
          </a:p>
        </p:txBody>
      </p:sp>
      <p:pic>
        <p:nvPicPr>
          <p:cNvPr id="8194" name="Picture 2" descr="http://www.cytochemistry.net/cell-biology/tub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415" y="5314314"/>
            <a:ext cx="2971800" cy="13811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5872480" y="5858799"/>
            <a:ext cx="426720" cy="369281"/>
          </a:xfrm>
          <a:prstGeom prst="rect">
            <a:avLst/>
          </a:prstGeom>
          <a:noFill/>
        </p:spPr>
        <p:txBody>
          <a:bodyPr wrap="square" rtlCol="0">
            <a:spAutoFit/>
          </a:bodyPr>
          <a:lstStyle/>
          <a:p>
            <a:r>
              <a:rPr lang="en-US" dirty="0" smtClean="0"/>
              <a:t>+</a:t>
            </a:r>
            <a:endParaRPr lang="en-US" dirty="0"/>
          </a:p>
        </p:txBody>
      </p:sp>
      <p:sp>
        <p:nvSpPr>
          <p:cNvPr id="9" name="TextBox 8"/>
          <p:cNvSpPr txBox="1"/>
          <p:nvPr/>
        </p:nvSpPr>
        <p:spPr>
          <a:xfrm>
            <a:off x="9663430" y="5858799"/>
            <a:ext cx="426720" cy="369281"/>
          </a:xfrm>
          <a:prstGeom prst="rect">
            <a:avLst/>
          </a:prstGeom>
          <a:noFill/>
        </p:spPr>
        <p:txBody>
          <a:bodyPr wrap="square" rtlCol="0">
            <a:spAutoFit/>
          </a:bodyPr>
          <a:lstStyle/>
          <a:p>
            <a:r>
              <a:rPr lang="en-US" dirty="0"/>
              <a:t>-</a:t>
            </a:r>
          </a:p>
        </p:txBody>
      </p:sp>
      <p:sp>
        <p:nvSpPr>
          <p:cNvPr id="8" name="TextBox 7"/>
          <p:cNvSpPr txBox="1"/>
          <p:nvPr/>
        </p:nvSpPr>
        <p:spPr>
          <a:xfrm>
            <a:off x="2275840" y="5692279"/>
            <a:ext cx="3474720" cy="923330"/>
          </a:xfrm>
          <a:prstGeom prst="rect">
            <a:avLst/>
          </a:prstGeom>
          <a:noFill/>
        </p:spPr>
        <p:txBody>
          <a:bodyPr wrap="square" rtlCol="0">
            <a:spAutoFit/>
          </a:bodyPr>
          <a:lstStyle/>
          <a:p>
            <a:r>
              <a:rPr lang="en-US" dirty="0"/>
              <a:t>Microtubules are polar with a plus end (fast growing) and a minus end (slow growing). </a:t>
            </a:r>
          </a:p>
        </p:txBody>
      </p:sp>
      <p:sp>
        <p:nvSpPr>
          <p:cNvPr id="10" name="TextBox 9"/>
          <p:cNvSpPr txBox="1"/>
          <p:nvPr/>
        </p:nvSpPr>
        <p:spPr>
          <a:xfrm>
            <a:off x="10090150" y="5415280"/>
            <a:ext cx="1984375" cy="1200329"/>
          </a:xfrm>
          <a:prstGeom prst="rect">
            <a:avLst/>
          </a:prstGeom>
          <a:noFill/>
        </p:spPr>
        <p:txBody>
          <a:bodyPr wrap="square" rtlCol="0">
            <a:spAutoFit/>
          </a:bodyPr>
          <a:lstStyle/>
          <a:p>
            <a:r>
              <a:rPr lang="en-US" dirty="0"/>
              <a:t>Usually the minus end is the anchor point in the MTOC</a:t>
            </a:r>
          </a:p>
          <a:p>
            <a:endParaRPr lang="en-US" dirty="0"/>
          </a:p>
        </p:txBody>
      </p:sp>
    </p:spTree>
    <p:extLst>
      <p:ext uri="{BB962C8B-B14F-4D97-AF65-F5344CB8AC3E}">
        <p14:creationId xmlns:p14="http://schemas.microsoft.com/office/powerpoint/2010/main" val="3889767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r>
              <a:rPr lang="en-US" dirty="0"/>
              <a:t> </a:t>
            </a:r>
            <a:r>
              <a:rPr lang="en-US" b="1" dirty="0"/>
              <a:t>Cilia and </a:t>
            </a:r>
            <a:r>
              <a:rPr lang="en-US" b="1" dirty="0" smtClean="0"/>
              <a:t>Flagella</a:t>
            </a:r>
            <a:endParaRPr lang="en-US" dirty="0"/>
          </a:p>
        </p:txBody>
      </p:sp>
      <p:sp>
        <p:nvSpPr>
          <p:cNvPr id="454659" name="Rectangle 3"/>
          <p:cNvSpPr>
            <a:spLocks noGrp="1" noChangeArrowheads="1"/>
          </p:cNvSpPr>
          <p:nvPr>
            <p:ph idx="1"/>
          </p:nvPr>
        </p:nvSpPr>
        <p:spPr/>
        <p:txBody>
          <a:bodyPr>
            <a:normAutofit/>
          </a:bodyPr>
          <a:lstStyle/>
          <a:p>
            <a:pPr>
              <a:lnSpc>
                <a:spcPct val="96000"/>
              </a:lnSpc>
              <a:spcBef>
                <a:spcPts val="600"/>
              </a:spcBef>
            </a:pPr>
            <a:r>
              <a:rPr lang="en-US" sz="2800" dirty="0" smtClean="0"/>
              <a:t>Microtubules </a:t>
            </a:r>
            <a:r>
              <a:rPr lang="en-US" sz="2800" dirty="0"/>
              <a:t>control the beating of </a:t>
            </a:r>
            <a:r>
              <a:rPr lang="en-US" sz="2800" b="1" dirty="0"/>
              <a:t>cilia </a:t>
            </a:r>
            <a:r>
              <a:rPr lang="en-US" sz="2800" dirty="0"/>
              <a:t>and </a:t>
            </a:r>
            <a:r>
              <a:rPr lang="en-US" sz="2800" b="1" dirty="0"/>
              <a:t>flagella</a:t>
            </a:r>
            <a:r>
              <a:rPr lang="en-US" sz="2800" dirty="0"/>
              <a:t>, </a:t>
            </a:r>
            <a:r>
              <a:rPr lang="en-US" sz="2800" dirty="0" err="1"/>
              <a:t>locomotor</a:t>
            </a:r>
            <a:r>
              <a:rPr lang="en-US" sz="2800" dirty="0"/>
              <a:t> appendages of some cells</a:t>
            </a:r>
          </a:p>
          <a:p>
            <a:r>
              <a:rPr lang="en-US" sz="2800" dirty="0" smtClean="0"/>
              <a:t>Cilia </a:t>
            </a:r>
            <a:r>
              <a:rPr lang="en-US" sz="2800" dirty="0"/>
              <a:t>and flagella share a common structure</a:t>
            </a:r>
          </a:p>
          <a:p>
            <a:pPr marL="971550" lvl="1"/>
            <a:r>
              <a:rPr lang="en-US" sz="2600" dirty="0"/>
              <a:t>A core of microtubules sheathed by the plasma membrane</a:t>
            </a:r>
          </a:p>
          <a:p>
            <a:pPr marL="971550" lvl="1"/>
            <a:r>
              <a:rPr lang="en-US" sz="2600" dirty="0"/>
              <a:t>A </a:t>
            </a:r>
            <a:r>
              <a:rPr lang="en-US" sz="2600" b="1" dirty="0"/>
              <a:t>basal body </a:t>
            </a:r>
            <a:r>
              <a:rPr lang="en-US" sz="2600" dirty="0"/>
              <a:t>that anchors the cilium or flagellum</a:t>
            </a:r>
          </a:p>
          <a:p>
            <a:pPr marL="971550" lvl="1"/>
            <a:r>
              <a:rPr lang="en-US" sz="2600" dirty="0"/>
              <a:t>A motor protein called </a:t>
            </a:r>
            <a:r>
              <a:rPr lang="en-US" sz="2600" b="1" dirty="0"/>
              <a:t>dynein</a:t>
            </a:r>
            <a:r>
              <a:rPr lang="en-US" sz="2600" dirty="0"/>
              <a:t>, which drives the bending movements of a cilium or flagellum</a:t>
            </a:r>
          </a:p>
          <a:p>
            <a:pPr>
              <a:lnSpc>
                <a:spcPct val="96000"/>
              </a:lnSpc>
              <a:spcBef>
                <a:spcPts val="600"/>
              </a:spcBef>
            </a:pPr>
            <a:endParaRPr lang="en-US" sz="2800" dirty="0"/>
          </a:p>
        </p:txBody>
      </p:sp>
    </p:spTree>
    <p:extLst>
      <p:ext uri="{BB962C8B-B14F-4D97-AF65-F5344CB8AC3E}">
        <p14:creationId xmlns:p14="http://schemas.microsoft.com/office/powerpoint/2010/main" val="3940979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r>
              <a:rPr lang="en-US" dirty="0"/>
              <a:t> </a:t>
            </a:r>
            <a:r>
              <a:rPr lang="en-US" b="1" dirty="0"/>
              <a:t>Centrosomes and </a:t>
            </a:r>
            <a:r>
              <a:rPr lang="en-US" b="1" dirty="0" smtClean="0"/>
              <a:t>Centrioles</a:t>
            </a:r>
            <a:endParaRPr lang="en-US" dirty="0"/>
          </a:p>
        </p:txBody>
      </p:sp>
      <p:sp>
        <p:nvSpPr>
          <p:cNvPr id="451587" name="Rectangle 3"/>
          <p:cNvSpPr>
            <a:spLocks noGrp="1" noChangeArrowheads="1"/>
          </p:cNvSpPr>
          <p:nvPr>
            <p:ph idx="1"/>
          </p:nvPr>
        </p:nvSpPr>
        <p:spPr>
          <a:xfrm>
            <a:off x="581192" y="2180496"/>
            <a:ext cx="11029615" cy="4677504"/>
          </a:xfrm>
        </p:spPr>
        <p:txBody>
          <a:bodyPr>
            <a:normAutofit/>
          </a:bodyPr>
          <a:lstStyle/>
          <a:p>
            <a:r>
              <a:rPr lang="en-US" sz="2800" dirty="0" smtClean="0"/>
              <a:t>In </a:t>
            </a:r>
            <a:r>
              <a:rPr lang="en-US" sz="2800" dirty="0"/>
              <a:t>many cells, microtubules grow out from a </a:t>
            </a:r>
            <a:r>
              <a:rPr lang="en-US" sz="2800" b="1" dirty="0"/>
              <a:t>centrosome </a:t>
            </a:r>
            <a:r>
              <a:rPr lang="en-US" sz="2800" dirty="0"/>
              <a:t>near the nucleus</a:t>
            </a:r>
          </a:p>
          <a:p>
            <a:r>
              <a:rPr lang="en-US" sz="2800" dirty="0"/>
              <a:t>The </a:t>
            </a:r>
            <a:r>
              <a:rPr lang="en-US" sz="2800" dirty="0" err="1"/>
              <a:t>centrosome</a:t>
            </a:r>
            <a:r>
              <a:rPr lang="en-US" sz="2800" dirty="0"/>
              <a:t> is a “microtubule-organizing center”</a:t>
            </a:r>
          </a:p>
          <a:p>
            <a:pPr>
              <a:lnSpc>
                <a:spcPct val="96000"/>
              </a:lnSpc>
              <a:spcBef>
                <a:spcPts val="600"/>
              </a:spcBef>
            </a:pPr>
            <a:r>
              <a:rPr lang="en-US" sz="2800" dirty="0"/>
              <a:t>In animal cells, the centrosome has a pair of </a:t>
            </a:r>
            <a:endParaRPr lang="en-US" sz="2800" dirty="0" smtClean="0"/>
          </a:p>
          <a:p>
            <a:pPr marL="0" indent="0">
              <a:lnSpc>
                <a:spcPct val="96000"/>
              </a:lnSpc>
              <a:spcBef>
                <a:spcPts val="600"/>
              </a:spcBef>
              <a:buNone/>
            </a:pPr>
            <a:r>
              <a:rPr lang="en-US" sz="2800" b="1" dirty="0" smtClean="0"/>
              <a:t>centrioles</a:t>
            </a:r>
            <a:r>
              <a:rPr lang="en-US" sz="2800" dirty="0"/>
              <a:t>, each with nine triplets of microtubules </a:t>
            </a:r>
          </a:p>
          <a:p>
            <a:pPr marL="0" indent="0">
              <a:lnSpc>
                <a:spcPct val="96000"/>
              </a:lnSpc>
              <a:spcBef>
                <a:spcPts val="600"/>
              </a:spcBef>
              <a:buNone/>
            </a:pPr>
            <a:r>
              <a:rPr lang="en-US" sz="2800" dirty="0" smtClean="0"/>
              <a:t>arranged </a:t>
            </a:r>
            <a:r>
              <a:rPr lang="en-US" sz="2800" dirty="0"/>
              <a:t>in a ring that are “thought” to be involved </a:t>
            </a:r>
            <a:endParaRPr lang="en-US" sz="2800" dirty="0" smtClean="0"/>
          </a:p>
          <a:p>
            <a:pPr marL="0" indent="0">
              <a:lnSpc>
                <a:spcPct val="96000"/>
              </a:lnSpc>
              <a:spcBef>
                <a:spcPts val="600"/>
              </a:spcBef>
              <a:buNone/>
            </a:pPr>
            <a:r>
              <a:rPr lang="en-US" sz="2800" dirty="0" smtClean="0"/>
              <a:t>with </a:t>
            </a:r>
            <a:r>
              <a:rPr lang="en-US" sz="2800" dirty="0"/>
              <a:t>cell division</a:t>
            </a:r>
          </a:p>
          <a:p>
            <a:pPr marL="0" indent="0">
              <a:lnSpc>
                <a:spcPct val="96000"/>
              </a:lnSpc>
              <a:spcBef>
                <a:spcPts val="600"/>
              </a:spcBef>
              <a:buNone/>
            </a:pPr>
            <a:endParaRPr lang="en-US" dirty="0"/>
          </a:p>
        </p:txBody>
      </p:sp>
      <p:pic>
        <p:nvPicPr>
          <p:cNvPr id="9218" name="Picture 2" descr="http://micro.magnet.fsu.edu/cells/centrioles/images/centriolesfig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4535" y="4181157"/>
            <a:ext cx="3000375" cy="2457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00301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Chemotherapy</a:t>
            </a:r>
            <a:endParaRPr lang="en-US" dirty="0"/>
          </a:p>
        </p:txBody>
      </p:sp>
      <p:sp>
        <p:nvSpPr>
          <p:cNvPr id="3" name="Content Placeholder 2"/>
          <p:cNvSpPr>
            <a:spLocks noGrp="1"/>
          </p:cNvSpPr>
          <p:nvPr>
            <p:ph idx="1"/>
          </p:nvPr>
        </p:nvSpPr>
        <p:spPr>
          <a:xfrm>
            <a:off x="581192" y="2180497"/>
            <a:ext cx="7361969" cy="4363522"/>
          </a:xfrm>
        </p:spPr>
        <p:txBody>
          <a:bodyPr>
            <a:normAutofit/>
          </a:bodyPr>
          <a:lstStyle/>
          <a:p>
            <a:r>
              <a:rPr lang="en-US" sz="2400" b="1" dirty="0" smtClean="0"/>
              <a:t>Chemotherapy</a:t>
            </a:r>
            <a:r>
              <a:rPr lang="en-US" sz="2400" dirty="0" smtClean="0"/>
              <a:t> is the treatment of cancer with one or more cytotoxic antineoplastic drugs ("chemotherapeutic agents") as part of a standardized regimen. </a:t>
            </a:r>
          </a:p>
          <a:p>
            <a:r>
              <a:rPr lang="en-US" sz="2400" dirty="0" smtClean="0"/>
              <a:t>Chemotherapy may be given with a curative intent or it may aim to prolong life or to palliate symptoms. </a:t>
            </a:r>
          </a:p>
          <a:p>
            <a:r>
              <a:rPr lang="en-US" sz="2400" dirty="0" smtClean="0"/>
              <a:t>It is often used in conjunction with other cancer treatments, such as radiation therapy or surgery.</a:t>
            </a:r>
            <a:endParaRPr lang="en-US" sz="2400" dirty="0"/>
          </a:p>
        </p:txBody>
      </p:sp>
      <p:pic>
        <p:nvPicPr>
          <p:cNvPr id="4" name="Picture 2" descr="http://cdn0.cosmosmagazine.com/wp-content/uploads/20080401_chemothera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161" y="2875402"/>
            <a:ext cx="3612722" cy="31117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70762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Polymerization and </a:t>
            </a:r>
            <a:r>
              <a:rPr lang="en-US" dirty="0" err="1"/>
              <a:t>depolymerization</a:t>
            </a:r>
            <a:r>
              <a:rPr lang="en-US" dirty="0"/>
              <a:t> microtubule </a:t>
            </a:r>
            <a:r>
              <a:rPr lang="en-US" dirty="0" smtClean="0"/>
              <a:t>dynamics</a:t>
            </a:r>
            <a:endParaRPr lang="en-US" dirty="0"/>
          </a:p>
        </p:txBody>
      </p:sp>
      <p:sp>
        <p:nvSpPr>
          <p:cNvPr id="5" name="Content Placeholder 4"/>
          <p:cNvSpPr>
            <a:spLocks noGrp="1"/>
          </p:cNvSpPr>
          <p:nvPr>
            <p:ph sz="half" idx="1"/>
          </p:nvPr>
        </p:nvSpPr>
        <p:spPr/>
        <p:txBody>
          <a:bodyPr>
            <a:normAutofit lnSpcReduction="10000"/>
          </a:bodyPr>
          <a:lstStyle/>
          <a:p>
            <a:endParaRPr lang="en-US" dirty="0"/>
          </a:p>
        </p:txBody>
      </p:sp>
      <p:sp>
        <p:nvSpPr>
          <p:cNvPr id="6" name="Content Placeholder 5"/>
          <p:cNvSpPr>
            <a:spLocks noGrp="1"/>
          </p:cNvSpPr>
          <p:nvPr>
            <p:ph sz="half" idx="2"/>
          </p:nvPr>
        </p:nvSpPr>
        <p:spPr>
          <a:xfrm>
            <a:off x="6188417" y="2228003"/>
            <a:ext cx="5668304" cy="4487757"/>
          </a:xfrm>
        </p:spPr>
        <p:txBody>
          <a:bodyPr>
            <a:normAutofit lnSpcReduction="10000"/>
          </a:bodyPr>
          <a:lstStyle/>
          <a:p>
            <a:r>
              <a:rPr lang="en-US" dirty="0" smtClean="0"/>
              <a:t>Microtubules </a:t>
            </a:r>
            <a:r>
              <a:rPr lang="en-US" dirty="0"/>
              <a:t>consisting of </a:t>
            </a:r>
            <a:r>
              <a:rPr lang="el-GR" dirty="0"/>
              <a:t>α/β </a:t>
            </a:r>
            <a:r>
              <a:rPr lang="en-US" dirty="0"/>
              <a:t>heterodimers elongate to form cylindrical microtubules of 13 </a:t>
            </a:r>
            <a:r>
              <a:rPr lang="en-US" dirty="0" err="1"/>
              <a:t>protofilaments</a:t>
            </a:r>
            <a:r>
              <a:rPr lang="en-US" dirty="0"/>
              <a:t> with a plus (+) end and minus (−) end. </a:t>
            </a:r>
            <a:endParaRPr lang="en-US" dirty="0" smtClean="0"/>
          </a:p>
          <a:p>
            <a:r>
              <a:rPr lang="en-US" dirty="0" smtClean="0"/>
              <a:t>Tubulin-bound </a:t>
            </a:r>
            <a:r>
              <a:rPr lang="en-US" dirty="0"/>
              <a:t>GTP binds to plus (+) end of microtubule and GTP is hydrolyzed to GDP + Pi </a:t>
            </a:r>
            <a:r>
              <a:rPr lang="en-US" dirty="0" smtClean="0"/>
              <a:t>forming </a:t>
            </a:r>
            <a:r>
              <a:rPr lang="en-US" dirty="0"/>
              <a:t>a GTP cap. </a:t>
            </a:r>
            <a:endParaRPr lang="en-US" dirty="0" smtClean="0"/>
          </a:p>
          <a:p>
            <a:r>
              <a:rPr lang="en-US" dirty="0" smtClean="0"/>
              <a:t>The </a:t>
            </a:r>
            <a:r>
              <a:rPr lang="en-US" dirty="0"/>
              <a:t>GTP cap stabilizes the microtubules plus (+) end and stabilization is further enhanced by addition of the </a:t>
            </a:r>
            <a:r>
              <a:rPr lang="en-US" dirty="0" err="1"/>
              <a:t>taxanes</a:t>
            </a:r>
            <a:r>
              <a:rPr lang="en-US" dirty="0"/>
              <a:t>, paclitaxel and </a:t>
            </a:r>
            <a:r>
              <a:rPr lang="en-US" dirty="0" err="1"/>
              <a:t>docetaxel</a:t>
            </a:r>
            <a:r>
              <a:rPr lang="en-US" dirty="0"/>
              <a:t>, which bind to </a:t>
            </a:r>
            <a:r>
              <a:rPr lang="el-GR" dirty="0"/>
              <a:t>β-</a:t>
            </a:r>
            <a:r>
              <a:rPr lang="en-US" dirty="0"/>
              <a:t>tubulin sites causing polymerization of microtubules. </a:t>
            </a:r>
          </a:p>
          <a:p>
            <a:r>
              <a:rPr lang="en-US" dirty="0" err="1" smtClean="0"/>
              <a:t>Depolymerization</a:t>
            </a:r>
            <a:r>
              <a:rPr lang="en-US" dirty="0" smtClean="0"/>
              <a:t> </a:t>
            </a:r>
            <a:r>
              <a:rPr lang="en-US" dirty="0"/>
              <a:t>occurs when the tubulin − GTP / GDP + Pi cap is lost, Pi is released from tubulin, destabilization occurs and the tubulin-bound GDP dissociates from the plus (+) end causing </a:t>
            </a:r>
            <a:r>
              <a:rPr lang="en-US" dirty="0" err="1"/>
              <a:t>depolymerization</a:t>
            </a:r>
            <a:r>
              <a:rPr lang="en-US" dirty="0"/>
              <a:t> </a:t>
            </a:r>
          </a:p>
        </p:txBody>
      </p:sp>
      <p:pic>
        <p:nvPicPr>
          <p:cNvPr id="4098" name="Picture 2" descr="http://origin-ars.els-cdn.com/content/image/1-s2.0-S1074552111001694-gr1.jpg"/>
          <p:cNvPicPr>
            <a:picLocks noChangeAspect="1" noChangeArrowheads="1"/>
          </p:cNvPicPr>
          <p:nvPr/>
        </p:nvPicPr>
        <p:blipFill rotWithShape="1">
          <a:blip r:embed="rId2">
            <a:extLst>
              <a:ext uri="{28A0092B-C50C-407E-A947-70E740481C1C}">
                <a14:useLocalDpi xmlns:a14="http://schemas.microsoft.com/office/drawing/2010/main" val="0"/>
              </a:ext>
            </a:extLst>
          </a:blip>
          <a:srcRect l="7358" t="53466" r="12163" b="-370"/>
          <a:stretch/>
        </p:blipFill>
        <p:spPr bwMode="auto">
          <a:xfrm>
            <a:off x="161582" y="2228003"/>
            <a:ext cx="5842001" cy="3860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Oval 1"/>
          <p:cNvSpPr/>
          <p:nvPr/>
        </p:nvSpPr>
        <p:spPr>
          <a:xfrm>
            <a:off x="1645920" y="3180080"/>
            <a:ext cx="3159760" cy="18694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977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a:xfrm>
            <a:off x="1676400" y="-51718"/>
            <a:ext cx="2590800" cy="304800"/>
          </a:xfrm>
        </p:spPr>
        <p:txBody>
          <a:bodyPr/>
          <a:lstStyle/>
          <a:p>
            <a:r>
              <a:rPr lang="en-US" sz="1200">
                <a:latin typeface="Arial" charset="0"/>
              </a:rPr>
              <a:t>Figure 6.21</a:t>
            </a:r>
          </a:p>
        </p:txBody>
      </p:sp>
      <p:pic>
        <p:nvPicPr>
          <p:cNvPr id="581635" name="Picture 32" descr="06_21_MotorProteins-U"/>
          <p:cNvPicPr>
            <a:picLocks noChangeAspect="1" noChangeArrowheads="1"/>
          </p:cNvPicPr>
          <p:nvPr/>
        </p:nvPicPr>
        <p:blipFill rotWithShape="1">
          <a:blip r:embed="rId3" cstate="print"/>
          <a:srcRect l="895" t="-335" r="-895" b="7881"/>
          <a:stretch/>
        </p:blipFill>
        <p:spPr bwMode="auto">
          <a:xfrm>
            <a:off x="2971800" y="130998"/>
            <a:ext cx="6564665" cy="6490139"/>
          </a:xfrm>
          <a:prstGeom prst="rect">
            <a:avLst/>
          </a:prstGeom>
          <a:noFill/>
          <a:ln w="9525">
            <a:noFill/>
            <a:miter lim="800000"/>
            <a:headEnd/>
            <a:tailEnd/>
          </a:ln>
        </p:spPr>
      </p:pic>
      <p:sp>
        <p:nvSpPr>
          <p:cNvPr id="581636" name="Line 28"/>
          <p:cNvSpPr>
            <a:spLocks noChangeShapeType="1"/>
          </p:cNvSpPr>
          <p:nvPr/>
        </p:nvSpPr>
        <p:spPr bwMode="auto">
          <a:xfrm flipV="1">
            <a:off x="4972050" y="3433763"/>
            <a:ext cx="215900" cy="1104900"/>
          </a:xfrm>
          <a:prstGeom prst="line">
            <a:avLst/>
          </a:prstGeom>
          <a:noFill/>
          <a:ln w="25400">
            <a:solidFill>
              <a:schemeClr val="bg1"/>
            </a:solidFill>
            <a:round/>
            <a:headEnd/>
            <a:tailEnd/>
          </a:ln>
        </p:spPr>
        <p:txBody>
          <a:bodyPr wrap="none" anchor="ctr"/>
          <a:lstStyle/>
          <a:p>
            <a:endParaRPr lang="en-US"/>
          </a:p>
        </p:txBody>
      </p:sp>
      <p:sp>
        <p:nvSpPr>
          <p:cNvPr id="581637" name="Line 29"/>
          <p:cNvSpPr>
            <a:spLocks noChangeShapeType="1"/>
          </p:cNvSpPr>
          <p:nvPr/>
        </p:nvSpPr>
        <p:spPr bwMode="auto">
          <a:xfrm flipH="1" flipV="1">
            <a:off x="5195888" y="3429001"/>
            <a:ext cx="660400" cy="1071563"/>
          </a:xfrm>
          <a:prstGeom prst="line">
            <a:avLst/>
          </a:prstGeom>
          <a:noFill/>
          <a:ln w="25400">
            <a:solidFill>
              <a:schemeClr val="bg1"/>
            </a:solidFill>
            <a:round/>
            <a:headEnd/>
            <a:tailEnd/>
          </a:ln>
        </p:spPr>
        <p:txBody>
          <a:bodyPr wrap="none" anchor="ctr"/>
          <a:lstStyle/>
          <a:p>
            <a:endParaRPr lang="en-US"/>
          </a:p>
        </p:txBody>
      </p:sp>
      <p:sp>
        <p:nvSpPr>
          <p:cNvPr id="581638" name="Line 30"/>
          <p:cNvSpPr>
            <a:spLocks noChangeShapeType="1"/>
          </p:cNvSpPr>
          <p:nvPr/>
        </p:nvSpPr>
        <p:spPr bwMode="auto">
          <a:xfrm>
            <a:off x="3790950" y="3429000"/>
            <a:ext cx="0" cy="2006600"/>
          </a:xfrm>
          <a:prstGeom prst="line">
            <a:avLst/>
          </a:prstGeom>
          <a:noFill/>
          <a:ln w="25400">
            <a:solidFill>
              <a:schemeClr val="bg1"/>
            </a:solidFill>
            <a:round/>
            <a:headEnd/>
            <a:tailEnd/>
          </a:ln>
        </p:spPr>
        <p:txBody>
          <a:bodyPr wrap="none" anchor="ctr"/>
          <a:lstStyle/>
          <a:p>
            <a:endParaRPr lang="en-US"/>
          </a:p>
        </p:txBody>
      </p:sp>
      <p:sp>
        <p:nvSpPr>
          <p:cNvPr id="581639" name="Text Box 3"/>
          <p:cNvSpPr txBox="1">
            <a:spLocks noChangeArrowheads="1"/>
          </p:cNvSpPr>
          <p:nvPr/>
        </p:nvSpPr>
        <p:spPr bwMode="auto">
          <a:xfrm>
            <a:off x="4049713" y="627063"/>
            <a:ext cx="463550" cy="233362"/>
          </a:xfrm>
          <a:prstGeom prst="rect">
            <a:avLst/>
          </a:prstGeom>
          <a:noFill/>
          <a:ln w="9525">
            <a:noFill/>
            <a:miter lim="800000"/>
            <a:headEnd/>
            <a:tailEnd/>
          </a:ln>
        </p:spPr>
        <p:txBody>
          <a:bodyPr wrap="none" lIns="0" tIns="0" rIns="0" bIns="0"/>
          <a:lstStyle/>
          <a:p>
            <a:r>
              <a:rPr lang="en-US" b="1"/>
              <a:t>ATP</a:t>
            </a:r>
            <a:endParaRPr lang="en-US" sz="1900" b="1"/>
          </a:p>
        </p:txBody>
      </p:sp>
      <p:sp>
        <p:nvSpPr>
          <p:cNvPr id="581640" name="Text Box 6"/>
          <p:cNvSpPr txBox="1">
            <a:spLocks noChangeArrowheads="1"/>
          </p:cNvSpPr>
          <p:nvPr/>
        </p:nvSpPr>
        <p:spPr bwMode="auto">
          <a:xfrm>
            <a:off x="5467351" y="446088"/>
            <a:ext cx="746125" cy="228600"/>
          </a:xfrm>
          <a:prstGeom prst="rect">
            <a:avLst/>
          </a:prstGeom>
          <a:noFill/>
          <a:ln w="9525">
            <a:noFill/>
            <a:miter lim="800000"/>
            <a:headEnd/>
            <a:tailEnd/>
          </a:ln>
        </p:spPr>
        <p:txBody>
          <a:bodyPr wrap="none" lIns="0" tIns="0" rIns="0" bIns="0"/>
          <a:lstStyle/>
          <a:p>
            <a:r>
              <a:rPr lang="en-US" b="1"/>
              <a:t>Vesicle</a:t>
            </a:r>
            <a:endParaRPr lang="en-US" sz="1600" b="1"/>
          </a:p>
        </p:txBody>
      </p:sp>
      <p:sp>
        <p:nvSpPr>
          <p:cNvPr id="581641" name="Text Box 7"/>
          <p:cNvSpPr txBox="1">
            <a:spLocks noChangeArrowheads="1"/>
          </p:cNvSpPr>
          <p:nvPr/>
        </p:nvSpPr>
        <p:spPr bwMode="auto">
          <a:xfrm>
            <a:off x="3063875" y="2647951"/>
            <a:ext cx="463550" cy="233363"/>
          </a:xfrm>
          <a:prstGeom prst="rect">
            <a:avLst/>
          </a:prstGeom>
          <a:noFill/>
          <a:ln w="9525">
            <a:noFill/>
            <a:miter lim="800000"/>
            <a:headEnd/>
            <a:tailEnd/>
          </a:ln>
        </p:spPr>
        <p:txBody>
          <a:bodyPr wrap="none" lIns="0" tIns="0" rIns="0" bIns="0"/>
          <a:lstStyle/>
          <a:p>
            <a:r>
              <a:rPr lang="en-US" b="1" dirty="0"/>
              <a:t>(a)</a:t>
            </a:r>
            <a:endParaRPr lang="en-US" sz="1900" b="1" dirty="0"/>
          </a:p>
        </p:txBody>
      </p:sp>
      <p:sp>
        <p:nvSpPr>
          <p:cNvPr id="581642" name="Text Box 9"/>
          <p:cNvSpPr txBox="1">
            <a:spLocks noChangeArrowheads="1"/>
          </p:cNvSpPr>
          <p:nvPr/>
        </p:nvSpPr>
        <p:spPr bwMode="auto">
          <a:xfrm>
            <a:off x="4381501" y="2038350"/>
            <a:ext cx="1603375" cy="558800"/>
          </a:xfrm>
          <a:prstGeom prst="rect">
            <a:avLst/>
          </a:prstGeom>
          <a:noFill/>
          <a:ln w="9525">
            <a:noFill/>
            <a:miter lim="800000"/>
            <a:headEnd/>
            <a:tailEnd/>
          </a:ln>
        </p:spPr>
        <p:txBody>
          <a:bodyPr wrap="none" lIns="0" tIns="0" rIns="0" bIns="0"/>
          <a:lstStyle/>
          <a:p>
            <a:r>
              <a:rPr lang="en-US" b="1"/>
              <a:t>Motor protein</a:t>
            </a:r>
            <a:br>
              <a:rPr lang="en-US" b="1"/>
            </a:br>
            <a:r>
              <a:rPr lang="en-US" b="1"/>
              <a:t>(ATP powered)</a:t>
            </a:r>
            <a:endParaRPr lang="en-US" sz="1900" b="1"/>
          </a:p>
        </p:txBody>
      </p:sp>
      <p:sp>
        <p:nvSpPr>
          <p:cNvPr id="581643" name="Line 10"/>
          <p:cNvSpPr>
            <a:spLocks noChangeShapeType="1"/>
          </p:cNvSpPr>
          <p:nvPr/>
        </p:nvSpPr>
        <p:spPr bwMode="auto">
          <a:xfrm flipV="1">
            <a:off x="5364163" y="1531939"/>
            <a:ext cx="292100" cy="542925"/>
          </a:xfrm>
          <a:prstGeom prst="line">
            <a:avLst/>
          </a:prstGeom>
          <a:noFill/>
          <a:ln w="12700">
            <a:solidFill>
              <a:schemeClr val="tx1"/>
            </a:solidFill>
            <a:round/>
            <a:headEnd/>
            <a:tailEnd/>
          </a:ln>
        </p:spPr>
        <p:txBody>
          <a:bodyPr wrap="none" anchor="ctr"/>
          <a:lstStyle/>
          <a:p>
            <a:endParaRPr lang="en-US"/>
          </a:p>
        </p:txBody>
      </p:sp>
      <p:sp>
        <p:nvSpPr>
          <p:cNvPr id="581644" name="Line 11"/>
          <p:cNvSpPr>
            <a:spLocks noChangeShapeType="1"/>
          </p:cNvSpPr>
          <p:nvPr/>
        </p:nvSpPr>
        <p:spPr bwMode="auto">
          <a:xfrm>
            <a:off x="5984876" y="1015714"/>
            <a:ext cx="592137" cy="0"/>
          </a:xfrm>
          <a:prstGeom prst="line">
            <a:avLst/>
          </a:prstGeom>
          <a:noFill/>
          <a:ln w="12700">
            <a:solidFill>
              <a:schemeClr val="tx1"/>
            </a:solidFill>
            <a:round/>
            <a:headEnd/>
            <a:tailEnd/>
          </a:ln>
        </p:spPr>
        <p:txBody>
          <a:bodyPr wrap="none" anchor="ctr"/>
          <a:lstStyle/>
          <a:p>
            <a:endParaRPr lang="en-US"/>
          </a:p>
        </p:txBody>
      </p:sp>
      <p:sp>
        <p:nvSpPr>
          <p:cNvPr id="581645" name="Line 12"/>
          <p:cNvSpPr>
            <a:spLocks noChangeShapeType="1"/>
          </p:cNvSpPr>
          <p:nvPr/>
        </p:nvSpPr>
        <p:spPr bwMode="auto">
          <a:xfrm>
            <a:off x="6731000" y="1785939"/>
            <a:ext cx="0" cy="288925"/>
          </a:xfrm>
          <a:prstGeom prst="line">
            <a:avLst/>
          </a:prstGeom>
          <a:noFill/>
          <a:ln w="12700">
            <a:solidFill>
              <a:schemeClr val="tx1"/>
            </a:solidFill>
            <a:round/>
            <a:headEnd/>
            <a:tailEnd/>
          </a:ln>
        </p:spPr>
        <p:txBody>
          <a:bodyPr wrap="none" anchor="ctr"/>
          <a:lstStyle/>
          <a:p>
            <a:endParaRPr lang="en-US"/>
          </a:p>
        </p:txBody>
      </p:sp>
      <p:sp>
        <p:nvSpPr>
          <p:cNvPr id="581646" name="Text Box 15"/>
          <p:cNvSpPr txBox="1">
            <a:spLocks noChangeArrowheads="1"/>
          </p:cNvSpPr>
          <p:nvPr/>
        </p:nvSpPr>
        <p:spPr bwMode="auto">
          <a:xfrm>
            <a:off x="6162676" y="2036763"/>
            <a:ext cx="1603375" cy="558800"/>
          </a:xfrm>
          <a:prstGeom prst="rect">
            <a:avLst/>
          </a:prstGeom>
          <a:noFill/>
          <a:ln w="9525">
            <a:noFill/>
            <a:miter lim="800000"/>
            <a:headEnd/>
            <a:tailEnd/>
          </a:ln>
        </p:spPr>
        <p:txBody>
          <a:bodyPr wrap="none" lIns="0" tIns="0" rIns="0" bIns="0"/>
          <a:lstStyle/>
          <a:p>
            <a:r>
              <a:rPr lang="en-US" b="1"/>
              <a:t>Microtubule</a:t>
            </a:r>
            <a:br>
              <a:rPr lang="en-US" b="1"/>
            </a:br>
            <a:r>
              <a:rPr lang="en-US" b="1"/>
              <a:t>of cytoskeleton</a:t>
            </a:r>
            <a:endParaRPr lang="en-US" sz="1900" b="1"/>
          </a:p>
        </p:txBody>
      </p:sp>
      <p:sp>
        <p:nvSpPr>
          <p:cNvPr id="581647" name="Text Box 16"/>
          <p:cNvSpPr txBox="1">
            <a:spLocks noChangeArrowheads="1"/>
          </p:cNvSpPr>
          <p:nvPr/>
        </p:nvSpPr>
        <p:spPr bwMode="auto">
          <a:xfrm>
            <a:off x="6612952" y="915102"/>
            <a:ext cx="1484313" cy="511175"/>
          </a:xfrm>
          <a:prstGeom prst="rect">
            <a:avLst/>
          </a:prstGeom>
          <a:noFill/>
          <a:ln w="9525">
            <a:noFill/>
            <a:miter lim="800000"/>
            <a:headEnd/>
            <a:tailEnd/>
          </a:ln>
        </p:spPr>
        <p:txBody>
          <a:bodyPr wrap="none" lIns="0" tIns="0" rIns="0" bIns="0"/>
          <a:lstStyle/>
          <a:p>
            <a:r>
              <a:rPr lang="en-US" b="1" dirty="0"/>
              <a:t>Receptor for</a:t>
            </a:r>
            <a:br>
              <a:rPr lang="en-US" b="1" dirty="0"/>
            </a:br>
            <a:r>
              <a:rPr lang="en-US" b="1" dirty="0"/>
              <a:t>motor protein</a:t>
            </a:r>
            <a:endParaRPr lang="en-US" sz="1900" b="1" dirty="0"/>
          </a:p>
        </p:txBody>
      </p:sp>
      <p:sp>
        <p:nvSpPr>
          <p:cNvPr id="581648" name="Text Box 17"/>
          <p:cNvSpPr txBox="1">
            <a:spLocks noChangeArrowheads="1"/>
          </p:cNvSpPr>
          <p:nvPr/>
        </p:nvSpPr>
        <p:spPr bwMode="auto">
          <a:xfrm>
            <a:off x="8269289" y="3184526"/>
            <a:ext cx="854075" cy="257175"/>
          </a:xfrm>
          <a:prstGeom prst="rect">
            <a:avLst/>
          </a:prstGeom>
          <a:noFill/>
          <a:ln w="9525">
            <a:noFill/>
            <a:miter lim="800000"/>
            <a:headEnd/>
            <a:tailEnd/>
          </a:ln>
        </p:spPr>
        <p:txBody>
          <a:bodyPr wrap="none" lIns="0" tIns="0" rIns="0" bIns="0"/>
          <a:lstStyle/>
          <a:p>
            <a:r>
              <a:rPr lang="en-US" b="1"/>
              <a:t>0.25 </a:t>
            </a:r>
            <a:r>
              <a:rPr lang="en-US" b="1">
                <a:sym typeface="Symbol" pitchFamily="84" charset="2"/>
              </a:rPr>
              <a:t>m</a:t>
            </a:r>
            <a:endParaRPr lang="en-US" sz="1900" b="1"/>
          </a:p>
        </p:txBody>
      </p:sp>
      <p:grpSp>
        <p:nvGrpSpPr>
          <p:cNvPr id="581649" name="Group 21"/>
          <p:cNvGrpSpPr>
            <a:grpSpLocks/>
          </p:cNvGrpSpPr>
          <p:nvPr/>
        </p:nvGrpSpPr>
        <p:grpSpPr bwMode="auto">
          <a:xfrm>
            <a:off x="8259764" y="3436938"/>
            <a:ext cx="858837" cy="114300"/>
            <a:chOff x="4243" y="2165"/>
            <a:chExt cx="541" cy="72"/>
          </a:xfrm>
        </p:grpSpPr>
        <p:sp>
          <p:nvSpPr>
            <p:cNvPr id="581650" name="Line 18"/>
            <p:cNvSpPr>
              <a:spLocks noChangeShapeType="1"/>
            </p:cNvSpPr>
            <p:nvPr/>
          </p:nvSpPr>
          <p:spPr bwMode="auto">
            <a:xfrm>
              <a:off x="4245" y="2165"/>
              <a:ext cx="0" cy="72"/>
            </a:xfrm>
            <a:prstGeom prst="line">
              <a:avLst/>
            </a:prstGeom>
            <a:noFill/>
            <a:ln w="12700">
              <a:solidFill>
                <a:schemeClr val="tx1"/>
              </a:solidFill>
              <a:round/>
              <a:headEnd/>
              <a:tailEnd/>
            </a:ln>
          </p:spPr>
          <p:txBody>
            <a:bodyPr wrap="none" anchor="ctr"/>
            <a:lstStyle/>
            <a:p>
              <a:endParaRPr lang="en-US"/>
            </a:p>
          </p:txBody>
        </p:sp>
        <p:sp>
          <p:nvSpPr>
            <p:cNvPr id="581651" name="Line 19"/>
            <p:cNvSpPr>
              <a:spLocks noChangeShapeType="1"/>
            </p:cNvSpPr>
            <p:nvPr/>
          </p:nvSpPr>
          <p:spPr bwMode="auto">
            <a:xfrm>
              <a:off x="4784" y="2165"/>
              <a:ext cx="0" cy="72"/>
            </a:xfrm>
            <a:prstGeom prst="line">
              <a:avLst/>
            </a:prstGeom>
            <a:noFill/>
            <a:ln w="12700">
              <a:solidFill>
                <a:schemeClr val="tx1"/>
              </a:solidFill>
              <a:round/>
              <a:headEnd/>
              <a:tailEnd/>
            </a:ln>
          </p:spPr>
          <p:txBody>
            <a:bodyPr wrap="none" anchor="ctr"/>
            <a:lstStyle/>
            <a:p>
              <a:endParaRPr lang="en-US"/>
            </a:p>
          </p:txBody>
        </p:sp>
        <p:sp>
          <p:nvSpPr>
            <p:cNvPr id="581652" name="Line 20"/>
            <p:cNvSpPr>
              <a:spLocks noChangeShapeType="1"/>
            </p:cNvSpPr>
            <p:nvPr/>
          </p:nvSpPr>
          <p:spPr bwMode="auto">
            <a:xfrm>
              <a:off x="4243" y="2200"/>
              <a:ext cx="541" cy="0"/>
            </a:xfrm>
            <a:prstGeom prst="line">
              <a:avLst/>
            </a:prstGeom>
            <a:noFill/>
            <a:ln w="12700">
              <a:solidFill>
                <a:schemeClr val="tx1"/>
              </a:solidFill>
              <a:round/>
              <a:headEnd/>
              <a:tailEnd/>
            </a:ln>
          </p:spPr>
          <p:txBody>
            <a:bodyPr wrap="none" anchor="ctr"/>
            <a:lstStyle/>
            <a:p>
              <a:endParaRPr lang="en-US"/>
            </a:p>
          </p:txBody>
        </p:sp>
      </p:grpSp>
      <p:sp>
        <p:nvSpPr>
          <p:cNvPr id="581653" name="Text Box 22"/>
          <p:cNvSpPr txBox="1">
            <a:spLocks noChangeArrowheads="1"/>
          </p:cNvSpPr>
          <p:nvPr/>
        </p:nvSpPr>
        <p:spPr bwMode="auto">
          <a:xfrm>
            <a:off x="4678364" y="3178176"/>
            <a:ext cx="985837" cy="244475"/>
          </a:xfrm>
          <a:prstGeom prst="rect">
            <a:avLst/>
          </a:prstGeom>
          <a:noFill/>
          <a:ln w="9525">
            <a:noFill/>
            <a:miter lim="800000"/>
            <a:headEnd/>
            <a:tailEnd/>
          </a:ln>
        </p:spPr>
        <p:txBody>
          <a:bodyPr wrap="none" lIns="0" tIns="0" rIns="0" bIns="0"/>
          <a:lstStyle/>
          <a:p>
            <a:r>
              <a:rPr lang="en-US" b="1"/>
              <a:t> Vesicles</a:t>
            </a:r>
            <a:endParaRPr lang="en-US" sz="1900" b="1"/>
          </a:p>
        </p:txBody>
      </p:sp>
      <p:sp>
        <p:nvSpPr>
          <p:cNvPr id="581654" name="Line 24"/>
          <p:cNvSpPr>
            <a:spLocks noChangeShapeType="1"/>
          </p:cNvSpPr>
          <p:nvPr/>
        </p:nvSpPr>
        <p:spPr bwMode="auto">
          <a:xfrm flipV="1">
            <a:off x="4965700" y="3441700"/>
            <a:ext cx="215900" cy="1104900"/>
          </a:xfrm>
          <a:prstGeom prst="line">
            <a:avLst/>
          </a:prstGeom>
          <a:noFill/>
          <a:ln w="12700">
            <a:solidFill>
              <a:schemeClr val="tx1"/>
            </a:solidFill>
            <a:round/>
            <a:headEnd/>
            <a:tailEnd/>
          </a:ln>
        </p:spPr>
        <p:txBody>
          <a:bodyPr wrap="none" anchor="ctr"/>
          <a:lstStyle/>
          <a:p>
            <a:endParaRPr lang="en-US"/>
          </a:p>
        </p:txBody>
      </p:sp>
      <p:sp>
        <p:nvSpPr>
          <p:cNvPr id="581655" name="Line 25"/>
          <p:cNvSpPr>
            <a:spLocks noChangeShapeType="1"/>
          </p:cNvSpPr>
          <p:nvPr/>
        </p:nvSpPr>
        <p:spPr bwMode="auto">
          <a:xfrm flipH="1" flipV="1">
            <a:off x="5189538" y="3436938"/>
            <a:ext cx="660400" cy="1071562"/>
          </a:xfrm>
          <a:prstGeom prst="line">
            <a:avLst/>
          </a:prstGeom>
          <a:noFill/>
          <a:ln w="12700">
            <a:solidFill>
              <a:schemeClr val="tx1"/>
            </a:solidFill>
            <a:round/>
            <a:headEnd/>
            <a:tailEnd/>
          </a:ln>
        </p:spPr>
        <p:txBody>
          <a:bodyPr wrap="none" anchor="ctr"/>
          <a:lstStyle/>
          <a:p>
            <a:endParaRPr lang="en-US"/>
          </a:p>
        </p:txBody>
      </p:sp>
      <p:sp>
        <p:nvSpPr>
          <p:cNvPr id="581656" name="Text Box 26"/>
          <p:cNvSpPr txBox="1">
            <a:spLocks noChangeArrowheads="1"/>
          </p:cNvSpPr>
          <p:nvPr/>
        </p:nvSpPr>
        <p:spPr bwMode="auto">
          <a:xfrm>
            <a:off x="3143251" y="3175001"/>
            <a:ext cx="1387475" cy="244475"/>
          </a:xfrm>
          <a:prstGeom prst="rect">
            <a:avLst/>
          </a:prstGeom>
          <a:noFill/>
          <a:ln w="9525">
            <a:noFill/>
            <a:miter lim="800000"/>
            <a:headEnd/>
            <a:tailEnd/>
          </a:ln>
        </p:spPr>
        <p:txBody>
          <a:bodyPr wrap="none" lIns="0" tIns="0" rIns="0" bIns="0"/>
          <a:lstStyle/>
          <a:p>
            <a:r>
              <a:rPr lang="en-US" b="1"/>
              <a:t>Microtubule</a:t>
            </a:r>
            <a:endParaRPr lang="en-US" sz="1900" b="1"/>
          </a:p>
        </p:txBody>
      </p:sp>
      <p:sp>
        <p:nvSpPr>
          <p:cNvPr id="581657" name="Line 27"/>
          <p:cNvSpPr>
            <a:spLocks noChangeShapeType="1"/>
          </p:cNvSpPr>
          <p:nvPr/>
        </p:nvSpPr>
        <p:spPr bwMode="auto">
          <a:xfrm>
            <a:off x="3784600" y="3436938"/>
            <a:ext cx="0" cy="2006600"/>
          </a:xfrm>
          <a:prstGeom prst="line">
            <a:avLst/>
          </a:prstGeom>
          <a:noFill/>
          <a:ln w="12700">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2024700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Microtubules are dynamic</a:t>
            </a:r>
            <a:endParaRPr lang="en-US" dirty="0"/>
          </a:p>
        </p:txBody>
      </p:sp>
      <p:sp>
        <p:nvSpPr>
          <p:cNvPr id="3" name="Content Placeholder 2"/>
          <p:cNvSpPr>
            <a:spLocks noGrp="1"/>
          </p:cNvSpPr>
          <p:nvPr>
            <p:ph idx="1"/>
          </p:nvPr>
        </p:nvSpPr>
        <p:spPr>
          <a:xfrm>
            <a:off x="581192" y="2150016"/>
            <a:ext cx="11029615" cy="4199984"/>
          </a:xfrm>
        </p:spPr>
        <p:txBody>
          <a:bodyPr>
            <a:noAutofit/>
          </a:bodyPr>
          <a:lstStyle/>
          <a:p>
            <a:r>
              <a:rPr lang="en-US" sz="2400" dirty="0"/>
              <a:t>Dynamic instability refers to the coexistence of assembly and disassembly at the (+) end of a microtubule. </a:t>
            </a:r>
            <a:endParaRPr lang="en-US" sz="2400" dirty="0" smtClean="0"/>
          </a:p>
          <a:p>
            <a:r>
              <a:rPr lang="en-US" sz="2400" dirty="0" smtClean="0"/>
              <a:t>The </a:t>
            </a:r>
            <a:r>
              <a:rPr lang="en-US" sz="2400" dirty="0"/>
              <a:t>microtubule can dynamically switch between growing and shrinking phases in this </a:t>
            </a:r>
            <a:r>
              <a:rPr lang="en-US" sz="2400" dirty="0" smtClean="0"/>
              <a:t>region.</a:t>
            </a:r>
          </a:p>
          <a:p>
            <a:r>
              <a:rPr lang="en-US" sz="2400" dirty="0" smtClean="0"/>
              <a:t>This constant growing and shrinking is necessary for microtubules to carry out their functions</a:t>
            </a:r>
            <a:endParaRPr lang="en-US" sz="2400" baseline="30000" dirty="0"/>
          </a:p>
          <a:p>
            <a:r>
              <a:rPr lang="en-US" sz="2400" dirty="0" smtClean="0"/>
              <a:t>During </a:t>
            </a:r>
            <a:r>
              <a:rPr lang="en-US" sz="2400" dirty="0"/>
              <a:t>polymerization, both the α- and β-subunits of the tubulin dimer are bound to a molecule of </a:t>
            </a:r>
            <a:r>
              <a:rPr lang="en-US" sz="2400" dirty="0" smtClean="0"/>
              <a:t>GTP</a:t>
            </a:r>
            <a:endParaRPr lang="en-US" sz="2400" dirty="0"/>
          </a:p>
          <a:p>
            <a:pPr lvl="1"/>
            <a:r>
              <a:rPr lang="en-US" sz="2000" dirty="0" smtClean="0"/>
              <a:t> </a:t>
            </a:r>
            <a:r>
              <a:rPr lang="en-US" sz="2000" dirty="0"/>
              <a:t>The GTP bound to α-tubulin is stable and it plays a structural function in this bound state. </a:t>
            </a:r>
            <a:endParaRPr lang="en-US" sz="2000" dirty="0" smtClean="0"/>
          </a:p>
          <a:p>
            <a:pPr lvl="1"/>
            <a:r>
              <a:rPr lang="en-US" sz="2000" dirty="0" smtClean="0"/>
              <a:t>GTP </a:t>
            </a:r>
            <a:r>
              <a:rPr lang="en-US" sz="2000" dirty="0"/>
              <a:t>bound to β-tubulin may be hydrolyzed to GDP shortly after assembly resulting in the addition of new dimer</a:t>
            </a:r>
          </a:p>
        </p:txBody>
      </p:sp>
    </p:spTree>
    <p:extLst>
      <p:ext uri="{BB962C8B-B14F-4D97-AF65-F5344CB8AC3E}">
        <p14:creationId xmlns:p14="http://schemas.microsoft.com/office/powerpoint/2010/main" val="433615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nature.com/nrc/journal/v4/n4/images/nrc1317-f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7406"/>
            <a:ext cx="5715000" cy="46482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The kinetics of GDP-tubulin are different from those of GTP-tubulin </a:t>
            </a:r>
          </a:p>
        </p:txBody>
      </p:sp>
      <p:sp>
        <p:nvSpPr>
          <p:cNvPr id="3" name="Content Placeholder 2"/>
          <p:cNvSpPr>
            <a:spLocks noGrp="1"/>
          </p:cNvSpPr>
          <p:nvPr>
            <p:ph idx="1"/>
          </p:nvPr>
        </p:nvSpPr>
        <p:spPr>
          <a:xfrm>
            <a:off x="5714999" y="1586429"/>
            <a:ext cx="6337453" cy="5079177"/>
          </a:xfrm>
        </p:spPr>
        <p:txBody>
          <a:bodyPr>
            <a:normAutofit/>
          </a:bodyPr>
          <a:lstStyle/>
          <a:p>
            <a:r>
              <a:rPr lang="en-US" sz="2400" dirty="0" smtClean="0"/>
              <a:t>GDP-tubulin </a:t>
            </a:r>
            <a:r>
              <a:rPr lang="en-US" sz="2400" dirty="0"/>
              <a:t>is prone to </a:t>
            </a:r>
            <a:r>
              <a:rPr lang="en-US" sz="2400" dirty="0" err="1" smtClean="0"/>
              <a:t>depolymerization</a:t>
            </a:r>
            <a:endParaRPr lang="en-US" sz="2400" baseline="30000" dirty="0"/>
          </a:p>
          <a:p>
            <a:r>
              <a:rPr lang="en-US" sz="2400" dirty="0" smtClean="0"/>
              <a:t>Tubulin </a:t>
            </a:r>
            <a:r>
              <a:rPr lang="en-US" sz="2400" dirty="0"/>
              <a:t>adds onto the end of the microtubule only in the GTP-bound </a:t>
            </a:r>
            <a:r>
              <a:rPr lang="en-US" sz="2400" dirty="0" smtClean="0"/>
              <a:t>state</a:t>
            </a:r>
          </a:p>
          <a:p>
            <a:pPr lvl="1"/>
            <a:r>
              <a:rPr lang="en-US" sz="2000" dirty="0"/>
              <a:t>A</a:t>
            </a:r>
            <a:r>
              <a:rPr lang="en-US" sz="2000" dirty="0" smtClean="0"/>
              <a:t> </a:t>
            </a:r>
            <a:r>
              <a:rPr lang="en-US" sz="2000" dirty="0"/>
              <a:t>cap of GTP-bound tubulin at the tip of the </a:t>
            </a:r>
            <a:r>
              <a:rPr lang="en-US" sz="2000" dirty="0" smtClean="0"/>
              <a:t>microtubule can protect </a:t>
            </a:r>
            <a:r>
              <a:rPr lang="en-US" sz="2000" dirty="0"/>
              <a:t>it from disassembly. </a:t>
            </a:r>
            <a:endParaRPr lang="en-US" sz="2000" dirty="0" smtClean="0"/>
          </a:p>
          <a:p>
            <a:r>
              <a:rPr lang="en-US" sz="2400" dirty="0" smtClean="0"/>
              <a:t>When </a:t>
            </a:r>
            <a:r>
              <a:rPr lang="en-US" sz="2400" dirty="0"/>
              <a:t>hydrolysis catches up to the tip of the microtubule, it begins a rapid </a:t>
            </a:r>
            <a:r>
              <a:rPr lang="en-US" sz="2400" dirty="0" err="1"/>
              <a:t>depolymerization</a:t>
            </a:r>
            <a:r>
              <a:rPr lang="en-US" sz="2400" dirty="0"/>
              <a:t> and </a:t>
            </a:r>
            <a:r>
              <a:rPr lang="en-US" sz="2400" dirty="0" smtClean="0"/>
              <a:t>shrinkage</a:t>
            </a:r>
            <a:endParaRPr lang="en-US" sz="2400" dirty="0"/>
          </a:p>
        </p:txBody>
      </p:sp>
    </p:spTree>
    <p:extLst>
      <p:ext uri="{BB962C8B-B14F-4D97-AF65-F5344CB8AC3E}">
        <p14:creationId xmlns:p14="http://schemas.microsoft.com/office/powerpoint/2010/main" val="2906571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Paclitaxel binds to the interior surface of the microtubule at the </a:t>
            </a:r>
            <a:r>
              <a:rPr lang="en-US" dirty="0" err="1"/>
              <a:t>taxane</a:t>
            </a:r>
            <a:r>
              <a:rPr lang="en-US" dirty="0"/>
              <a:t>-binding site, suppressing microtubule dynamics</a:t>
            </a:r>
          </a:p>
        </p:txBody>
      </p:sp>
      <p:sp>
        <p:nvSpPr>
          <p:cNvPr id="5" name="Content Placeholder 4"/>
          <p:cNvSpPr>
            <a:spLocks noGrp="1"/>
          </p:cNvSpPr>
          <p:nvPr>
            <p:ph sz="half" idx="1"/>
          </p:nvPr>
        </p:nvSpPr>
        <p:spPr/>
        <p:txBody>
          <a:bodyPr/>
          <a:lstStyle/>
          <a:p>
            <a:r>
              <a:rPr lang="en-US" sz="2400" dirty="0" smtClean="0"/>
              <a:t>Paclitaxel has </a:t>
            </a:r>
            <a:r>
              <a:rPr lang="en-US" sz="2400" dirty="0"/>
              <a:t>a specific binding site on the microtubule polymer, and has the ability to polymerize tubulin in the absence of cofactors like </a:t>
            </a:r>
            <a:r>
              <a:rPr lang="en-US" sz="2400" dirty="0" err="1"/>
              <a:t>guanosine</a:t>
            </a:r>
            <a:r>
              <a:rPr lang="en-US" sz="2400" dirty="0"/>
              <a:t> triphosphate and microtubule-associated </a:t>
            </a:r>
            <a:r>
              <a:rPr lang="en-US" sz="2400" dirty="0" smtClean="0"/>
              <a:t>proteins</a:t>
            </a:r>
            <a:endParaRPr lang="en-US" sz="2400" dirty="0"/>
          </a:p>
          <a:p>
            <a:endParaRPr lang="en-US" dirty="0"/>
          </a:p>
        </p:txBody>
      </p:sp>
      <p:sp>
        <p:nvSpPr>
          <p:cNvPr id="6" name="Content Placeholder 5"/>
          <p:cNvSpPr>
            <a:spLocks noGrp="1"/>
          </p:cNvSpPr>
          <p:nvPr>
            <p:ph sz="half" idx="2"/>
          </p:nvPr>
        </p:nvSpPr>
        <p:spPr/>
        <p:txBody>
          <a:bodyPr/>
          <a:lstStyle/>
          <a:p>
            <a:endParaRPr lang="en-US"/>
          </a:p>
        </p:txBody>
      </p:sp>
      <p:pic>
        <p:nvPicPr>
          <p:cNvPr id="3074" name="Picture 2" descr="http://origin-ars.els-cdn.com/content/image/1-s2.0-S0304419X07000455-gr5.jpg"/>
          <p:cNvPicPr>
            <a:picLocks noChangeAspect="1" noChangeArrowheads="1"/>
          </p:cNvPicPr>
          <p:nvPr/>
        </p:nvPicPr>
        <p:blipFill rotWithShape="1">
          <a:blip r:embed="rId2">
            <a:extLst>
              <a:ext uri="{28A0092B-C50C-407E-A947-70E740481C1C}">
                <a14:useLocalDpi xmlns:a14="http://schemas.microsoft.com/office/drawing/2010/main" val="0"/>
              </a:ext>
            </a:extLst>
          </a:blip>
          <a:srcRect l="65134" t="5075"/>
          <a:stretch/>
        </p:blipFill>
        <p:spPr bwMode="auto">
          <a:xfrm>
            <a:off x="7798411" y="1938273"/>
            <a:ext cx="2202404" cy="478841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arallelogram 1"/>
          <p:cNvSpPr/>
          <p:nvPr/>
        </p:nvSpPr>
        <p:spPr>
          <a:xfrm>
            <a:off x="7172960" y="5720080"/>
            <a:ext cx="1402080" cy="88392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914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Chemotherapy</a:t>
            </a:r>
            <a:endParaRPr lang="en-US" dirty="0"/>
          </a:p>
        </p:txBody>
      </p:sp>
      <p:sp>
        <p:nvSpPr>
          <p:cNvPr id="3" name="Content Placeholder 2"/>
          <p:cNvSpPr>
            <a:spLocks noGrp="1"/>
          </p:cNvSpPr>
          <p:nvPr>
            <p:ph idx="1"/>
          </p:nvPr>
        </p:nvSpPr>
        <p:spPr>
          <a:xfrm>
            <a:off x="581192" y="2180496"/>
            <a:ext cx="11029615" cy="4332064"/>
          </a:xfrm>
        </p:spPr>
        <p:txBody>
          <a:bodyPr>
            <a:noAutofit/>
          </a:bodyPr>
          <a:lstStyle/>
          <a:p>
            <a:r>
              <a:rPr lang="en-US" sz="2400" dirty="0" smtClean="0"/>
              <a:t>Traditional chemotherapeutic agents act by killing cells that divide rapidly, one of the main properties of most cancer cells. </a:t>
            </a:r>
          </a:p>
          <a:p>
            <a:r>
              <a:rPr lang="en-US" sz="2400" dirty="0" smtClean="0"/>
              <a:t>This means that chemotherapy also harms cells that divide rapidly under normal circumstances: </a:t>
            </a:r>
          </a:p>
          <a:p>
            <a:pPr lvl="1"/>
            <a:r>
              <a:rPr lang="en-US" sz="2000" dirty="0" smtClean="0"/>
              <a:t>cells in the bone marrow</a:t>
            </a:r>
          </a:p>
          <a:p>
            <a:pPr lvl="1"/>
            <a:r>
              <a:rPr lang="en-US" sz="2000" dirty="0" smtClean="0"/>
              <a:t>digestive tract</a:t>
            </a:r>
          </a:p>
          <a:p>
            <a:pPr lvl="1"/>
            <a:r>
              <a:rPr lang="en-US" sz="2000" dirty="0" smtClean="0"/>
              <a:t>hair follicles. </a:t>
            </a:r>
          </a:p>
          <a:p>
            <a:r>
              <a:rPr lang="en-US" sz="2400" dirty="0" smtClean="0"/>
              <a:t>This results in the most common side-effects of chemotherapy:</a:t>
            </a:r>
          </a:p>
          <a:p>
            <a:pPr lvl="1"/>
            <a:r>
              <a:rPr lang="en-US" sz="2000" dirty="0" err="1" smtClean="0"/>
              <a:t>myelosuppression</a:t>
            </a:r>
            <a:r>
              <a:rPr lang="en-US" sz="2000" dirty="0" smtClean="0"/>
              <a:t> </a:t>
            </a:r>
          </a:p>
          <a:p>
            <a:pPr lvl="1"/>
            <a:r>
              <a:rPr lang="en-US" sz="2000" dirty="0" err="1" smtClean="0"/>
              <a:t>mucositis</a:t>
            </a:r>
            <a:r>
              <a:rPr lang="en-US" sz="2000" dirty="0" smtClean="0"/>
              <a:t> (inflammation of the lining of the digestive tract)</a:t>
            </a:r>
          </a:p>
          <a:p>
            <a:pPr lvl="1"/>
            <a:r>
              <a:rPr lang="en-US" sz="2000" dirty="0" smtClean="0"/>
              <a:t>alopecia</a:t>
            </a:r>
            <a:endParaRPr lang="en-US" sz="2000" dirty="0"/>
          </a:p>
        </p:txBody>
      </p:sp>
      <p:pic>
        <p:nvPicPr>
          <p:cNvPr id="1026" name="Picture 2" descr="http://www.hairloss.ws/wp-content/uploads/2012/11/dogal-urunlerle-sac-dokulmesini-onleme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7467" y="4498315"/>
            <a:ext cx="2593340" cy="2014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88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Chemotherapy</a:t>
            </a:r>
            <a:endParaRPr lang="en-US" dirty="0"/>
          </a:p>
        </p:txBody>
      </p:sp>
      <p:sp>
        <p:nvSpPr>
          <p:cNvPr id="3" name="Content Placeholder 2"/>
          <p:cNvSpPr>
            <a:spLocks noGrp="1"/>
          </p:cNvSpPr>
          <p:nvPr>
            <p:ph idx="1"/>
          </p:nvPr>
        </p:nvSpPr>
        <p:spPr>
          <a:xfrm>
            <a:off x="510072" y="2834640"/>
            <a:ext cx="11029615" cy="3678303"/>
          </a:xfrm>
        </p:spPr>
        <p:txBody>
          <a:bodyPr>
            <a:normAutofit fontScale="92500"/>
          </a:bodyPr>
          <a:lstStyle/>
          <a:p>
            <a:r>
              <a:rPr lang="en-US" sz="2400" dirty="0"/>
              <a:t>Chemotherapy drugs can be divided into several groups based on factors such </a:t>
            </a:r>
            <a:r>
              <a:rPr lang="en-US" sz="2400" dirty="0" smtClean="0"/>
              <a:t>as:</a:t>
            </a:r>
          </a:p>
          <a:p>
            <a:pPr lvl="1"/>
            <a:r>
              <a:rPr lang="en-US" sz="2200" dirty="0" smtClean="0"/>
              <a:t> </a:t>
            </a:r>
            <a:r>
              <a:rPr lang="en-US" sz="2200" dirty="0"/>
              <a:t>how they </a:t>
            </a:r>
            <a:r>
              <a:rPr lang="en-US" sz="2200" dirty="0" smtClean="0"/>
              <a:t>work</a:t>
            </a:r>
          </a:p>
          <a:p>
            <a:pPr lvl="1"/>
            <a:r>
              <a:rPr lang="en-US" sz="2200" dirty="0" smtClean="0"/>
              <a:t>their </a:t>
            </a:r>
            <a:r>
              <a:rPr lang="en-US" sz="2200" dirty="0"/>
              <a:t>chemical </a:t>
            </a:r>
            <a:r>
              <a:rPr lang="en-US" sz="2200" dirty="0" smtClean="0"/>
              <a:t>structure</a:t>
            </a:r>
          </a:p>
          <a:p>
            <a:pPr lvl="1"/>
            <a:r>
              <a:rPr lang="en-US" sz="2200" dirty="0" smtClean="0"/>
              <a:t>their </a:t>
            </a:r>
            <a:r>
              <a:rPr lang="en-US" sz="2200" dirty="0"/>
              <a:t>relationship to another </a:t>
            </a:r>
            <a:r>
              <a:rPr lang="en-US" sz="2200" dirty="0" smtClean="0"/>
              <a:t>drug</a:t>
            </a:r>
          </a:p>
          <a:p>
            <a:pPr lvl="1"/>
            <a:endParaRPr lang="en-US" sz="2200" dirty="0"/>
          </a:p>
          <a:p>
            <a:pPr lvl="1"/>
            <a:endParaRPr lang="en-US" sz="2200" dirty="0" smtClean="0"/>
          </a:p>
          <a:p>
            <a:r>
              <a:rPr lang="en-US" sz="2400" dirty="0" smtClean="0"/>
              <a:t>Because </a:t>
            </a:r>
            <a:r>
              <a:rPr lang="en-US" sz="2400" dirty="0"/>
              <a:t>some drugs act in more than one way, they may belong to more than one group. </a:t>
            </a:r>
          </a:p>
          <a:p>
            <a:r>
              <a:rPr lang="en-US" sz="2400" dirty="0"/>
              <a:t>Knowing how the drug works is important in predicting side effects. </a:t>
            </a:r>
            <a:endParaRPr lang="en-US" sz="2400" dirty="0">
              <a:effectLst/>
            </a:endParaRPr>
          </a:p>
        </p:txBody>
      </p:sp>
      <p:pic>
        <p:nvPicPr>
          <p:cNvPr id="2050" name="Picture 2" descr="http://www.ovca.org/wp-content/uploads/2011/04/ovarian-cancer-treatment-chemotherap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7021" y="3489502"/>
            <a:ext cx="2878899" cy="2045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191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Chemotherapy</a:t>
            </a:r>
            <a:endParaRPr lang="en-US" dirty="0"/>
          </a:p>
        </p:txBody>
      </p:sp>
      <p:sp>
        <p:nvSpPr>
          <p:cNvPr id="3" name="Content Placeholder 2"/>
          <p:cNvSpPr>
            <a:spLocks noGrp="1"/>
          </p:cNvSpPr>
          <p:nvPr>
            <p:ph idx="1"/>
          </p:nvPr>
        </p:nvSpPr>
        <p:spPr>
          <a:xfrm>
            <a:off x="581192" y="2027104"/>
            <a:ext cx="11029615" cy="4617536"/>
          </a:xfrm>
        </p:spPr>
        <p:txBody>
          <a:bodyPr>
            <a:normAutofit fontScale="92500" lnSpcReduction="10000"/>
          </a:bodyPr>
          <a:lstStyle/>
          <a:p>
            <a:r>
              <a:rPr lang="en-US" sz="2400" dirty="0"/>
              <a:t>The majority of chemotherapeutic drugs can be divided </a:t>
            </a:r>
            <a:r>
              <a:rPr lang="en-US" sz="2400" dirty="0" smtClean="0"/>
              <a:t>into:</a:t>
            </a:r>
          </a:p>
          <a:p>
            <a:pPr lvl="1"/>
            <a:r>
              <a:rPr lang="en-US" sz="2000" dirty="0" smtClean="0"/>
              <a:t>Alkylating agents </a:t>
            </a:r>
          </a:p>
          <a:p>
            <a:pPr lvl="1"/>
            <a:r>
              <a:rPr lang="en-US" sz="2000" dirty="0" smtClean="0"/>
              <a:t>Antimetabolites  </a:t>
            </a:r>
          </a:p>
          <a:p>
            <a:pPr lvl="1"/>
            <a:r>
              <a:rPr lang="en-US" sz="2000" dirty="0" err="1" smtClean="0"/>
              <a:t>Anthracyclines</a:t>
            </a:r>
            <a:r>
              <a:rPr lang="en-US" sz="2000" dirty="0" smtClean="0"/>
              <a:t> </a:t>
            </a:r>
            <a:endParaRPr lang="en-US" sz="2000" dirty="0"/>
          </a:p>
          <a:p>
            <a:pPr lvl="1"/>
            <a:r>
              <a:rPr lang="en-US" sz="2000" dirty="0" smtClean="0"/>
              <a:t>Plant alkaloids</a:t>
            </a:r>
          </a:p>
          <a:p>
            <a:r>
              <a:rPr lang="en-US" sz="2400" dirty="0" smtClean="0"/>
              <a:t>Some newer agents do not directly interfere with DNA</a:t>
            </a:r>
          </a:p>
          <a:p>
            <a:pPr lvl="1"/>
            <a:r>
              <a:rPr lang="en-US" sz="2000" dirty="0" smtClean="0"/>
              <a:t>Monoclonal antibodies </a:t>
            </a:r>
          </a:p>
          <a:p>
            <a:pPr lvl="1"/>
            <a:r>
              <a:rPr lang="en-US" sz="2000" dirty="0" smtClean="0"/>
              <a:t>Tyrosine kinase inhibitors, which directly target a molecular abnormality in certain types of cancer </a:t>
            </a:r>
          </a:p>
          <a:p>
            <a:r>
              <a:rPr lang="en-US" sz="2400" dirty="0" smtClean="0"/>
              <a:t>In addition, some drugs that modulate tumor cell behavior without directly attacking those cells may be used. </a:t>
            </a:r>
          </a:p>
          <a:p>
            <a:pPr lvl="1"/>
            <a:r>
              <a:rPr lang="en-US" sz="2200" dirty="0" smtClean="0"/>
              <a:t>Example: Hormone treatments</a:t>
            </a:r>
            <a:endParaRPr lang="en-US" dirty="0"/>
          </a:p>
        </p:txBody>
      </p:sp>
      <p:grpSp>
        <p:nvGrpSpPr>
          <p:cNvPr id="6" name="Group 5"/>
          <p:cNvGrpSpPr/>
          <p:nvPr/>
        </p:nvGrpSpPr>
        <p:grpSpPr>
          <a:xfrm>
            <a:off x="4632960" y="2712720"/>
            <a:ext cx="7051040" cy="1371600"/>
            <a:chOff x="4632960" y="2712720"/>
            <a:chExt cx="7051040" cy="1371600"/>
          </a:xfrm>
        </p:grpSpPr>
        <p:sp>
          <p:nvSpPr>
            <p:cNvPr id="4" name="Right Brace 3"/>
            <p:cNvSpPr/>
            <p:nvPr/>
          </p:nvSpPr>
          <p:spPr>
            <a:xfrm>
              <a:off x="4632960" y="2712720"/>
              <a:ext cx="294640" cy="1371600"/>
            </a:xfrm>
            <a:prstGeom prst="rightBrace">
              <a:avLst>
                <a:gd name="adj1" fmla="val 8333"/>
                <a:gd name="adj2" fmla="val 4703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p:cNvSpPr txBox="1"/>
            <p:nvPr/>
          </p:nvSpPr>
          <p:spPr>
            <a:xfrm>
              <a:off x="4927600" y="3078480"/>
              <a:ext cx="6756400" cy="923330"/>
            </a:xfrm>
            <a:prstGeom prst="rect">
              <a:avLst/>
            </a:prstGeom>
            <a:noFill/>
          </p:spPr>
          <p:txBody>
            <a:bodyPr wrap="square" rtlCol="0">
              <a:spAutoFit/>
            </a:bodyPr>
            <a:lstStyle/>
            <a:p>
              <a:pPr marL="0" lvl="1"/>
              <a:r>
                <a:rPr lang="en-US" dirty="0" smtClean="0"/>
                <a:t>All of these drugs affect cell division or DNA synthesis and function in some way.</a:t>
              </a:r>
            </a:p>
            <a:p>
              <a:endParaRPr lang="en-US" dirty="0"/>
            </a:p>
          </p:txBody>
        </p:sp>
      </p:grpSp>
      <p:pic>
        <p:nvPicPr>
          <p:cNvPr id="3074" name="Picture 2" descr="http://www.aafp.org/afp/2008/0201/afp20080201p311-f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10" y="2027104"/>
            <a:ext cx="11078210" cy="4421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51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fmhs.auckland.ac.nz/sms/acsrc/medicinal_chemistry/tercel/_images/structur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3625556" y="3519677"/>
            <a:ext cx="2006142" cy="24646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Alkylating agents directly damage DNA to prevent the cancer cell from reproducing. </a:t>
            </a:r>
          </a:p>
        </p:txBody>
      </p:sp>
      <p:sp>
        <p:nvSpPr>
          <p:cNvPr id="4" name="Text Placeholder 3"/>
          <p:cNvSpPr>
            <a:spLocks noGrp="1"/>
          </p:cNvSpPr>
          <p:nvPr>
            <p:ph type="body" idx="1"/>
          </p:nvPr>
        </p:nvSpPr>
        <p:spPr/>
        <p:txBody>
          <a:bodyPr/>
          <a:lstStyle/>
          <a:p>
            <a:r>
              <a:rPr lang="en-US" sz="2800" dirty="0" smtClean="0"/>
              <a:t>Target Cancers </a:t>
            </a:r>
            <a:endParaRPr lang="en-US" sz="2800" dirty="0"/>
          </a:p>
        </p:txBody>
      </p:sp>
      <p:sp>
        <p:nvSpPr>
          <p:cNvPr id="5" name="Content Placeholder 4"/>
          <p:cNvSpPr>
            <a:spLocks noGrp="1"/>
          </p:cNvSpPr>
          <p:nvPr>
            <p:ph sz="half" idx="2"/>
          </p:nvPr>
        </p:nvSpPr>
        <p:spPr>
          <a:xfrm>
            <a:off x="581194" y="2926052"/>
            <a:ext cx="5393100" cy="3662035"/>
          </a:xfrm>
        </p:spPr>
        <p:txBody>
          <a:bodyPr>
            <a:normAutofit/>
          </a:bodyPr>
          <a:lstStyle/>
          <a:p>
            <a:r>
              <a:rPr lang="en-US" sz="2400" dirty="0"/>
              <a:t>Alkylating agents are used to treat many different cancers, </a:t>
            </a:r>
            <a:r>
              <a:rPr lang="en-US" sz="2400" dirty="0" smtClean="0"/>
              <a:t>including:</a:t>
            </a:r>
          </a:p>
          <a:p>
            <a:pPr lvl="1"/>
            <a:r>
              <a:rPr lang="en-US" sz="2000" dirty="0" smtClean="0"/>
              <a:t>Leukemia </a:t>
            </a:r>
          </a:p>
          <a:p>
            <a:pPr lvl="1"/>
            <a:r>
              <a:rPr lang="en-US" sz="2000" dirty="0" smtClean="0"/>
              <a:t>Lymphoma</a:t>
            </a:r>
          </a:p>
          <a:p>
            <a:pPr lvl="1"/>
            <a:r>
              <a:rPr lang="en-US" sz="2000" dirty="0" err="1" smtClean="0"/>
              <a:t>Hodgkins</a:t>
            </a:r>
            <a:r>
              <a:rPr lang="en-US" sz="2000" dirty="0" smtClean="0"/>
              <a:t> disease</a:t>
            </a:r>
          </a:p>
          <a:p>
            <a:pPr lvl="1"/>
            <a:r>
              <a:rPr lang="en-US" sz="2000" dirty="0" smtClean="0"/>
              <a:t>multiple myeloma</a:t>
            </a:r>
          </a:p>
          <a:p>
            <a:pPr lvl="1"/>
            <a:r>
              <a:rPr lang="en-US" sz="2000" dirty="0" smtClean="0"/>
              <a:t>Sarcoma</a:t>
            </a:r>
          </a:p>
          <a:p>
            <a:pPr lvl="1"/>
            <a:r>
              <a:rPr lang="en-US" sz="2000" dirty="0" smtClean="0"/>
              <a:t> </a:t>
            </a:r>
            <a:r>
              <a:rPr lang="en-US" sz="2000" dirty="0"/>
              <a:t>cancers of the lung, breast, and </a:t>
            </a:r>
            <a:r>
              <a:rPr lang="en-US" sz="2000" dirty="0" smtClean="0"/>
              <a:t>ovary</a:t>
            </a:r>
            <a:endParaRPr lang="en-US" sz="2000" dirty="0"/>
          </a:p>
        </p:txBody>
      </p:sp>
      <p:sp>
        <p:nvSpPr>
          <p:cNvPr id="6" name="Text Placeholder 5"/>
          <p:cNvSpPr>
            <a:spLocks noGrp="1"/>
          </p:cNvSpPr>
          <p:nvPr>
            <p:ph type="body" sz="quarter" idx="3"/>
          </p:nvPr>
        </p:nvSpPr>
        <p:spPr/>
        <p:txBody>
          <a:bodyPr/>
          <a:lstStyle/>
          <a:p>
            <a:r>
              <a:rPr lang="en-US" sz="2800" dirty="0" smtClean="0"/>
              <a:t>Common Side Effects</a:t>
            </a:r>
            <a:endParaRPr lang="en-US" sz="2800" dirty="0"/>
          </a:p>
        </p:txBody>
      </p:sp>
      <p:sp>
        <p:nvSpPr>
          <p:cNvPr id="7" name="Content Placeholder 6"/>
          <p:cNvSpPr>
            <a:spLocks noGrp="1"/>
          </p:cNvSpPr>
          <p:nvPr>
            <p:ph sz="quarter" idx="4"/>
          </p:nvPr>
        </p:nvSpPr>
        <p:spPr>
          <a:xfrm>
            <a:off x="6217709" y="2926052"/>
            <a:ext cx="5393100" cy="3662035"/>
          </a:xfrm>
        </p:spPr>
        <p:txBody>
          <a:bodyPr>
            <a:normAutofit lnSpcReduction="10000"/>
          </a:bodyPr>
          <a:lstStyle/>
          <a:p>
            <a:r>
              <a:rPr lang="en-US" sz="2400" dirty="0" smtClean="0"/>
              <a:t>Because </a:t>
            </a:r>
            <a:r>
              <a:rPr lang="en-US" sz="2400" dirty="0"/>
              <a:t>these drugs damage DNA, they can cause long-term damage to the bone marrow</a:t>
            </a:r>
            <a:r>
              <a:rPr lang="en-US" sz="2400" dirty="0" smtClean="0"/>
              <a:t>.</a:t>
            </a:r>
          </a:p>
          <a:p>
            <a:r>
              <a:rPr lang="en-US" sz="2400" dirty="0" smtClean="0"/>
              <a:t> </a:t>
            </a:r>
            <a:r>
              <a:rPr lang="en-US" sz="2400" dirty="0"/>
              <a:t>In rare cases, this can eventually lead to acute leukemia. </a:t>
            </a:r>
            <a:endParaRPr lang="en-US" sz="2400" dirty="0" smtClean="0"/>
          </a:p>
          <a:p>
            <a:pPr lvl="1"/>
            <a:r>
              <a:rPr lang="en-US" sz="2000" dirty="0" smtClean="0"/>
              <a:t>The </a:t>
            </a:r>
            <a:r>
              <a:rPr lang="en-US" sz="2000" dirty="0"/>
              <a:t>risk of leukemia from alkylating agents is “dose-dependent,” </a:t>
            </a:r>
            <a:endParaRPr lang="en-US" sz="2000" dirty="0" smtClean="0"/>
          </a:p>
          <a:p>
            <a:pPr lvl="1"/>
            <a:r>
              <a:rPr lang="en-US" sz="2000" dirty="0" smtClean="0"/>
              <a:t>The </a:t>
            </a:r>
            <a:r>
              <a:rPr lang="en-US" sz="2000" dirty="0"/>
              <a:t>risk of leukemia after getting alkylating agents is highest about 5 to 10 years after treatment.</a:t>
            </a:r>
          </a:p>
          <a:p>
            <a:endParaRPr lang="en-US" dirty="0"/>
          </a:p>
        </p:txBody>
      </p:sp>
      <p:sp>
        <p:nvSpPr>
          <p:cNvPr id="8" name="Rounded Rectangle 7"/>
          <p:cNvSpPr/>
          <p:nvPr/>
        </p:nvSpPr>
        <p:spPr>
          <a:xfrm>
            <a:off x="1553377" y="3626084"/>
            <a:ext cx="8615190" cy="2251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a:t>
            </a:r>
            <a:r>
              <a:rPr lang="en-US" sz="2400" b="1" dirty="0"/>
              <a:t> platinum </a:t>
            </a:r>
            <a:r>
              <a:rPr lang="en-US" sz="2400" dirty="0"/>
              <a:t>drugs (</a:t>
            </a:r>
            <a:r>
              <a:rPr lang="en-US" sz="2400" dirty="0" err="1"/>
              <a:t>cisplatin</a:t>
            </a:r>
            <a:r>
              <a:rPr lang="en-US" sz="2400" dirty="0"/>
              <a:t>, carboplatin, and </a:t>
            </a:r>
            <a:r>
              <a:rPr lang="en-US" sz="2400" dirty="0" err="1"/>
              <a:t>oxalaplatin</a:t>
            </a:r>
            <a:r>
              <a:rPr lang="en-US" sz="2400" dirty="0"/>
              <a:t>) are sometimes grouped with alkylating agents because they kill cells in a similar way. These drugs are less likely than the alkylating agents to cause leukemia later on.</a:t>
            </a:r>
          </a:p>
          <a:p>
            <a:pPr algn="ctr"/>
            <a:endParaRPr lang="en-US" dirty="0"/>
          </a:p>
        </p:txBody>
      </p:sp>
    </p:spTree>
    <p:extLst>
      <p:ext uri="{BB962C8B-B14F-4D97-AF65-F5344CB8AC3E}">
        <p14:creationId xmlns:p14="http://schemas.microsoft.com/office/powerpoint/2010/main" val="205383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Antimetabolites</a:t>
            </a:r>
            <a:r>
              <a:rPr lang="en-US" i="1" dirty="0"/>
              <a:t> </a:t>
            </a:r>
            <a:r>
              <a:rPr lang="en-US" dirty="0" smtClean="0"/>
              <a:t>interfere </a:t>
            </a:r>
            <a:r>
              <a:rPr lang="en-US" dirty="0"/>
              <a:t>with DNA and RNA growth by substituting for </a:t>
            </a:r>
            <a:r>
              <a:rPr lang="en-US" dirty="0" smtClean="0"/>
              <a:t>Nucleotides. </a:t>
            </a:r>
            <a:endParaRPr lang="en-US" dirty="0"/>
          </a:p>
        </p:txBody>
      </p:sp>
      <p:sp>
        <p:nvSpPr>
          <p:cNvPr id="4" name="Text Placeholder 3"/>
          <p:cNvSpPr>
            <a:spLocks noGrp="1"/>
          </p:cNvSpPr>
          <p:nvPr>
            <p:ph type="body" idx="1"/>
          </p:nvPr>
        </p:nvSpPr>
        <p:spPr/>
        <p:txBody>
          <a:bodyPr/>
          <a:lstStyle/>
          <a:p>
            <a:r>
              <a:rPr lang="en-US" sz="2800" dirty="0" smtClean="0"/>
              <a:t>Target Cancers </a:t>
            </a:r>
            <a:endParaRPr lang="en-US" sz="2800" dirty="0"/>
          </a:p>
        </p:txBody>
      </p:sp>
      <p:sp>
        <p:nvSpPr>
          <p:cNvPr id="5" name="Content Placeholder 4"/>
          <p:cNvSpPr>
            <a:spLocks noGrp="1"/>
          </p:cNvSpPr>
          <p:nvPr>
            <p:ph sz="half" idx="2"/>
          </p:nvPr>
        </p:nvSpPr>
        <p:spPr>
          <a:xfrm>
            <a:off x="581194" y="2926052"/>
            <a:ext cx="5393100" cy="3662035"/>
          </a:xfrm>
        </p:spPr>
        <p:txBody>
          <a:bodyPr>
            <a:normAutofit/>
          </a:bodyPr>
          <a:lstStyle/>
          <a:p>
            <a:r>
              <a:rPr lang="en-US" sz="2800" dirty="0" err="1" smtClean="0"/>
              <a:t>Leukemias</a:t>
            </a:r>
            <a:r>
              <a:rPr lang="en-US" sz="2800" dirty="0" smtClean="0"/>
              <a:t>  </a:t>
            </a:r>
          </a:p>
          <a:p>
            <a:r>
              <a:rPr lang="en-US" sz="2800" dirty="0" smtClean="0"/>
              <a:t>Breast cancer</a:t>
            </a:r>
          </a:p>
          <a:p>
            <a:r>
              <a:rPr lang="en-US" sz="2800" dirty="0" smtClean="0"/>
              <a:t>Ovarian cancer</a:t>
            </a:r>
          </a:p>
          <a:p>
            <a:r>
              <a:rPr lang="en-US" sz="2800" dirty="0" smtClean="0"/>
              <a:t>Cancers of the </a:t>
            </a:r>
            <a:r>
              <a:rPr lang="en-US" sz="2800" dirty="0"/>
              <a:t>intestinal </a:t>
            </a:r>
            <a:r>
              <a:rPr lang="en-US" sz="2800" dirty="0" smtClean="0"/>
              <a:t>tract</a:t>
            </a:r>
            <a:endParaRPr lang="en-US" sz="2800" dirty="0"/>
          </a:p>
        </p:txBody>
      </p:sp>
      <p:sp>
        <p:nvSpPr>
          <p:cNvPr id="6" name="Text Placeholder 5"/>
          <p:cNvSpPr>
            <a:spLocks noGrp="1"/>
          </p:cNvSpPr>
          <p:nvPr>
            <p:ph type="body" sz="quarter" idx="3"/>
          </p:nvPr>
        </p:nvSpPr>
        <p:spPr/>
        <p:txBody>
          <a:bodyPr/>
          <a:lstStyle/>
          <a:p>
            <a:r>
              <a:rPr lang="en-US" sz="2800" dirty="0" smtClean="0"/>
              <a:t>Common Side Effects</a:t>
            </a:r>
            <a:endParaRPr lang="en-US" sz="2800" dirty="0"/>
          </a:p>
        </p:txBody>
      </p:sp>
      <p:sp>
        <p:nvSpPr>
          <p:cNvPr id="7" name="Content Placeholder 6"/>
          <p:cNvSpPr>
            <a:spLocks noGrp="1"/>
          </p:cNvSpPr>
          <p:nvPr>
            <p:ph sz="quarter" idx="4"/>
          </p:nvPr>
        </p:nvSpPr>
        <p:spPr>
          <a:xfrm>
            <a:off x="6217709" y="2926052"/>
            <a:ext cx="5393100" cy="3662035"/>
          </a:xfrm>
        </p:spPr>
        <p:txBody>
          <a:bodyPr>
            <a:normAutofit/>
          </a:bodyPr>
          <a:lstStyle/>
          <a:p>
            <a:r>
              <a:rPr lang="en-US" sz="2800" dirty="0" smtClean="0"/>
              <a:t>Nausea </a:t>
            </a:r>
            <a:endParaRPr lang="en-US" sz="2800" dirty="0"/>
          </a:p>
          <a:p>
            <a:r>
              <a:rPr lang="en-US" sz="2800" dirty="0" smtClean="0"/>
              <a:t>Alopecia </a:t>
            </a:r>
            <a:endParaRPr lang="en-US" sz="2800" dirty="0"/>
          </a:p>
          <a:p>
            <a:r>
              <a:rPr lang="en-US" sz="2800" dirty="0" smtClean="0"/>
              <a:t>Stomatitis </a:t>
            </a:r>
            <a:endParaRPr lang="en-US" sz="2800" dirty="0"/>
          </a:p>
          <a:p>
            <a:r>
              <a:rPr lang="en-US" sz="2800" dirty="0" smtClean="0"/>
              <a:t>Severe </a:t>
            </a:r>
            <a:r>
              <a:rPr lang="en-US" sz="2800" dirty="0" err="1"/>
              <a:t>myelosuppression</a:t>
            </a:r>
            <a:endParaRPr lang="en-US" sz="2800" dirty="0"/>
          </a:p>
          <a:p>
            <a:endParaRPr lang="en-US" dirty="0"/>
          </a:p>
        </p:txBody>
      </p:sp>
    </p:spTree>
    <p:extLst>
      <p:ext uri="{BB962C8B-B14F-4D97-AF65-F5344CB8AC3E}">
        <p14:creationId xmlns:p14="http://schemas.microsoft.com/office/powerpoint/2010/main" val="1154745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Anthracyclines</a:t>
            </a:r>
            <a:r>
              <a:rPr lang="en-US" dirty="0"/>
              <a:t> </a:t>
            </a:r>
            <a:r>
              <a:rPr lang="en-US" dirty="0" smtClean="0"/>
              <a:t>are </a:t>
            </a:r>
            <a:r>
              <a:rPr lang="en-US" dirty="0"/>
              <a:t>anti-tumor antibiotics that interfere with enzymes involved in DNA replication</a:t>
            </a:r>
          </a:p>
        </p:txBody>
      </p:sp>
      <p:sp>
        <p:nvSpPr>
          <p:cNvPr id="3" name="Text Placeholder 2"/>
          <p:cNvSpPr>
            <a:spLocks noGrp="1"/>
          </p:cNvSpPr>
          <p:nvPr>
            <p:ph type="body" idx="1"/>
          </p:nvPr>
        </p:nvSpPr>
        <p:spPr/>
        <p:txBody>
          <a:bodyPr/>
          <a:lstStyle/>
          <a:p>
            <a:r>
              <a:rPr lang="en-US" sz="2800" dirty="0" smtClean="0"/>
              <a:t>Target Cancers</a:t>
            </a:r>
            <a:endParaRPr lang="en-US" sz="2800" dirty="0"/>
          </a:p>
        </p:txBody>
      </p:sp>
      <p:sp>
        <p:nvSpPr>
          <p:cNvPr id="4" name="Content Placeholder 3"/>
          <p:cNvSpPr>
            <a:spLocks noGrp="1"/>
          </p:cNvSpPr>
          <p:nvPr>
            <p:ph sz="half" idx="2"/>
          </p:nvPr>
        </p:nvSpPr>
        <p:spPr/>
        <p:txBody>
          <a:bodyPr>
            <a:normAutofit/>
          </a:bodyPr>
          <a:lstStyle/>
          <a:p>
            <a:r>
              <a:rPr lang="en-US" sz="2800" dirty="0" smtClean="0"/>
              <a:t>Prostate cancer</a:t>
            </a:r>
          </a:p>
          <a:p>
            <a:r>
              <a:rPr lang="en-US" sz="2800" dirty="0" smtClean="0"/>
              <a:t>Breast cancer</a:t>
            </a:r>
          </a:p>
          <a:p>
            <a:r>
              <a:rPr lang="en-US" sz="2800" dirty="0" smtClean="0"/>
              <a:t>Lymphoma </a:t>
            </a:r>
          </a:p>
          <a:p>
            <a:r>
              <a:rPr lang="en-US" sz="2800" dirty="0" smtClean="0"/>
              <a:t>Leukemia </a:t>
            </a:r>
            <a:endParaRPr lang="en-US" sz="2800" dirty="0"/>
          </a:p>
        </p:txBody>
      </p:sp>
      <p:sp>
        <p:nvSpPr>
          <p:cNvPr id="5" name="Text Placeholder 4"/>
          <p:cNvSpPr>
            <a:spLocks noGrp="1"/>
          </p:cNvSpPr>
          <p:nvPr>
            <p:ph type="body" sz="quarter" idx="3"/>
          </p:nvPr>
        </p:nvSpPr>
        <p:spPr/>
        <p:txBody>
          <a:bodyPr/>
          <a:lstStyle/>
          <a:p>
            <a:r>
              <a:rPr lang="en-US" sz="2800" dirty="0" smtClean="0"/>
              <a:t>Common Side Effects</a:t>
            </a:r>
            <a:endParaRPr lang="en-US" sz="2800" dirty="0"/>
          </a:p>
        </p:txBody>
      </p:sp>
      <p:sp>
        <p:nvSpPr>
          <p:cNvPr id="6" name="Content Placeholder 5"/>
          <p:cNvSpPr>
            <a:spLocks noGrp="1"/>
          </p:cNvSpPr>
          <p:nvPr>
            <p:ph sz="quarter" idx="4"/>
          </p:nvPr>
        </p:nvSpPr>
        <p:spPr/>
        <p:txBody>
          <a:bodyPr>
            <a:noAutofit/>
          </a:bodyPr>
          <a:lstStyle/>
          <a:p>
            <a:r>
              <a:rPr lang="en-US" sz="2800" dirty="0" smtClean="0"/>
              <a:t>A major </a:t>
            </a:r>
            <a:r>
              <a:rPr lang="en-US" sz="2800" dirty="0"/>
              <a:t>consideration when giving these drugs is that they can permanently damage the heart if given in high doses. </a:t>
            </a:r>
            <a:endParaRPr lang="en-US" sz="2800" dirty="0" smtClean="0"/>
          </a:p>
          <a:p>
            <a:r>
              <a:rPr lang="en-US" sz="2800" dirty="0" smtClean="0"/>
              <a:t>For </a:t>
            </a:r>
            <a:r>
              <a:rPr lang="en-US" sz="2800" dirty="0"/>
              <a:t>this reason, lifetime dose limits are often placed on these drugs.</a:t>
            </a:r>
          </a:p>
        </p:txBody>
      </p:sp>
      <p:pic>
        <p:nvPicPr>
          <p:cNvPr id="5126" name="Picture 6" descr="http://www.nccn.com/images/stories/he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978" y="2926051"/>
            <a:ext cx="2806024" cy="3594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789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Topoisomerase </a:t>
            </a:r>
            <a:r>
              <a:rPr lang="en-US" b="1" dirty="0" smtClean="0"/>
              <a:t>inhibitors</a:t>
            </a:r>
            <a:r>
              <a:rPr lang="en-US" dirty="0"/>
              <a:t/>
            </a:r>
            <a:br>
              <a:rPr lang="en-US" dirty="0"/>
            </a:br>
            <a:endParaRPr lang="en-US" dirty="0"/>
          </a:p>
        </p:txBody>
      </p:sp>
      <p:sp>
        <p:nvSpPr>
          <p:cNvPr id="3" name="Text Placeholder 2"/>
          <p:cNvSpPr>
            <a:spLocks noGrp="1"/>
          </p:cNvSpPr>
          <p:nvPr>
            <p:ph type="body" idx="1"/>
          </p:nvPr>
        </p:nvSpPr>
        <p:spPr/>
        <p:txBody>
          <a:bodyPr/>
          <a:lstStyle/>
          <a:p>
            <a:r>
              <a:rPr lang="en-US" sz="3200" dirty="0"/>
              <a:t>Target </a:t>
            </a:r>
            <a:r>
              <a:rPr lang="en-US" sz="3200" dirty="0" smtClean="0"/>
              <a:t>Cancers</a:t>
            </a:r>
            <a:endParaRPr lang="en-US" sz="3200" dirty="0"/>
          </a:p>
        </p:txBody>
      </p:sp>
      <p:sp>
        <p:nvSpPr>
          <p:cNvPr id="4" name="Content Placeholder 3"/>
          <p:cNvSpPr>
            <a:spLocks noGrp="1"/>
          </p:cNvSpPr>
          <p:nvPr>
            <p:ph sz="half" idx="2"/>
          </p:nvPr>
        </p:nvSpPr>
        <p:spPr>
          <a:xfrm>
            <a:off x="581194" y="2915035"/>
            <a:ext cx="5393100" cy="3942965"/>
          </a:xfrm>
        </p:spPr>
        <p:txBody>
          <a:bodyPr>
            <a:normAutofit/>
          </a:bodyPr>
          <a:lstStyle/>
          <a:p>
            <a:r>
              <a:rPr lang="en-US" sz="2800" dirty="0" smtClean="0"/>
              <a:t>Certain </a:t>
            </a:r>
            <a:r>
              <a:rPr lang="en-US" sz="2800" dirty="0" err="1" smtClean="0"/>
              <a:t>leukemias</a:t>
            </a:r>
            <a:r>
              <a:rPr lang="en-US" sz="2800" dirty="0" smtClean="0"/>
              <a:t> </a:t>
            </a:r>
            <a:endParaRPr lang="en-US" sz="2800" dirty="0"/>
          </a:p>
          <a:p>
            <a:r>
              <a:rPr lang="en-US" sz="2800" dirty="0" smtClean="0"/>
              <a:t>Lung cancer</a:t>
            </a:r>
          </a:p>
          <a:p>
            <a:r>
              <a:rPr lang="en-US" sz="2800" dirty="0" smtClean="0"/>
              <a:t>Ovarian cancer</a:t>
            </a:r>
          </a:p>
          <a:p>
            <a:r>
              <a:rPr lang="en-US" sz="2800" dirty="0" smtClean="0"/>
              <a:t>Gastrointestinal </a:t>
            </a:r>
          </a:p>
          <a:p>
            <a:pPr marL="0" indent="0">
              <a:buNone/>
            </a:pPr>
            <a:r>
              <a:rPr lang="en-US" sz="2800" dirty="0"/>
              <a:t> </a:t>
            </a:r>
            <a:r>
              <a:rPr lang="en-US" sz="2800" dirty="0" smtClean="0"/>
              <a:t>  cancer</a:t>
            </a:r>
          </a:p>
          <a:p>
            <a:r>
              <a:rPr lang="en-US" sz="2800" dirty="0" smtClean="0"/>
              <a:t>Other cancers</a:t>
            </a:r>
            <a:endParaRPr lang="en-US" sz="2800" dirty="0"/>
          </a:p>
        </p:txBody>
      </p:sp>
      <p:sp>
        <p:nvSpPr>
          <p:cNvPr id="5" name="Text Placeholder 4"/>
          <p:cNvSpPr>
            <a:spLocks noGrp="1"/>
          </p:cNvSpPr>
          <p:nvPr>
            <p:ph type="body" sz="quarter" idx="3"/>
          </p:nvPr>
        </p:nvSpPr>
        <p:spPr>
          <a:xfrm>
            <a:off x="7105879" y="2250892"/>
            <a:ext cx="5087073" cy="553373"/>
          </a:xfrm>
        </p:spPr>
        <p:txBody>
          <a:bodyPr/>
          <a:lstStyle/>
          <a:p>
            <a:r>
              <a:rPr lang="en-US" sz="2800" dirty="0" smtClean="0"/>
              <a:t>Common Side Effects</a:t>
            </a:r>
            <a:endParaRPr lang="en-US" sz="2800" dirty="0"/>
          </a:p>
        </p:txBody>
      </p:sp>
      <p:sp>
        <p:nvSpPr>
          <p:cNvPr id="6" name="Content Placeholder 5"/>
          <p:cNvSpPr>
            <a:spLocks noGrp="1"/>
          </p:cNvSpPr>
          <p:nvPr>
            <p:ph sz="quarter" idx="4"/>
          </p:nvPr>
        </p:nvSpPr>
        <p:spPr>
          <a:xfrm>
            <a:off x="7105879" y="2926052"/>
            <a:ext cx="4504929" cy="3496782"/>
          </a:xfrm>
        </p:spPr>
        <p:txBody>
          <a:bodyPr>
            <a:normAutofit/>
          </a:bodyPr>
          <a:lstStyle/>
          <a:p>
            <a:r>
              <a:rPr lang="en-US" sz="2400" dirty="0"/>
              <a:t>Treatment with topoisomerase II inhibitors increases the risk of a second cancer — acute </a:t>
            </a:r>
            <a:r>
              <a:rPr lang="en-US" sz="2400" dirty="0" err="1"/>
              <a:t>myelogenous</a:t>
            </a:r>
            <a:r>
              <a:rPr lang="en-US" sz="2400" dirty="0"/>
              <a:t> leukemia (AML). </a:t>
            </a:r>
            <a:endParaRPr lang="en-US" sz="2400" dirty="0" smtClean="0"/>
          </a:p>
          <a:p>
            <a:r>
              <a:rPr lang="en-US" sz="2400" dirty="0" smtClean="0"/>
              <a:t>With </a:t>
            </a:r>
            <a:r>
              <a:rPr lang="en-US" sz="2400" dirty="0"/>
              <a:t>this type of drug, a secondary leukemia can be seen as early as 2 to 3 years after the drug is given.</a:t>
            </a:r>
          </a:p>
        </p:txBody>
      </p:sp>
      <p:pic>
        <p:nvPicPr>
          <p:cNvPr id="7" name="Picture 4" descr="http://api.ning.com/files/Wj4OywqoqKr0SWGu4Wj-t9vq0riZJqXkKnfryDNFYPWm3finXI-kpb63rudG5X4aD0q1bnVQYFY5LwP3s8JSAqM9sgse48Ci/Syracusegoldnano_March2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0393" y="3143529"/>
            <a:ext cx="3445486" cy="2435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211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739</TotalTime>
  <Words>1869</Words>
  <Application>Microsoft Office PowerPoint</Application>
  <PresentationFormat>Widescreen</PresentationFormat>
  <Paragraphs>249</Paragraphs>
  <Slides>24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Corbel</vt:lpstr>
      <vt:lpstr>Gill Sans MT</vt:lpstr>
      <vt:lpstr>Symbol</vt:lpstr>
      <vt:lpstr>Times New Roman</vt:lpstr>
      <vt:lpstr>Wingdings 2</vt:lpstr>
      <vt:lpstr>Dividend</vt:lpstr>
      <vt:lpstr>Chemotherapeutics &amp; Their Modes of Action</vt:lpstr>
      <vt:lpstr>Chemotherapy</vt:lpstr>
      <vt:lpstr>Chemotherapy</vt:lpstr>
      <vt:lpstr>Types of Chemotherapy</vt:lpstr>
      <vt:lpstr>Types of Chemotherapy</vt:lpstr>
      <vt:lpstr>Alkylating agents directly damage DNA to prevent the cancer cell from reproducing. </vt:lpstr>
      <vt:lpstr>Antimetabolites interfere with DNA and RNA growth by substituting for Nucleotides. </vt:lpstr>
      <vt:lpstr>Anthracyclines are anti-tumor antibiotics that interfere with enzymes involved in DNA replication</vt:lpstr>
      <vt:lpstr>Topoisomerase inhibitors </vt:lpstr>
      <vt:lpstr>Mitotic inhibitors are often plant alkaloids and can stop mitosis or inhibit enzymes from making proteins needed for cell reproduction.</vt:lpstr>
      <vt:lpstr>Paclitaxel</vt:lpstr>
      <vt:lpstr>TAXOL</vt:lpstr>
      <vt:lpstr>TAXOL: Lessons learned</vt:lpstr>
      <vt:lpstr>Paclitaxel Mode of Action</vt:lpstr>
      <vt:lpstr>Roles of Microtubules in the cell</vt:lpstr>
      <vt:lpstr>Microtubules</vt:lpstr>
      <vt:lpstr>Microtubule Formation</vt:lpstr>
      <vt:lpstr> Cilia and Flagella</vt:lpstr>
      <vt:lpstr> Centrosomes and Centrioles</vt:lpstr>
      <vt:lpstr>Polymerization and depolymerization microtubule dynamics</vt:lpstr>
      <vt:lpstr>Figure 6.21</vt:lpstr>
      <vt:lpstr>Microtubules are dynamic</vt:lpstr>
      <vt:lpstr>The kinetics of GDP-tubulin are different from those of GTP-tubulin </vt:lpstr>
      <vt:lpstr>Paclitaxel binds to the interior surface of the microtubule at the taxane-binding site, suppressing microtubule dynamics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Chemotherapeutics &amp; Their Modes of Action</dc:title>
  <dc:creator>jennifer mcquade</dc:creator>
  <cp:lastModifiedBy>jennifer mcquade</cp:lastModifiedBy>
  <cp:revision>41</cp:revision>
  <cp:lastPrinted>2013-07-30T20:29:23Z</cp:lastPrinted>
  <dcterms:created xsi:type="dcterms:W3CDTF">2013-07-25T15:17:51Z</dcterms:created>
  <dcterms:modified xsi:type="dcterms:W3CDTF">2013-08-02T13:53:34Z</dcterms:modified>
</cp:coreProperties>
</file>