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8"/>
  </p:handoutMasterIdLst>
  <p:sldIdLst>
    <p:sldId id="256" r:id="rId2"/>
    <p:sldId id="257" r:id="rId3"/>
    <p:sldId id="270" r:id="rId4"/>
    <p:sldId id="272" r:id="rId5"/>
    <p:sldId id="271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1" r:id="rId22"/>
    <p:sldId id="289" r:id="rId23"/>
    <p:sldId id="290" r:id="rId24"/>
    <p:sldId id="296" r:id="rId25"/>
    <p:sldId id="292" r:id="rId26"/>
    <p:sldId id="293" r:id="rId27"/>
    <p:sldId id="294" r:id="rId28"/>
    <p:sldId id="295" r:id="rId29"/>
    <p:sldId id="297" r:id="rId30"/>
    <p:sldId id="298" r:id="rId31"/>
    <p:sldId id="299" r:id="rId32"/>
    <p:sldId id="300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9" r:id="rId49"/>
    <p:sldId id="320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40" r:id="rId69"/>
    <p:sldId id="341" r:id="rId70"/>
    <p:sldId id="342" r:id="rId71"/>
    <p:sldId id="343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51" r:id="rId80"/>
    <p:sldId id="352" r:id="rId81"/>
    <p:sldId id="353" r:id="rId82"/>
    <p:sldId id="354" r:id="rId83"/>
    <p:sldId id="355" r:id="rId84"/>
    <p:sldId id="356" r:id="rId85"/>
    <p:sldId id="357" r:id="rId86"/>
    <p:sldId id="358" r:id="rId87"/>
    <p:sldId id="359" r:id="rId88"/>
    <p:sldId id="360" r:id="rId89"/>
    <p:sldId id="361" r:id="rId90"/>
    <p:sldId id="362" r:id="rId91"/>
    <p:sldId id="363" r:id="rId92"/>
    <p:sldId id="364" r:id="rId93"/>
    <p:sldId id="365" r:id="rId94"/>
    <p:sldId id="366" r:id="rId95"/>
    <p:sldId id="367" r:id="rId96"/>
    <p:sldId id="368" r:id="rId9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0" y="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50BE951-E35F-4A35-8C44-3F4F56E67DE6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E794909-B8F1-4CD8-A5B7-E0B2A706A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08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D60F-0B47-4824-B43C-FE9D2555C040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B6E5-39C7-429D-8489-892448F97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D60F-0B47-4824-B43C-FE9D2555C040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B6E5-39C7-429D-8489-892448F97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D60F-0B47-4824-B43C-FE9D2555C040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B6E5-39C7-429D-8489-892448F97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D60F-0B47-4824-B43C-FE9D2555C040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B6E5-39C7-429D-8489-892448F97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D60F-0B47-4824-B43C-FE9D2555C040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B6E5-39C7-429D-8489-892448F97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D60F-0B47-4824-B43C-FE9D2555C040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B6E5-39C7-429D-8489-892448F97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D60F-0B47-4824-B43C-FE9D2555C040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B6E5-39C7-429D-8489-892448F97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D60F-0B47-4824-B43C-FE9D2555C040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B6E5-39C7-429D-8489-892448F97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D60F-0B47-4824-B43C-FE9D2555C040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B6E5-39C7-429D-8489-892448F97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D60F-0B47-4824-B43C-FE9D2555C040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B6E5-39C7-429D-8489-892448F97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D60F-0B47-4824-B43C-FE9D2555C040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E2B6E5-39C7-429D-8489-892448F97F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74D60F-0B47-4824-B43C-FE9D2555C040}" type="datetimeFigureOut">
              <a:rPr lang="en-US" smtClean="0"/>
              <a:pPr/>
              <a:t>7/24/2016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E2B6E5-39C7-429D-8489-892448F97F1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2552980/student_view0/chapter9/animation_quiz_14.html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highered.mcgraw-hill.com/sites/0072552980/student_view0/chapter9/animation_quiz_5.html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From Gene to Protein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Important DNA Distinctions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4038600"/>
            <a:ext cx="4040188" cy="659352"/>
          </a:xfrm>
        </p:spPr>
        <p:txBody>
          <a:bodyPr/>
          <a:lstStyle/>
          <a:p>
            <a:pPr algn="ctr"/>
            <a:r>
              <a:rPr lang="en-US" dirty="0" smtClean="0"/>
              <a:t>Template Strand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8200" y="3962400"/>
            <a:ext cx="4041775" cy="654843"/>
          </a:xfrm>
        </p:spPr>
        <p:txBody>
          <a:bodyPr/>
          <a:lstStyle/>
          <a:p>
            <a:pPr algn="ctr"/>
            <a:r>
              <a:rPr lang="en-US" dirty="0" err="1" smtClean="0"/>
              <a:t>Nontemplate</a:t>
            </a:r>
            <a:r>
              <a:rPr lang="en-US" dirty="0" smtClean="0"/>
              <a:t> strand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4724400"/>
            <a:ext cx="4040188" cy="163592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Non coding strand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RNA Polymerase travels this strand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mRNA will be complementary to this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4724400"/>
            <a:ext cx="4041775" cy="16359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Coding strand</a:t>
            </a:r>
          </a:p>
          <a:p>
            <a:r>
              <a:rPr lang="en-US" dirty="0" smtClean="0"/>
              <a:t>RNA Polymerase will not travel this strand</a:t>
            </a:r>
          </a:p>
          <a:p>
            <a:r>
              <a:rPr lang="en-US" dirty="0" smtClean="0"/>
              <a:t>mRNA will be identical to this sequence </a:t>
            </a:r>
          </a:p>
          <a:p>
            <a:pPr algn="ctr">
              <a:buNone/>
            </a:pPr>
            <a:r>
              <a:rPr lang="en-US" sz="1700" dirty="0" smtClean="0"/>
              <a:t>(except for nitrogenous base and sugar)</a:t>
            </a:r>
            <a:endParaRPr lang="en-US" sz="1700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4267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22860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DNA is double Stranded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Only one of the 2 strands actually “codes” for a protein, while the complementary strand acts as the template on which to build the RNA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Other Important Things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how DNA polymerase can only travel in the 3’ </a:t>
            </a:r>
            <a:r>
              <a:rPr lang="en-US" dirty="0" smtClean="0">
                <a:sym typeface="Wingdings" pitchFamily="2" charset="2"/>
              </a:rPr>
              <a:t> 5’ direction of the template strand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The new daughter DNA strand is synthesized (grows) in the 5’  3’ direction</a:t>
            </a:r>
          </a:p>
          <a:p>
            <a:r>
              <a:rPr lang="en-US" dirty="0" smtClean="0"/>
              <a:t>RNA polymerase also can only travel in the 3’ </a:t>
            </a:r>
            <a:r>
              <a:rPr lang="en-US" dirty="0" smtClean="0">
                <a:sym typeface="Wingdings" pitchFamily="2" charset="2"/>
              </a:rPr>
              <a:t> 5’ direction on the template strand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mRNA is synthesized in the 5’  3’ direction</a:t>
            </a:r>
          </a:p>
          <a:p>
            <a:r>
              <a:rPr lang="en-US" dirty="0" smtClean="0">
                <a:sym typeface="Wingdings" pitchFamily="2" charset="2"/>
              </a:rPr>
              <a:t>mRNA is always read in the 5’ 3’ direction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DNA </a:t>
            </a:r>
            <a:r>
              <a:rPr lang="en-US" dirty="0" err="1" smtClean="0"/>
              <a:t>codong</a:t>
            </a:r>
            <a:r>
              <a:rPr lang="en-US" dirty="0" smtClean="0"/>
              <a:t> strand could be 	5’ –TGG- 3’</a:t>
            </a:r>
          </a:p>
          <a:p>
            <a:r>
              <a:rPr lang="en-US" dirty="0" smtClean="0"/>
              <a:t>The DNA template strand would be 	3’ –ACC- 5’</a:t>
            </a:r>
          </a:p>
          <a:p>
            <a:r>
              <a:rPr lang="en-US" dirty="0" smtClean="0"/>
              <a:t>The mRNA would be			5’ –UGG- 3’</a:t>
            </a:r>
          </a:p>
          <a:p>
            <a:endParaRPr lang="en-US" dirty="0" smtClean="0"/>
          </a:p>
          <a:p>
            <a:r>
              <a:rPr lang="en-US" dirty="0" smtClean="0"/>
              <a:t>mRNA is always read, written, and synthesized in the 5’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3’ direction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Codons</a:t>
            </a:r>
            <a:r>
              <a:rPr lang="en-US" dirty="0" smtClean="0"/>
              <a:t> &amp; 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nucleotide triplet is called a </a:t>
            </a:r>
            <a:r>
              <a:rPr lang="en-US" dirty="0" err="1" smtClean="0"/>
              <a:t>codon</a:t>
            </a:r>
            <a:r>
              <a:rPr lang="en-US" dirty="0" smtClean="0"/>
              <a:t>, and each </a:t>
            </a:r>
            <a:r>
              <a:rPr lang="en-US" dirty="0" err="1" smtClean="0"/>
              <a:t>codon</a:t>
            </a:r>
            <a:r>
              <a:rPr lang="en-US" dirty="0" smtClean="0"/>
              <a:t> specifies only 1 amino acid</a:t>
            </a:r>
          </a:p>
          <a:p>
            <a:r>
              <a:rPr lang="en-US" dirty="0" smtClean="0"/>
              <a:t>Obviously, each amino acid may be specified by more than one </a:t>
            </a:r>
            <a:r>
              <a:rPr lang="en-US" dirty="0" err="1" smtClean="0"/>
              <a:t>codon</a:t>
            </a:r>
            <a:endParaRPr lang="en-US" dirty="0" smtClean="0"/>
          </a:p>
          <a:p>
            <a:pPr lvl="1"/>
            <a:r>
              <a:rPr lang="en-US" dirty="0" smtClean="0"/>
              <a:t>Remember, this redundancy is important in our ability to survive DNA mutations</a:t>
            </a:r>
          </a:p>
          <a:p>
            <a:r>
              <a:rPr lang="en-US" dirty="0" smtClean="0"/>
              <a:t>This means that a polypeptide containing 100 amino acids must have a minimum of how many nucleotides?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Cracking 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Marshall </a:t>
            </a:r>
            <a:r>
              <a:rPr lang="en-US" dirty="0" err="1" smtClean="0"/>
              <a:t>Nirenburg</a:t>
            </a:r>
            <a:r>
              <a:rPr lang="en-US" dirty="0" smtClean="0"/>
              <a:t> of the NIH began cracking the genetic code in the early 1960’s</a:t>
            </a:r>
          </a:p>
          <a:p>
            <a:r>
              <a:rPr lang="en-US" dirty="0" smtClean="0"/>
              <a:t>He synthesized an artificial mRNA consisting only of </a:t>
            </a:r>
            <a:r>
              <a:rPr lang="en-US" dirty="0" err="1" smtClean="0"/>
              <a:t>uracil</a:t>
            </a:r>
            <a:r>
              <a:rPr lang="en-US" dirty="0" smtClean="0"/>
              <a:t>, this way, no matter where translation began it would only have one reading option UUUUUUU…</a:t>
            </a:r>
          </a:p>
          <a:p>
            <a:r>
              <a:rPr lang="en-US" dirty="0" smtClean="0"/>
              <a:t>He then put this in an artificial </a:t>
            </a:r>
            <a:r>
              <a:rPr lang="en-US" dirty="0" err="1" smtClean="0"/>
              <a:t>stystem</a:t>
            </a:r>
            <a:r>
              <a:rPr lang="en-US" dirty="0" smtClean="0"/>
              <a:t> designed to undergo translation and what he found was a polypeptide composed solely of the amino acid phenylalanine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Methionine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codon</a:t>
            </a:r>
            <a:r>
              <a:rPr lang="en-US" dirty="0" smtClean="0"/>
              <a:t> AUG codes for the amino acid </a:t>
            </a:r>
            <a:r>
              <a:rPr lang="en-US" dirty="0" err="1" smtClean="0"/>
              <a:t>methionine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AUG is known as the start </a:t>
            </a:r>
            <a:r>
              <a:rPr lang="en-US" dirty="0" err="1" smtClean="0"/>
              <a:t>codon</a:t>
            </a:r>
            <a:r>
              <a:rPr lang="en-US" dirty="0" smtClean="0"/>
              <a:t>, and thus </a:t>
            </a:r>
            <a:r>
              <a:rPr lang="en-US" dirty="0" err="1" smtClean="0"/>
              <a:t>methionine</a:t>
            </a:r>
            <a:r>
              <a:rPr lang="en-US" dirty="0" smtClean="0"/>
              <a:t> is at the beginning of every polypeptide synthesized</a:t>
            </a:r>
          </a:p>
          <a:p>
            <a:endParaRPr lang="en-US" dirty="0" smtClean="0"/>
          </a:p>
          <a:p>
            <a:r>
              <a:rPr lang="en-US" dirty="0" smtClean="0"/>
              <a:t>That is not to say that every finished protein has </a:t>
            </a:r>
            <a:r>
              <a:rPr lang="en-US" dirty="0" err="1" smtClean="0"/>
              <a:t>methionine</a:t>
            </a:r>
            <a:r>
              <a:rPr lang="en-US" dirty="0" smtClean="0"/>
              <a:t> as its 1</a:t>
            </a:r>
            <a:r>
              <a:rPr lang="en-US" baseline="30000" dirty="0" smtClean="0"/>
              <a:t>st</a:t>
            </a:r>
            <a:r>
              <a:rPr lang="en-US" dirty="0" smtClean="0"/>
              <a:t> amino acid, </a:t>
            </a:r>
            <a:r>
              <a:rPr lang="en-US" dirty="0" err="1" smtClean="0"/>
              <a:t>methionine</a:t>
            </a:r>
            <a:r>
              <a:rPr lang="en-US" dirty="0" smtClean="0"/>
              <a:t> may be excised later during protein finishing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Genetic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genetic code refers to the “code” of 1 </a:t>
            </a:r>
            <a:r>
              <a:rPr lang="en-US" dirty="0" err="1" smtClean="0"/>
              <a:t>codon</a:t>
            </a:r>
            <a:r>
              <a:rPr lang="en-US" dirty="0" smtClean="0"/>
              <a:t> specifying 1 amino acid</a:t>
            </a:r>
          </a:p>
          <a:p>
            <a:r>
              <a:rPr lang="en-US" dirty="0" smtClean="0"/>
              <a:t>This genetic code thus far appears to be shared universally among all life forms, from bacteria to mammals</a:t>
            </a:r>
          </a:p>
          <a:p>
            <a:pPr lvl="1"/>
            <a:r>
              <a:rPr lang="en-US" dirty="0" smtClean="0"/>
              <a:t>Slight variations exist in organelle genes and in some unicellular eukaryotes</a:t>
            </a:r>
          </a:p>
          <a:p>
            <a:pPr lvl="1"/>
            <a:r>
              <a:rPr lang="en-US" i="1" dirty="0" smtClean="0"/>
              <a:t>“A shared genetic vocabulary is a reminder of the kinship that bonds life on Earth”</a:t>
            </a:r>
            <a:endParaRPr lang="en-US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Autofit/>
          </a:bodyPr>
          <a:lstStyle/>
          <a:p>
            <a:r>
              <a:rPr lang="en-US" sz="4000" dirty="0" smtClean="0"/>
              <a:t>Molecular Components of Transcription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dirty="0" smtClean="0"/>
              <a:t>RNA Polymerase is the enzyme responsible for separating the 2 strands of DNA and building a pre-mRNA molecule according to the base pairing rules on the DNA strand</a:t>
            </a:r>
          </a:p>
          <a:p>
            <a:r>
              <a:rPr lang="en-US" dirty="0" smtClean="0"/>
              <a:t>RNA Polymerase can only read DNA in a 3’ </a:t>
            </a:r>
            <a:r>
              <a:rPr lang="en-US" dirty="0" smtClean="0">
                <a:sym typeface="Wingdings" pitchFamily="2" charset="2"/>
              </a:rPr>
              <a:t> 5’ direction, and so can only build RNA in a 5’  3’ direction</a:t>
            </a:r>
          </a:p>
          <a:p>
            <a:r>
              <a:rPr lang="en-US" dirty="0" smtClean="0">
                <a:sym typeface="Wingdings" pitchFamily="2" charset="2"/>
              </a:rPr>
              <a:t>RNA polymerase does NOT need a primer, and so can start from scratch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Sequences in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r>
              <a:rPr lang="en-US" dirty="0" smtClean="0"/>
              <a:t>Promoter: this is a sequence of DNA recognized by RNA Polymerase, marking where the gene begins</a:t>
            </a:r>
          </a:p>
          <a:p>
            <a:pPr lvl="1"/>
            <a:r>
              <a:rPr lang="en-US" dirty="0" smtClean="0"/>
              <a:t>This is the site where RNA Polymerase actually attaches and initiates transcription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Downstream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Upstream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1524000"/>
          </a:xfrm>
        </p:spPr>
        <p:txBody>
          <a:bodyPr/>
          <a:lstStyle/>
          <a:p>
            <a:r>
              <a:rPr lang="en-US" dirty="0" smtClean="0"/>
              <a:t>The direction of transcription is said to be downstream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1752600"/>
          </a:xfrm>
        </p:spPr>
        <p:txBody>
          <a:bodyPr/>
          <a:lstStyle/>
          <a:p>
            <a:r>
              <a:rPr lang="en-US" dirty="0" smtClean="0"/>
              <a:t>The direction opposite of transcription is said to be upstream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3434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is the promoter upstream or downstream of the terminator?</a:t>
            </a:r>
          </a:p>
          <a:p>
            <a:endParaRPr lang="en-US" dirty="0" smtClean="0"/>
          </a:p>
          <a:p>
            <a:r>
              <a:rPr lang="en-US" b="1" dirty="0" smtClean="0"/>
              <a:t>Transcription Unit: the entire stretch of DNA that is transcribed is called the transcription unit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Proteins are the link between Genotype &amp; Phenotype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DNA inherited by organisms leads to specific traits by dictating synthesis of proteins </a:t>
            </a:r>
          </a:p>
          <a:p>
            <a:r>
              <a:rPr lang="en-US" dirty="0" smtClean="0"/>
              <a:t>The process by which DNA directs protein synthesis is called </a:t>
            </a:r>
            <a:r>
              <a:rPr lang="en-US" i="1" u="sng" dirty="0" smtClean="0"/>
              <a:t>Gene Expression</a:t>
            </a:r>
          </a:p>
          <a:p>
            <a:pPr lvl="1"/>
            <a:r>
              <a:rPr lang="en-US" dirty="0" smtClean="0"/>
              <a:t>Transcription</a:t>
            </a:r>
          </a:p>
          <a:p>
            <a:pPr lvl="1"/>
            <a:r>
              <a:rPr lang="en-US" dirty="0" smtClean="0"/>
              <a:t>Translation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Prokaryotes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Eukaryotes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Have a single type of RNA polymerase capable of making all types of RNA</a:t>
            </a:r>
          </a:p>
          <a:p>
            <a:pPr lvl="1"/>
            <a:r>
              <a:rPr lang="en-US" dirty="0" smtClean="0"/>
              <a:t>mRNA</a:t>
            </a:r>
          </a:p>
          <a:p>
            <a:pPr lvl="1"/>
            <a:r>
              <a:rPr lang="en-US" dirty="0" err="1" smtClean="0"/>
              <a:t>tRNA</a:t>
            </a:r>
            <a:endParaRPr lang="en-US" dirty="0" smtClean="0"/>
          </a:p>
          <a:p>
            <a:pPr lvl="1"/>
            <a:r>
              <a:rPr lang="en-US" dirty="0" err="1" smtClean="0"/>
              <a:t>rRNA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Have 3 types of RNA polymerase called:</a:t>
            </a:r>
          </a:p>
          <a:p>
            <a:pPr lvl="1"/>
            <a:r>
              <a:rPr lang="en-US" dirty="0" smtClean="0"/>
              <a:t> RNA Polymerase I </a:t>
            </a:r>
          </a:p>
          <a:p>
            <a:pPr lvl="1"/>
            <a:r>
              <a:rPr lang="en-US" dirty="0" smtClean="0"/>
              <a:t>RNA Polymerase II</a:t>
            </a:r>
          </a:p>
          <a:p>
            <a:pPr lvl="2"/>
            <a:r>
              <a:rPr lang="en-US" dirty="0" smtClean="0"/>
              <a:t>Makes mRNA</a:t>
            </a:r>
          </a:p>
          <a:p>
            <a:pPr lvl="1"/>
            <a:r>
              <a:rPr lang="en-US" dirty="0" smtClean="0"/>
              <a:t>RNA Polymerase III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Transcription is Divided into 3 Stages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Initiation</a:t>
            </a:r>
          </a:p>
          <a:p>
            <a:pPr lvl="1"/>
            <a:r>
              <a:rPr lang="en-US" dirty="0" smtClean="0"/>
              <a:t>RNA Polymerase recognizes and binds to promoter</a:t>
            </a:r>
          </a:p>
          <a:p>
            <a:r>
              <a:rPr lang="en-US" dirty="0" smtClean="0"/>
              <a:t>Elongation</a:t>
            </a:r>
          </a:p>
          <a:p>
            <a:r>
              <a:rPr lang="en-US" dirty="0" smtClean="0"/>
              <a:t>Termination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Initiation &amp; the Promoter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dirty="0" smtClean="0"/>
              <a:t>The promoter of a gene includes the transcription start point and extends several dozen nucleotides upstream of the “start point”</a:t>
            </a:r>
          </a:p>
          <a:p>
            <a:r>
              <a:rPr lang="en-US" dirty="0" smtClean="0"/>
              <a:t>Serves as a binding site for RNA Polymerase</a:t>
            </a:r>
          </a:p>
          <a:p>
            <a:r>
              <a:rPr lang="en-US" dirty="0" smtClean="0"/>
              <a:t>Determines which of the 2 strands of the DNA helix will be used as the template</a:t>
            </a:r>
            <a:endParaRPr lang="en-US" dirty="0"/>
          </a:p>
        </p:txBody>
      </p:sp>
      <p:pic>
        <p:nvPicPr>
          <p:cNvPr id="38914" name="Picture 2" descr="http://www.nsf.gov/news/mmg/media/images/promoter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9342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Initiation &amp; the Promoter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286000" y="1536510"/>
            <a:ext cx="4572001" cy="533400"/>
          </a:xfrm>
        </p:spPr>
        <p:txBody>
          <a:bodyPr/>
          <a:lstStyle/>
          <a:p>
            <a:pPr algn="ctr"/>
            <a:r>
              <a:rPr lang="en-US" dirty="0" smtClean="0"/>
              <a:t>Eukaryotes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2362200"/>
            <a:ext cx="7848601" cy="3998120"/>
          </a:xfrm>
        </p:spPr>
        <p:txBody>
          <a:bodyPr>
            <a:normAutofit/>
          </a:bodyPr>
          <a:lstStyle/>
          <a:p>
            <a:r>
              <a:rPr lang="en-US" dirty="0" smtClean="0"/>
              <a:t>A collection of proteins called </a:t>
            </a:r>
            <a:r>
              <a:rPr lang="en-US" b="1" i="1" u="sng" dirty="0" smtClean="0"/>
              <a:t>Transcription Factors </a:t>
            </a:r>
            <a:r>
              <a:rPr lang="en-US" dirty="0" smtClean="0"/>
              <a:t>mediate the binding of RNA Polymerase to the promoter</a:t>
            </a:r>
          </a:p>
          <a:p>
            <a:r>
              <a:rPr lang="en-US" dirty="0" smtClean="0"/>
              <a:t>Only after certain TF’s are bound to the promoter will RNA Polymerase recognize and bind to it</a:t>
            </a:r>
          </a:p>
          <a:p>
            <a:r>
              <a:rPr lang="en-US" b="1" i="1" u="sng" dirty="0" smtClean="0"/>
              <a:t>Transcription Initiation Complex: </a:t>
            </a:r>
            <a:r>
              <a:rPr lang="en-US" dirty="0" smtClean="0"/>
              <a:t>the completed assembly of TF’s and RNA polymerase bound to a promoter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Eukaryotes &amp; the TATA Box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Eukaryotic promoters often include a TATA box, which is the nucleotide sequence TATA located about 25 nucleotides upstream of the transcriptional start point</a:t>
            </a:r>
          </a:p>
          <a:p>
            <a:r>
              <a:rPr lang="en-US" dirty="0" smtClean="0"/>
              <a:t>There are several TF’s that must bind to the DNA in order for RNA polymerase to bind, one of these TF’s has a binding site for the TATA box</a:t>
            </a:r>
          </a:p>
          <a:p>
            <a:endParaRPr lang="en-US" dirty="0"/>
          </a:p>
        </p:txBody>
      </p:sp>
      <p:pic>
        <p:nvPicPr>
          <p:cNvPr id="52226" name="Picture 2" descr="http://images7.cafepress.com/product/75155867v8_480x480_Front_Color-Kha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52400"/>
            <a:ext cx="1358900" cy="1358900"/>
          </a:xfrm>
          <a:prstGeom prst="rect">
            <a:avLst/>
          </a:prstGeom>
          <a:noFill/>
        </p:spPr>
      </p:pic>
      <p:pic>
        <p:nvPicPr>
          <p:cNvPr id="52228" name="Picture 4" descr="http://vcell.ndsu.edu/animations/transcription/Stills/06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57700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Elongation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RNA Polymerase travels down the DNA strand it continues untwisting the DNA and adding nucleotides to the 3’end of a growing nucleotide chain</a:t>
            </a:r>
          </a:p>
          <a:p>
            <a:r>
              <a:rPr lang="en-US" dirty="0" smtClean="0"/>
              <a:t>Unlike DNA replication where the newly synthesized daughter DNA stays associated with the parent DNA strand, the RNA disassociates immediately after the covalent linkage between sugars is made, and  DNA </a:t>
            </a:r>
            <a:r>
              <a:rPr lang="en-US" dirty="0" err="1" smtClean="0"/>
              <a:t>reassociates</a:t>
            </a:r>
            <a:r>
              <a:rPr lang="en-US" dirty="0" smtClean="0"/>
              <a:t> back into its double helix</a:t>
            </a:r>
          </a:p>
          <a:p>
            <a:r>
              <a:rPr lang="en-US" dirty="0" smtClean="0"/>
              <a:t>Transcription progresses at a rate of about 60 nucleotides / second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Elongation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 gene can be transcribed simultaneously by several RNA Polymerases following each other one after another</a:t>
            </a:r>
          </a:p>
          <a:p>
            <a:endParaRPr lang="en-US" dirty="0"/>
          </a:p>
        </p:txBody>
      </p:sp>
      <p:pic>
        <p:nvPicPr>
          <p:cNvPr id="34818" name="Picture 2" descr="http://www.nature.com/nrm/journal/v9/n10/images/nrm2467-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62000"/>
            <a:ext cx="9067800" cy="35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530225" y="1882503"/>
            <a:ext cx="4041775" cy="654843"/>
          </a:xfrm>
        </p:spPr>
        <p:txBody>
          <a:bodyPr/>
          <a:lstStyle/>
          <a:p>
            <a:r>
              <a:rPr lang="en-US" dirty="0" smtClean="0"/>
              <a:t>Eukaryotes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201" y="2514600"/>
            <a:ext cx="8229600" cy="3845720"/>
          </a:xfrm>
        </p:spPr>
        <p:txBody>
          <a:bodyPr>
            <a:normAutofit/>
          </a:bodyPr>
          <a:lstStyle/>
          <a:p>
            <a:r>
              <a:rPr lang="en-US" dirty="0" smtClean="0"/>
              <a:t>RNA Polymerase transcribes a </a:t>
            </a:r>
            <a:r>
              <a:rPr lang="en-US" dirty="0" err="1" smtClean="0"/>
              <a:t>polyadenylation</a:t>
            </a:r>
            <a:r>
              <a:rPr lang="en-US" dirty="0" smtClean="0"/>
              <a:t> signal sequence (AAUAAA)</a:t>
            </a:r>
          </a:p>
          <a:p>
            <a:r>
              <a:rPr lang="en-US" dirty="0" smtClean="0"/>
              <a:t> At about 10-35 nucleotides past this sequence, an enzyme comes and cuts loose the </a:t>
            </a:r>
            <a:r>
              <a:rPr lang="en-US" i="1" dirty="0" smtClean="0"/>
              <a:t>pre</a:t>
            </a:r>
            <a:r>
              <a:rPr lang="en-US" dirty="0" smtClean="0"/>
              <a:t>-mRNA</a:t>
            </a:r>
          </a:p>
          <a:p>
            <a:r>
              <a:rPr lang="en-US" dirty="0" smtClean="0"/>
              <a:t>RNA Polymerase will continue transcribing perhaps hundreds of nucleotides past the end of the gene until it falls off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Eukaryotic Cells Modify mRNA After Transcription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the 5’ Cap: the 5’ end of an mRNA chain is capped off with a modified guanine called m7GTP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the poly-A tail: between 50-250 adenines are added to the 3’ end of a completed mRNA</a:t>
            </a:r>
          </a:p>
          <a:p>
            <a:r>
              <a:rPr lang="en-US" dirty="0" smtClean="0"/>
              <a:t>Functions of the 5’ cap &amp; poly-A tail include:</a:t>
            </a:r>
          </a:p>
          <a:p>
            <a:pPr lvl="1"/>
            <a:r>
              <a:rPr lang="en-US" dirty="0" smtClean="0"/>
              <a:t>Facilitate export of mature mRNA out of nucleus</a:t>
            </a:r>
          </a:p>
          <a:p>
            <a:pPr lvl="1"/>
            <a:r>
              <a:rPr lang="en-US" dirty="0" smtClean="0"/>
              <a:t>Protect mRNA from degradation my hydrolytic 3nzymes</a:t>
            </a:r>
          </a:p>
          <a:p>
            <a:pPr lvl="1"/>
            <a:r>
              <a:rPr lang="en-US" dirty="0" smtClean="0"/>
              <a:t>Facilitate proper ribosome attachment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UTR’s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UTR’s are parts of the mRNA that will not be translated into protein, but have other necessary functions such as ribosome binding</a:t>
            </a:r>
            <a:endParaRPr lang="en-US" dirty="0"/>
          </a:p>
        </p:txBody>
      </p:sp>
      <p:pic>
        <p:nvPicPr>
          <p:cNvPr id="55298" name="Picture 2" descr="http://upload.wikimedia.org/wikipedia/en/d/d3/Mature_mR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6593"/>
            <a:ext cx="9144000" cy="3141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Principles of Transcription &amp; Translation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 synthesis of a complementary strand of RNA under the direction of DNA template</a:t>
            </a:r>
          </a:p>
          <a:p>
            <a:r>
              <a:rPr lang="en-US" dirty="0" smtClean="0"/>
              <a:t>Same language as DNA </a:t>
            </a:r>
            <a:r>
              <a:rPr lang="en-US" dirty="0" smtClean="0">
                <a:sym typeface="Wingdings" pitchFamily="2" charset="2"/>
              </a:rPr>
              <a:t> nucleotides</a:t>
            </a:r>
          </a:p>
          <a:p>
            <a:r>
              <a:rPr lang="en-US" dirty="0" smtClean="0">
                <a:sym typeface="Wingdings" pitchFamily="2" charset="2"/>
              </a:rPr>
              <a:t>Occurs in the nucleus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synthesis of an amino acid chain (polypeptide) under the direction of RNA</a:t>
            </a:r>
          </a:p>
          <a:p>
            <a:r>
              <a:rPr lang="en-US" dirty="0" smtClean="0"/>
              <a:t>Change in language </a:t>
            </a:r>
            <a:r>
              <a:rPr lang="en-US" dirty="0" smtClean="0">
                <a:sym typeface="Wingdings" pitchFamily="2" charset="2"/>
              </a:rPr>
              <a:t> from nucleotides to amino acids</a:t>
            </a:r>
          </a:p>
          <a:p>
            <a:r>
              <a:rPr lang="en-US" dirty="0" smtClean="0">
                <a:sym typeface="Wingdings" pitchFamily="2" charset="2"/>
              </a:rPr>
              <a:t>Occurs outside of the nucleus on a ribosome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Secretory</a:t>
            </a:r>
            <a:r>
              <a:rPr lang="en-US" dirty="0" smtClean="0">
                <a:sym typeface="Wingdings" pitchFamily="2" charset="2"/>
              </a:rPr>
              <a:t> proteins are transcribed on </a:t>
            </a:r>
            <a:r>
              <a:rPr lang="en-US" dirty="0" err="1" smtClean="0">
                <a:sym typeface="Wingdings" pitchFamily="2" charset="2"/>
              </a:rPr>
              <a:t>ribosomes</a:t>
            </a:r>
            <a:r>
              <a:rPr lang="en-US" dirty="0" smtClean="0">
                <a:sym typeface="Wingdings" pitchFamily="2" charset="2"/>
              </a:rPr>
              <a:t> attached to the 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Proteins for internal cell use are transcribed on free </a:t>
            </a:r>
            <a:r>
              <a:rPr lang="en-US" dirty="0" err="1" smtClean="0">
                <a:sym typeface="Wingdings" pitchFamily="2" charset="2"/>
              </a:rPr>
              <a:t>ribosomes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Splicing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Pre-mRNA is composed of coding regions called exons (because they are eventually </a:t>
            </a:r>
            <a:r>
              <a:rPr lang="en-US" b="1" dirty="0" smtClean="0"/>
              <a:t>ex</a:t>
            </a:r>
            <a:r>
              <a:rPr lang="en-US" dirty="0" smtClean="0"/>
              <a:t>pressed and will </a:t>
            </a:r>
            <a:r>
              <a:rPr lang="en-US" b="1" dirty="0" smtClean="0"/>
              <a:t>ex</a:t>
            </a:r>
            <a:r>
              <a:rPr lang="en-US" dirty="0" smtClean="0"/>
              <a:t>it the nucleus), and noncoding regions called introns (because they are intervening sequences between exons)</a:t>
            </a:r>
          </a:p>
          <a:p>
            <a:r>
              <a:rPr lang="en-US" dirty="0" smtClean="0"/>
              <a:t>RNA Polymerase II transcribes both introns and exons forming pre-mRNA</a:t>
            </a:r>
          </a:p>
          <a:p>
            <a:r>
              <a:rPr lang="en-US" dirty="0" smtClean="0"/>
              <a:t>The introns must be removed before the finished mRNA will be able to exit the nucleus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Splicing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signal for RNA splicing is a short nucleotide sequence at each end of the </a:t>
            </a:r>
            <a:r>
              <a:rPr lang="en-US" dirty="0" err="1" smtClean="0"/>
              <a:t>intron</a:t>
            </a:r>
            <a:endParaRPr lang="en-US" dirty="0" smtClean="0"/>
          </a:p>
          <a:p>
            <a:r>
              <a:rPr lang="en-US" dirty="0" smtClean="0"/>
              <a:t>These short sequences are recognized by </a:t>
            </a:r>
            <a:r>
              <a:rPr lang="en-US" i="1" dirty="0" smtClean="0"/>
              <a:t>small nuclear </a:t>
            </a:r>
            <a:r>
              <a:rPr lang="en-US" i="1" dirty="0" err="1" smtClean="0"/>
              <a:t>ribonucleoproteins</a:t>
            </a:r>
            <a:r>
              <a:rPr lang="en-US" dirty="0" smtClean="0"/>
              <a:t> or </a:t>
            </a:r>
            <a:r>
              <a:rPr lang="en-US" b="1" i="1" dirty="0" err="1" smtClean="0"/>
              <a:t>snRNP’s</a:t>
            </a:r>
            <a:r>
              <a:rPr lang="en-US" b="1" i="1" dirty="0" smtClean="0"/>
              <a:t> (</a:t>
            </a:r>
            <a:r>
              <a:rPr lang="en-US" dirty="0" smtClean="0"/>
              <a:t>pronounced </a:t>
            </a:r>
            <a:r>
              <a:rPr lang="en-US" dirty="0" err="1" smtClean="0"/>
              <a:t>snurps</a:t>
            </a:r>
            <a:r>
              <a:rPr lang="en-US" dirty="0" smtClean="0"/>
              <a:t>):</a:t>
            </a:r>
          </a:p>
          <a:p>
            <a:pPr lvl="1"/>
            <a:r>
              <a:rPr lang="en-US" b="1" i="1" dirty="0" smtClean="0"/>
              <a:t>Located in the nucleus</a:t>
            </a:r>
          </a:p>
          <a:p>
            <a:pPr lvl="1"/>
            <a:r>
              <a:rPr lang="en-US" b="1" i="1" dirty="0" smtClean="0"/>
              <a:t>Composed of RNA &amp; Protein</a:t>
            </a:r>
          </a:p>
          <a:p>
            <a:pPr lvl="2"/>
            <a:r>
              <a:rPr lang="en-US" dirty="0" smtClean="0"/>
              <a:t>The</a:t>
            </a:r>
            <a:r>
              <a:rPr lang="en-US" b="1" dirty="0" smtClean="0"/>
              <a:t> RNA </a:t>
            </a:r>
            <a:r>
              <a:rPr lang="en-US" dirty="0" smtClean="0"/>
              <a:t>in </a:t>
            </a:r>
            <a:r>
              <a:rPr lang="en-US" dirty="0" err="1" smtClean="0"/>
              <a:t>snRNP’s</a:t>
            </a:r>
            <a:r>
              <a:rPr lang="en-US" dirty="0" smtClean="0"/>
              <a:t> is known as </a:t>
            </a:r>
            <a:r>
              <a:rPr lang="en-US" b="1" i="1" dirty="0" smtClean="0"/>
              <a:t>small nuclear RNA </a:t>
            </a:r>
            <a:r>
              <a:rPr lang="en-US" dirty="0" smtClean="0"/>
              <a:t>or </a:t>
            </a:r>
            <a:r>
              <a:rPr lang="en-US" b="1" i="1" dirty="0" err="1" smtClean="0"/>
              <a:t>snRNA</a:t>
            </a:r>
            <a:endParaRPr lang="en-US" b="1" i="1" dirty="0" smtClean="0"/>
          </a:p>
          <a:p>
            <a:pPr lvl="2"/>
            <a:r>
              <a:rPr lang="en-US" dirty="0" smtClean="0"/>
              <a:t>Each </a:t>
            </a:r>
            <a:r>
              <a:rPr lang="en-US" dirty="0" err="1" smtClean="0"/>
              <a:t>snRNA</a:t>
            </a:r>
            <a:r>
              <a:rPr lang="en-US" dirty="0" smtClean="0"/>
              <a:t> is about 150 nucleotides long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bio.miami.edu/~cmallery/150/gene/sf13x8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1" y="0"/>
            <a:ext cx="46482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Spliceosome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648200" cy="4389120"/>
          </a:xfrm>
        </p:spPr>
        <p:txBody>
          <a:bodyPr/>
          <a:lstStyle/>
          <a:p>
            <a:r>
              <a:rPr lang="en-US" dirty="0" smtClean="0"/>
              <a:t>Several different </a:t>
            </a:r>
            <a:r>
              <a:rPr lang="en-US" dirty="0" err="1" smtClean="0"/>
              <a:t>snRNP’s</a:t>
            </a:r>
            <a:r>
              <a:rPr lang="en-US" dirty="0" smtClean="0"/>
              <a:t> join with other proteins to form a </a:t>
            </a:r>
            <a:r>
              <a:rPr lang="en-US" dirty="0" err="1" smtClean="0"/>
              <a:t>spliceosome</a:t>
            </a:r>
            <a:endParaRPr lang="en-US" dirty="0" smtClean="0"/>
          </a:p>
          <a:p>
            <a:r>
              <a:rPr lang="en-US" dirty="0" err="1" smtClean="0"/>
              <a:t>Spliceosomes</a:t>
            </a:r>
            <a:r>
              <a:rPr lang="en-US" dirty="0" smtClean="0"/>
              <a:t> are almost as large as a ribosome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spliceosome</a:t>
            </a:r>
            <a:r>
              <a:rPr lang="en-US" dirty="0" smtClean="0"/>
              <a:t> interacts with the RNA cutting out the introns and splicing together the exons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Functional &amp; Evolutionary Importance of Introns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introns contain sequences that control gene activity, and so have a regulatory role</a:t>
            </a:r>
          </a:p>
          <a:p>
            <a:r>
              <a:rPr lang="en-US" dirty="0" smtClean="0"/>
              <a:t>Splicing is necessary for the mRNA to leave the nucleus</a:t>
            </a:r>
          </a:p>
          <a:p>
            <a:r>
              <a:rPr lang="en-US" dirty="0" smtClean="0"/>
              <a:t>Also, because there are introns and exons, that leads to the idea that perhaps 1 gene/mRNA could be spliced in several different ways to produce several different gene products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Splicing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 gene can, in fact, code for more than one polypeptide, depending on which segments are treated as introns and which are treated as exons</a:t>
            </a:r>
          </a:p>
          <a:p>
            <a:r>
              <a:rPr lang="en-US" dirty="0" smtClean="0"/>
              <a:t>Example: the differences between a male and female fruit fly are due mainly to alternative splicing of the same genes</a:t>
            </a:r>
          </a:p>
          <a:p>
            <a:r>
              <a:rPr lang="en-US" dirty="0" smtClean="0"/>
              <a:t>Alternative splicing also provides a possible answer to why we humans get along as well as we do with such little genetic information (we really only have about double that of a fruit fly)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Protein Domains &amp; Alternative Splicing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Proteins are structured in such a way that they have discrete structural &amp; functional regions called domains</a:t>
            </a:r>
          </a:p>
          <a:p>
            <a:r>
              <a:rPr lang="en-US" dirty="0" smtClean="0"/>
              <a:t>So, one domain may include an active site, while another domain on the same protein may be responsible for attaching to the cell membrane</a:t>
            </a:r>
          </a:p>
          <a:p>
            <a:r>
              <a:rPr lang="en-US" dirty="0" smtClean="0"/>
              <a:t>In many cases, the different exons code for </a:t>
            </a:r>
            <a:r>
              <a:rPr lang="en-US" smtClean="0"/>
              <a:t>the different </a:t>
            </a:r>
            <a:r>
              <a:rPr lang="en-US" dirty="0" smtClean="0"/>
              <a:t>domains of a protein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Exon</a:t>
            </a:r>
            <a:r>
              <a:rPr lang="en-US" dirty="0" smtClean="0"/>
              <a:t> Shuffling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presence of introns in a gene may facilitate the evolution of new and potentially useful proteins by increasing the probability of crossing over between the exons of different alleles!</a:t>
            </a:r>
          </a:p>
          <a:p>
            <a:r>
              <a:rPr lang="en-US" dirty="0" err="1" smtClean="0"/>
              <a:t>Exon</a:t>
            </a:r>
            <a:r>
              <a:rPr lang="en-US" dirty="0" smtClean="0"/>
              <a:t> shuffling could lead to new proteins with novel combinations of functions (or it could lead to a completely nonfunctional product, and then you die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RNA Directed Synthesis of a Polypeptide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7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process of translation, a cell </a:t>
            </a:r>
            <a:r>
              <a:rPr lang="en-US" dirty="0" err="1" smtClean="0"/>
              <a:t>interpets</a:t>
            </a:r>
            <a:r>
              <a:rPr lang="en-US" dirty="0" smtClean="0"/>
              <a:t> a genetic message by reading the </a:t>
            </a:r>
            <a:r>
              <a:rPr lang="en-US" dirty="0" err="1" smtClean="0"/>
              <a:t>codons</a:t>
            </a:r>
            <a:r>
              <a:rPr lang="en-US" dirty="0" smtClean="0"/>
              <a:t> on a strand of mRNA, and builds a polypeptide accordingly</a:t>
            </a:r>
          </a:p>
          <a:p>
            <a:r>
              <a:rPr lang="en-US" dirty="0" smtClean="0"/>
              <a:t>The interpreter of the of this message is a molecule called transfer RNA or </a:t>
            </a:r>
            <a:r>
              <a:rPr lang="en-US" dirty="0" err="1" smtClean="0"/>
              <a:t>tRNA</a:t>
            </a:r>
            <a:endParaRPr lang="en-US" dirty="0" smtClean="0"/>
          </a:p>
          <a:p>
            <a:pPr lvl="1"/>
            <a:r>
              <a:rPr lang="en-US" dirty="0" smtClean="0"/>
              <a:t>The job of </a:t>
            </a:r>
            <a:r>
              <a:rPr lang="en-US" dirty="0" err="1" smtClean="0"/>
              <a:t>tRNA</a:t>
            </a:r>
            <a:r>
              <a:rPr lang="en-US" dirty="0" smtClean="0"/>
              <a:t> is to transfer amino acids from the </a:t>
            </a:r>
            <a:r>
              <a:rPr lang="en-US" dirty="0" err="1" smtClean="0"/>
              <a:t>cytoplasmic</a:t>
            </a:r>
            <a:r>
              <a:rPr lang="en-US" dirty="0" smtClean="0"/>
              <a:t> pool of amino acids to </a:t>
            </a:r>
            <a:r>
              <a:rPr lang="en-US" dirty="0" err="1" smtClean="0"/>
              <a:t>ribosomes</a:t>
            </a:r>
            <a:endParaRPr lang="en-US" dirty="0" smtClean="0"/>
          </a:p>
          <a:p>
            <a:r>
              <a:rPr lang="en-US" dirty="0" smtClean="0"/>
              <a:t>The ribosome than catalyzes the covalent linkage of 1 amino acid to another through a condensation reaction, forming a peptide bond</a:t>
            </a:r>
          </a:p>
        </p:txBody>
      </p:sp>
    </p:spTree>
    <p:extLst>
      <p:ext uri="{BB962C8B-B14F-4D97-AF65-F5344CB8AC3E}">
        <p14:creationId xmlns:p14="http://schemas.microsoft.com/office/powerpoint/2010/main" val="13568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Not all </a:t>
            </a:r>
            <a:r>
              <a:rPr lang="en-US" dirty="0" err="1" smtClean="0"/>
              <a:t>tRNA</a:t>
            </a:r>
            <a:r>
              <a:rPr lang="en-US" dirty="0" smtClean="0"/>
              <a:t> molecules are the same</a:t>
            </a:r>
          </a:p>
          <a:p>
            <a:r>
              <a:rPr lang="en-US" dirty="0" smtClean="0"/>
              <a:t>There are almost as many </a:t>
            </a:r>
            <a:r>
              <a:rPr lang="en-US" dirty="0" err="1" smtClean="0"/>
              <a:t>tRNA</a:t>
            </a:r>
            <a:r>
              <a:rPr lang="en-US" dirty="0" smtClean="0"/>
              <a:t> molecules as there are </a:t>
            </a:r>
            <a:r>
              <a:rPr lang="en-US" dirty="0" err="1" smtClean="0"/>
              <a:t>codons</a:t>
            </a:r>
            <a:r>
              <a:rPr lang="en-US" dirty="0" smtClean="0"/>
              <a:t> (45)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tRNA</a:t>
            </a:r>
            <a:r>
              <a:rPr lang="en-US" dirty="0" smtClean="0"/>
              <a:t> molecule has a nucleotide triplet called an </a:t>
            </a:r>
            <a:r>
              <a:rPr lang="en-US" dirty="0" err="1" smtClean="0"/>
              <a:t>anticodon</a:t>
            </a:r>
            <a:r>
              <a:rPr lang="en-US" dirty="0" smtClean="0"/>
              <a:t> which is complementary to, and so base pairs with the </a:t>
            </a:r>
            <a:r>
              <a:rPr lang="en-US" dirty="0" err="1" smtClean="0"/>
              <a:t>codon</a:t>
            </a:r>
            <a:endParaRPr lang="en-US" dirty="0"/>
          </a:p>
        </p:txBody>
      </p:sp>
      <p:pic>
        <p:nvPicPr>
          <p:cNvPr id="1026" name="Picture 2" descr="http://img.sparknotes.com/figures/F/f88cd44dc6a50ffa6b94cdb9d213894e/cloverlea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038600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82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do we need an RNA intermediate?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/>
          <a:lstStyle/>
          <a:p>
            <a:r>
              <a:rPr lang="en-US" dirty="0" smtClean="0"/>
              <a:t>In other words, why can’t we just use DNA as the template to build a polypeptide</a:t>
            </a:r>
          </a:p>
          <a:p>
            <a:endParaRPr lang="en-US" dirty="0" smtClean="0"/>
          </a:p>
          <a:p>
            <a:r>
              <a:rPr lang="en-US" dirty="0" smtClean="0"/>
              <a:t>Using RNA provides protection for DNA</a:t>
            </a:r>
          </a:p>
          <a:p>
            <a:endParaRPr lang="en-US" dirty="0" smtClean="0"/>
          </a:p>
          <a:p>
            <a:r>
              <a:rPr lang="en-US" dirty="0" smtClean="0"/>
              <a:t>Using an RNA intermediate allows for more then one polypeptide to be synthesized at once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0"/>
            <a:ext cx="2971800" cy="1143000"/>
          </a:xfrm>
        </p:spPr>
        <p:txBody>
          <a:bodyPr/>
          <a:lstStyle/>
          <a:p>
            <a:r>
              <a:rPr lang="en-US" dirty="0" err="1" smtClean="0"/>
              <a:t>tRNA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7360"/>
          </a:xfrm>
        </p:spPr>
        <p:txBody>
          <a:bodyPr/>
          <a:lstStyle/>
          <a:p>
            <a:r>
              <a:rPr lang="en-US" dirty="0" smtClean="0"/>
              <a:t>Made of RNA off of a DNA template</a:t>
            </a:r>
          </a:p>
          <a:p>
            <a:r>
              <a:rPr lang="en-US" dirty="0" smtClean="0"/>
              <a:t>Can be reused over and over</a:t>
            </a:r>
          </a:p>
          <a:p>
            <a:r>
              <a:rPr lang="en-US" dirty="0" smtClean="0"/>
              <a:t>About 80 nucleotides long with stretches of complementary bases which allows for hydrogen bonding between complementary bases giving it its characteristic shape</a:t>
            </a:r>
            <a:endParaRPr lang="en-US" dirty="0"/>
          </a:p>
        </p:txBody>
      </p:sp>
      <p:pic>
        <p:nvPicPr>
          <p:cNvPr id="16386" name="Picture 2" descr="http://www.iop.vast.ac.vn/theor/conferences/smp/1st/kaminuma/UCSFComputerGraphicsLab/tr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67125"/>
            <a:ext cx="9144000" cy="3190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8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Aminoacyl-tRNA</a:t>
            </a:r>
            <a:r>
              <a:rPr lang="en-US" dirty="0" smtClean="0"/>
              <a:t> </a:t>
            </a:r>
            <a:r>
              <a:rPr lang="en-US" dirty="0" err="1" smtClean="0"/>
              <a:t>Synthetases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family of related enzymes whose job it is to correctly match up amino acids with the correct </a:t>
            </a:r>
            <a:r>
              <a:rPr lang="en-US" dirty="0" err="1" smtClean="0"/>
              <a:t>tRNA</a:t>
            </a:r>
            <a:r>
              <a:rPr lang="en-US" dirty="0" smtClean="0"/>
              <a:t> molecule</a:t>
            </a:r>
          </a:p>
          <a:p>
            <a:r>
              <a:rPr lang="en-US" dirty="0" smtClean="0"/>
              <a:t>The active site of each </a:t>
            </a:r>
            <a:r>
              <a:rPr lang="en-US" dirty="0" err="1" smtClean="0"/>
              <a:t>aminoacyl-tRNA</a:t>
            </a:r>
            <a:r>
              <a:rPr lang="en-US" dirty="0" smtClean="0"/>
              <a:t> </a:t>
            </a:r>
            <a:r>
              <a:rPr lang="en-US" dirty="0" err="1" smtClean="0"/>
              <a:t>synthetase</a:t>
            </a:r>
            <a:r>
              <a:rPr lang="en-US" dirty="0" smtClean="0"/>
              <a:t> molecule fits only one </a:t>
            </a:r>
            <a:r>
              <a:rPr lang="en-US" dirty="0" err="1" smtClean="0"/>
              <a:t>combintaion</a:t>
            </a:r>
            <a:r>
              <a:rPr lang="en-US" dirty="0" smtClean="0"/>
              <a:t> of amino acid and </a:t>
            </a:r>
            <a:r>
              <a:rPr lang="en-US" dirty="0" err="1" smtClean="0"/>
              <a:t>tRNA</a:t>
            </a:r>
            <a:endParaRPr lang="en-US" dirty="0" smtClean="0"/>
          </a:p>
          <a:p>
            <a:r>
              <a:rPr lang="en-US" dirty="0" smtClean="0"/>
              <a:t>There are 20 different </a:t>
            </a:r>
            <a:r>
              <a:rPr lang="en-US" dirty="0" err="1" smtClean="0"/>
              <a:t>synthetases</a:t>
            </a:r>
            <a:r>
              <a:rPr lang="en-US" dirty="0" smtClean="0"/>
              <a:t>, one for each amino acid</a:t>
            </a:r>
          </a:p>
          <a:p>
            <a:pPr lvl="1"/>
            <a:r>
              <a:rPr lang="en-US" dirty="0" smtClean="0"/>
              <a:t>This means the </a:t>
            </a:r>
            <a:r>
              <a:rPr lang="en-US" dirty="0" err="1" smtClean="0"/>
              <a:t>synthetase</a:t>
            </a:r>
            <a:r>
              <a:rPr lang="en-US" dirty="0" smtClean="0"/>
              <a:t> is able to bind all </a:t>
            </a:r>
            <a:r>
              <a:rPr lang="en-US" dirty="0" err="1" smtClean="0"/>
              <a:t>tRNA’s</a:t>
            </a:r>
            <a:r>
              <a:rPr lang="en-US" dirty="0" smtClean="0"/>
              <a:t> with </a:t>
            </a:r>
            <a:r>
              <a:rPr lang="en-US" dirty="0" err="1" smtClean="0"/>
              <a:t>anticodons</a:t>
            </a:r>
            <a:r>
              <a:rPr lang="en-US" dirty="0" smtClean="0"/>
              <a:t> for their amino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Aminoacyl-tRNA</a:t>
            </a:r>
            <a:r>
              <a:rPr lang="en-US" dirty="0" smtClean="0"/>
              <a:t> </a:t>
            </a:r>
            <a:r>
              <a:rPr lang="en-US" dirty="0" err="1" smtClean="0"/>
              <a:t>Synthetases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Aminoacyl-tRNA</a:t>
            </a:r>
            <a:r>
              <a:rPr lang="en-US" dirty="0" smtClean="0"/>
              <a:t> </a:t>
            </a:r>
            <a:r>
              <a:rPr lang="en-US" dirty="0" err="1" smtClean="0"/>
              <a:t>Synthetases</a:t>
            </a:r>
            <a:r>
              <a:rPr lang="en-US" dirty="0" smtClean="0"/>
              <a:t> catalyzes the covalent linkage of the amino acid to the </a:t>
            </a:r>
            <a:r>
              <a:rPr lang="en-US" dirty="0" err="1" smtClean="0"/>
              <a:t>tRNA</a:t>
            </a:r>
            <a:r>
              <a:rPr lang="en-US" dirty="0" smtClean="0"/>
              <a:t> through hydrolysis of ATP</a:t>
            </a:r>
          </a:p>
          <a:p>
            <a:r>
              <a:rPr lang="en-US" dirty="0" smtClean="0"/>
              <a:t>Once an amino acid is attached to a </a:t>
            </a:r>
            <a:r>
              <a:rPr lang="en-US" dirty="0" err="1" smtClean="0"/>
              <a:t>tRNA</a:t>
            </a:r>
            <a:r>
              <a:rPr lang="en-US" dirty="0" smtClean="0"/>
              <a:t>, it is called a </a:t>
            </a:r>
            <a:r>
              <a:rPr lang="en-US" b="1" i="1" dirty="0" smtClean="0"/>
              <a:t>charged </a:t>
            </a:r>
            <a:r>
              <a:rPr lang="en-US" b="1" i="1" dirty="0" err="1" smtClean="0"/>
              <a:t>tRNA</a:t>
            </a:r>
            <a:endParaRPr lang="en-US" b="1" i="1" dirty="0" smtClean="0"/>
          </a:p>
          <a:p>
            <a:r>
              <a:rPr lang="en-US" dirty="0" smtClean="0"/>
              <a:t>Charged </a:t>
            </a:r>
            <a:r>
              <a:rPr lang="en-US" dirty="0" err="1" smtClean="0"/>
              <a:t>tRNA’s</a:t>
            </a:r>
            <a:r>
              <a:rPr lang="en-US" dirty="0" smtClean="0"/>
              <a:t> are released from the </a:t>
            </a:r>
            <a:r>
              <a:rPr lang="en-US" dirty="0" err="1" smtClean="0"/>
              <a:t>Aminoacyl-tRNA</a:t>
            </a:r>
            <a:r>
              <a:rPr lang="en-US" dirty="0" smtClean="0"/>
              <a:t> </a:t>
            </a:r>
            <a:r>
              <a:rPr lang="en-US" dirty="0" err="1" smtClean="0"/>
              <a:t>Synthetases</a:t>
            </a:r>
            <a:r>
              <a:rPr lang="en-US" dirty="0" smtClean="0"/>
              <a:t> and available to deliver its amino acid to a ribosome to be incorporated into a growing polypeptide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Wobble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recognition process involved matching appropriate </a:t>
            </a:r>
            <a:r>
              <a:rPr lang="en-US" dirty="0" err="1" smtClean="0"/>
              <a:t>a.a</a:t>
            </a:r>
            <a:r>
              <a:rPr lang="en-US" dirty="0" smtClean="0"/>
              <a:t>. with correct </a:t>
            </a:r>
            <a:r>
              <a:rPr lang="en-US" dirty="0" err="1" smtClean="0"/>
              <a:t>tRNA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recognition process involves matching correct </a:t>
            </a:r>
            <a:r>
              <a:rPr lang="en-US" dirty="0" err="1" smtClean="0"/>
              <a:t>tRNA</a:t>
            </a:r>
            <a:r>
              <a:rPr lang="en-US" dirty="0" smtClean="0"/>
              <a:t> with </a:t>
            </a:r>
            <a:r>
              <a:rPr lang="en-US" dirty="0" err="1" smtClean="0"/>
              <a:t>codon</a:t>
            </a:r>
            <a:endParaRPr lang="en-US" dirty="0" smtClean="0"/>
          </a:p>
          <a:p>
            <a:r>
              <a:rPr lang="en-US" dirty="0" smtClean="0"/>
              <a:t>Wobble: the flexible base pairing at the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codon</a:t>
            </a:r>
            <a:r>
              <a:rPr lang="en-US" dirty="0" smtClean="0"/>
              <a:t> position</a:t>
            </a:r>
          </a:p>
          <a:p>
            <a:pPr lvl="1"/>
            <a:r>
              <a:rPr lang="en-US" dirty="0" smtClean="0"/>
              <a:t>Because there are only 45 </a:t>
            </a:r>
            <a:r>
              <a:rPr lang="en-US" dirty="0" err="1" smtClean="0"/>
              <a:t>tRNA</a:t>
            </a:r>
            <a:r>
              <a:rPr lang="en-US" dirty="0" smtClean="0"/>
              <a:t>, there must be some versatility in base pairing allowed </a:t>
            </a:r>
          </a:p>
          <a:p>
            <a:pPr lvl="1"/>
            <a:r>
              <a:rPr lang="en-US" dirty="0" smtClean="0"/>
              <a:t>This occurs with the 3</a:t>
            </a:r>
            <a:r>
              <a:rPr lang="en-US" baseline="30000" dirty="0" smtClean="0"/>
              <a:t>rd</a:t>
            </a:r>
            <a:r>
              <a:rPr lang="en-US" dirty="0" smtClean="0"/>
              <a:t> base on the </a:t>
            </a:r>
            <a:r>
              <a:rPr lang="en-US" dirty="0" err="1" smtClean="0"/>
              <a:t>codon</a:t>
            </a:r>
            <a:r>
              <a:rPr lang="en-US" dirty="0" smtClean="0"/>
              <a:t> &amp; </a:t>
            </a:r>
            <a:r>
              <a:rPr lang="en-US" dirty="0" err="1" smtClean="0"/>
              <a:t>anticodon</a:t>
            </a:r>
            <a:endParaRPr lang="en-US" dirty="0" smtClean="0"/>
          </a:p>
          <a:p>
            <a:pPr lvl="1"/>
            <a:r>
              <a:rPr lang="en-US" dirty="0" smtClean="0"/>
              <a:t>Base pairing rules are relaxed here</a:t>
            </a:r>
          </a:p>
          <a:p>
            <a:pPr lvl="1"/>
            <a:r>
              <a:rPr lang="en-US" dirty="0" smtClean="0"/>
              <a:t>This allows one </a:t>
            </a:r>
            <a:r>
              <a:rPr lang="en-US" dirty="0" err="1" smtClean="0"/>
              <a:t>anticodon</a:t>
            </a:r>
            <a:r>
              <a:rPr lang="en-US" dirty="0" smtClean="0"/>
              <a:t> to base pair w/ several different </a:t>
            </a:r>
            <a:r>
              <a:rPr lang="en-US" dirty="0" err="1" smtClean="0"/>
              <a:t>codons</a:t>
            </a:r>
            <a:r>
              <a:rPr lang="en-US" dirty="0" smtClean="0"/>
              <a:t>, as long as the 1</a:t>
            </a:r>
            <a:r>
              <a:rPr lang="en-US" baseline="30000" dirty="0" smtClean="0"/>
              <a:t>st</a:t>
            </a:r>
            <a:r>
              <a:rPr lang="en-US" dirty="0" smtClean="0"/>
              <a:t> 2 bases pair correctly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Facilitate the specific coupling of </a:t>
            </a:r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n-US" dirty="0" err="1" smtClean="0"/>
              <a:t>anticodons</a:t>
            </a:r>
            <a:r>
              <a:rPr lang="en-US" dirty="0" smtClean="0"/>
              <a:t> with mRNA </a:t>
            </a:r>
            <a:r>
              <a:rPr lang="en-US" dirty="0" err="1" smtClean="0"/>
              <a:t>codons</a:t>
            </a:r>
            <a:r>
              <a:rPr lang="en-US" dirty="0" smtClean="0"/>
              <a:t> during protein synthesis</a:t>
            </a:r>
          </a:p>
          <a:p>
            <a:r>
              <a:rPr lang="en-US" dirty="0" smtClean="0"/>
              <a:t>There are 2 ribosomal subunits, each composed of ribosomal RNA or </a:t>
            </a:r>
            <a:r>
              <a:rPr lang="en-US" dirty="0" err="1" smtClean="0"/>
              <a:t>rRNA</a:t>
            </a:r>
            <a:endParaRPr lang="en-US" dirty="0" smtClean="0"/>
          </a:p>
          <a:p>
            <a:pPr lvl="1"/>
            <a:r>
              <a:rPr lang="en-US" dirty="0" smtClean="0"/>
              <a:t>Genes on chromosomal DNA are transcribed, and the RNA is processed and assembled with proteins imported from the cytoplasm</a:t>
            </a:r>
          </a:p>
          <a:p>
            <a:pPr lvl="1"/>
            <a:r>
              <a:rPr lang="en-US" dirty="0" smtClean="0"/>
              <a:t>This occurs in the nucleolus</a:t>
            </a:r>
          </a:p>
          <a:p>
            <a:pPr lvl="1"/>
            <a:r>
              <a:rPr lang="en-US" dirty="0" smtClean="0"/>
              <a:t>The completed ribosomal subunits are then exported through a nuclear pore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both prokaryotes and eukaryotes both ribosomal subunits only join to form a complete functional ribosome when attached to an mRNA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250" t="21000" r="52500" b="30000"/>
          <a:stretch>
            <a:fillRect/>
          </a:stretch>
        </p:blipFill>
        <p:spPr bwMode="auto">
          <a:xfrm>
            <a:off x="3124200" y="2971800"/>
            <a:ext cx="5638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77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Ribosomes</a:t>
            </a:r>
            <a:r>
              <a:rPr lang="en-US" sz="2800" dirty="0" smtClean="0"/>
              <a:t> are always composed of 2 subunits, a large subunit and a small subunit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57200" y="1847088"/>
            <a:ext cx="4041775" cy="654843"/>
          </a:xfrm>
        </p:spPr>
        <p:txBody>
          <a:bodyPr/>
          <a:lstStyle/>
          <a:p>
            <a:r>
              <a:rPr lang="en-US" dirty="0" smtClean="0"/>
              <a:t>Eukaryotic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09601" y="2514600"/>
            <a:ext cx="8077200" cy="3845720"/>
          </a:xfrm>
        </p:spPr>
        <p:txBody>
          <a:bodyPr>
            <a:normAutofit/>
          </a:bodyPr>
          <a:lstStyle/>
          <a:p>
            <a:r>
              <a:rPr lang="en-US" dirty="0" smtClean="0"/>
              <a:t>Large subunit is called the 60s</a:t>
            </a:r>
          </a:p>
          <a:p>
            <a:pPr lvl="1"/>
            <a:r>
              <a:rPr lang="en-US" dirty="0" smtClean="0"/>
              <a:t>Composed of 3 strands of </a:t>
            </a:r>
            <a:r>
              <a:rPr lang="en-US" dirty="0" err="1" smtClean="0"/>
              <a:t>rRNA</a:t>
            </a:r>
            <a:endParaRPr lang="en-US" dirty="0" smtClean="0"/>
          </a:p>
          <a:p>
            <a:r>
              <a:rPr lang="en-US" dirty="0" smtClean="0"/>
              <a:t>Small subunit is called the 40s</a:t>
            </a:r>
          </a:p>
          <a:p>
            <a:pPr lvl="1"/>
            <a:r>
              <a:rPr lang="en-US" dirty="0" smtClean="0"/>
              <a:t>Composed of 1 strand of </a:t>
            </a:r>
            <a:r>
              <a:rPr lang="en-US" dirty="0" err="1" smtClean="0"/>
              <a:t>rRNA</a:t>
            </a:r>
            <a:endParaRPr lang="en-US" dirty="0" smtClean="0"/>
          </a:p>
          <a:p>
            <a:r>
              <a:rPr lang="en-US" dirty="0" smtClean="0"/>
              <a:t>= a complete ribosome </a:t>
            </a:r>
            <a:r>
              <a:rPr lang="en-US" dirty="0" smtClean="0"/>
              <a:t>of 80s </a:t>
            </a:r>
            <a:r>
              <a:rPr lang="en-US" dirty="0" smtClean="0"/>
              <a:t>ribosome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8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mun.ca/biology/scarr/MGA2-03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659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77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890" y="76200"/>
            <a:ext cx="8229600" cy="1143000"/>
          </a:xfrm>
        </p:spPr>
        <p:txBody>
          <a:bodyPr/>
          <a:lstStyle/>
          <a:p>
            <a:r>
              <a:rPr lang="en-US" dirty="0" smtClean="0"/>
              <a:t>Structure of a Ribosome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/>
          </a:bodyPr>
          <a:lstStyle/>
          <a:p>
            <a:r>
              <a:rPr lang="en-US" dirty="0" smtClean="0"/>
              <a:t>In addition to a binding site for mRNA, each ribosome has 3 binding sites for </a:t>
            </a:r>
            <a:r>
              <a:rPr lang="en-US" dirty="0" err="1" smtClean="0"/>
              <a:t>tRNA</a:t>
            </a:r>
            <a:endParaRPr lang="en-US" dirty="0" smtClean="0"/>
          </a:p>
          <a:p>
            <a:r>
              <a:rPr lang="en-US" dirty="0" smtClean="0"/>
              <a:t>P site: </a:t>
            </a:r>
          </a:p>
          <a:p>
            <a:pPr lvl="1"/>
            <a:r>
              <a:rPr lang="en-US" dirty="0" err="1" smtClean="0"/>
              <a:t>peptidyl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site</a:t>
            </a:r>
          </a:p>
          <a:p>
            <a:pPr lvl="1"/>
            <a:r>
              <a:rPr lang="en-US" dirty="0" smtClean="0"/>
              <a:t>Holds the </a:t>
            </a:r>
            <a:r>
              <a:rPr lang="en-US" dirty="0" err="1" smtClean="0"/>
              <a:t>tRNA</a:t>
            </a:r>
            <a:r>
              <a:rPr lang="en-US" dirty="0" smtClean="0"/>
              <a:t> carrying the growing polypeptide chain while… </a:t>
            </a:r>
          </a:p>
          <a:p>
            <a:r>
              <a:rPr lang="en-US" dirty="0" smtClean="0"/>
              <a:t>A site</a:t>
            </a:r>
          </a:p>
          <a:p>
            <a:pPr lvl="1"/>
            <a:r>
              <a:rPr lang="en-US" dirty="0" err="1" smtClean="0"/>
              <a:t>Aminoacyl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site</a:t>
            </a:r>
          </a:p>
          <a:p>
            <a:pPr lvl="1"/>
            <a:r>
              <a:rPr lang="en-US" dirty="0" smtClean="0"/>
              <a:t>Holds the </a:t>
            </a:r>
            <a:r>
              <a:rPr lang="en-US" dirty="0" err="1" smtClean="0"/>
              <a:t>tRNA</a:t>
            </a:r>
            <a:r>
              <a:rPr lang="en-US" dirty="0" smtClean="0"/>
              <a:t> carrying the next amino acid to be added</a:t>
            </a:r>
          </a:p>
          <a:p>
            <a:r>
              <a:rPr lang="en-US" dirty="0" smtClean="0"/>
              <a:t>E site: exit site for discharged </a:t>
            </a:r>
            <a:r>
              <a:rPr lang="en-US" dirty="0" err="1" smtClean="0"/>
              <a:t>tRNA’s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69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4" name="Picture 4" descr="http://www.bio.miami.edu/~cmallery/150/gene/c7.17.16ribos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9" y="0"/>
            <a:ext cx="9097921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53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Between DNA &amp; RNA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Double Stranded</a:t>
            </a:r>
          </a:p>
          <a:p>
            <a:r>
              <a:rPr lang="en-US" dirty="0" err="1" smtClean="0"/>
              <a:t>Deoxyribose</a:t>
            </a:r>
            <a:r>
              <a:rPr lang="en-US" dirty="0" smtClean="0"/>
              <a:t> sugar</a:t>
            </a:r>
          </a:p>
          <a:p>
            <a:r>
              <a:rPr lang="en-US" dirty="0" smtClean="0"/>
              <a:t>Long term storage of information</a:t>
            </a:r>
          </a:p>
          <a:p>
            <a:r>
              <a:rPr lang="en-US" dirty="0" smtClean="0"/>
              <a:t>Nitrogenous bases</a:t>
            </a:r>
          </a:p>
          <a:p>
            <a:pPr lvl="1"/>
            <a:r>
              <a:rPr lang="en-US" dirty="0" smtClean="0"/>
              <a:t>Adenine</a:t>
            </a:r>
          </a:p>
          <a:p>
            <a:pPr lvl="1"/>
            <a:r>
              <a:rPr lang="en-US" b="1" u="sng" dirty="0" smtClean="0"/>
              <a:t>Thymine</a:t>
            </a:r>
          </a:p>
          <a:p>
            <a:pPr lvl="1"/>
            <a:r>
              <a:rPr lang="en-US" dirty="0" smtClean="0"/>
              <a:t>Cytosine</a:t>
            </a:r>
          </a:p>
          <a:p>
            <a:pPr lvl="1"/>
            <a:r>
              <a:rPr lang="en-US" dirty="0" smtClean="0"/>
              <a:t>guanine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Single Stranded</a:t>
            </a:r>
          </a:p>
          <a:p>
            <a:r>
              <a:rPr lang="en-US" dirty="0" smtClean="0"/>
              <a:t>Ribose Sugar</a:t>
            </a:r>
          </a:p>
          <a:p>
            <a:r>
              <a:rPr lang="en-US" dirty="0" smtClean="0"/>
              <a:t>Temporary storage of information</a:t>
            </a:r>
          </a:p>
          <a:p>
            <a:r>
              <a:rPr lang="en-US" dirty="0" smtClean="0"/>
              <a:t>Nitrogenous bases</a:t>
            </a:r>
          </a:p>
          <a:p>
            <a:pPr lvl="1"/>
            <a:r>
              <a:rPr lang="en-US" dirty="0" smtClean="0"/>
              <a:t>Adenine</a:t>
            </a:r>
          </a:p>
          <a:p>
            <a:pPr lvl="1"/>
            <a:r>
              <a:rPr lang="en-US" b="1" u="sng" dirty="0" err="1" smtClean="0"/>
              <a:t>Uracil</a:t>
            </a:r>
            <a:endParaRPr lang="en-US" b="1" u="sng" dirty="0" smtClean="0"/>
          </a:p>
          <a:p>
            <a:pPr lvl="1"/>
            <a:r>
              <a:rPr lang="en-US" dirty="0" smtClean="0"/>
              <a:t>Cytosine</a:t>
            </a:r>
          </a:p>
          <a:p>
            <a:pPr lvl="1"/>
            <a:r>
              <a:rPr lang="en-US" dirty="0" smtClean="0"/>
              <a:t>guanine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Stages to Building a Polypeptide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Initiation</a:t>
            </a:r>
          </a:p>
          <a:p>
            <a:r>
              <a:rPr lang="en-US" dirty="0" smtClean="0"/>
              <a:t>Elongation</a:t>
            </a:r>
          </a:p>
          <a:p>
            <a:r>
              <a:rPr lang="en-US" dirty="0" smtClean="0"/>
              <a:t>Termination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Translation: Initiation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Eukaryotes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subunit with initiator </a:t>
            </a:r>
            <a:r>
              <a:rPr lang="en-US" dirty="0" err="1" smtClean="0"/>
              <a:t>tRNA</a:t>
            </a:r>
            <a:r>
              <a:rPr lang="en-US" dirty="0" smtClean="0"/>
              <a:t> already bound, binds the 5’ cap of mRNA</a:t>
            </a:r>
          </a:p>
          <a:p>
            <a:r>
              <a:rPr lang="en-US" dirty="0" smtClean="0"/>
              <a:t>It then scans downstream along the mRNA until it reaches the AUG start </a:t>
            </a:r>
            <a:r>
              <a:rPr lang="en-US" dirty="0" err="1" smtClean="0"/>
              <a:t>codon</a:t>
            </a:r>
            <a:endParaRPr lang="en-US" dirty="0" smtClean="0"/>
          </a:p>
          <a:p>
            <a:pPr lvl="1"/>
            <a:r>
              <a:rPr lang="en-US" dirty="0" smtClean="0"/>
              <a:t>This is important cause it establishes the </a:t>
            </a:r>
            <a:r>
              <a:rPr lang="en-US" dirty="0" err="1" smtClean="0"/>
              <a:t>codon</a:t>
            </a:r>
            <a:r>
              <a:rPr lang="en-US" dirty="0" smtClean="0"/>
              <a:t> reading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Translation Initiation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basically, initiation brings together mRNA, the 2 subunits of the ribosome, and a </a:t>
            </a:r>
            <a:r>
              <a:rPr lang="en-US" dirty="0" err="1" smtClean="0"/>
              <a:t>tRNA</a:t>
            </a:r>
            <a:r>
              <a:rPr lang="en-US" dirty="0" smtClean="0"/>
              <a:t> bearing the 1</a:t>
            </a:r>
            <a:r>
              <a:rPr lang="en-US" baseline="30000" dirty="0" smtClean="0"/>
              <a:t>st</a:t>
            </a:r>
            <a:r>
              <a:rPr lang="en-US" dirty="0" smtClean="0"/>
              <a:t> amino acid of a polypeptide</a:t>
            </a:r>
          </a:p>
          <a:p>
            <a:r>
              <a:rPr lang="en-US" dirty="0" smtClean="0"/>
              <a:t>The union of the above is followed by attachment of the large ribosomal subunit</a:t>
            </a:r>
          </a:p>
          <a:p>
            <a:r>
              <a:rPr lang="en-US" dirty="0" smtClean="0"/>
              <a:t>This completes the </a:t>
            </a:r>
            <a:r>
              <a:rPr lang="en-US" b="1" i="1" u="sng" dirty="0" smtClean="0"/>
              <a:t>translation initiation complex</a:t>
            </a:r>
          </a:p>
          <a:p>
            <a:r>
              <a:rPr lang="en-US" dirty="0" smtClean="0"/>
              <a:t>Proteins called </a:t>
            </a:r>
            <a:r>
              <a:rPr lang="en-US" b="1" i="1" u="sng" dirty="0" smtClean="0"/>
              <a:t>initiation factors </a:t>
            </a:r>
            <a:r>
              <a:rPr lang="en-US" dirty="0" smtClean="0"/>
              <a:t>are required to bring all of these components together</a:t>
            </a:r>
          </a:p>
        </p:txBody>
      </p:sp>
    </p:spTree>
    <p:extLst>
      <p:ext uri="{BB962C8B-B14F-4D97-AF65-F5344CB8AC3E}">
        <p14:creationId xmlns:p14="http://schemas.microsoft.com/office/powerpoint/2010/main" val="13608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brary.thinkquest.org/04apr/00217/images/content/ribos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620000" cy="5181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Translation Initiation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cell expends energy forming the translation initiation complex</a:t>
            </a:r>
          </a:p>
          <a:p>
            <a:r>
              <a:rPr lang="en-US" dirty="0" smtClean="0"/>
              <a:t>The energy comes from hydrolysis of the GTP molecule, or </a:t>
            </a:r>
            <a:r>
              <a:rPr lang="en-US" dirty="0" err="1" smtClean="0"/>
              <a:t>guanosine</a:t>
            </a:r>
            <a:r>
              <a:rPr lang="en-US" dirty="0" smtClean="0"/>
              <a:t> </a:t>
            </a:r>
            <a:r>
              <a:rPr lang="en-US" dirty="0" err="1" smtClean="0"/>
              <a:t>triphosphate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9698" name="Picture 2" descr="http://upload.wikimedia.org/wikipedia/commons/thumb/5/56/GTP_chemical_structure.png/800px-GTP_chemical_stru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86200"/>
            <a:ext cx="76200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19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Translation: Elongation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elongation phase, amino acids are added 1 by 1 to the preceding amino acid </a:t>
            </a:r>
          </a:p>
          <a:p>
            <a:r>
              <a:rPr lang="en-US" dirty="0" smtClean="0"/>
              <a:t>Each addition involves participation of proteins called elongation factors</a:t>
            </a:r>
          </a:p>
          <a:p>
            <a:r>
              <a:rPr lang="en-US" dirty="0" smtClean="0"/>
              <a:t>Elongation occurs in a 3 step cycle</a:t>
            </a:r>
          </a:p>
          <a:p>
            <a:pPr lvl="1"/>
            <a:r>
              <a:rPr lang="en-US" dirty="0" smtClean="0"/>
              <a:t>Energy expenditure by hydrolysis of GTP occurs in the 1</a:t>
            </a:r>
            <a:r>
              <a:rPr lang="en-US" baseline="30000" dirty="0" smtClean="0"/>
              <a:t>st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Steps of Elongation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is </a:t>
            </a:r>
            <a:r>
              <a:rPr lang="en-US" b="1" i="1" u="sng" dirty="0" err="1" smtClean="0"/>
              <a:t>Codon</a:t>
            </a:r>
            <a:r>
              <a:rPr lang="en-US" b="1" i="1" u="sng" dirty="0" smtClean="0"/>
              <a:t> Recognition</a:t>
            </a:r>
          </a:p>
          <a:p>
            <a:pPr lvl="1"/>
            <a:r>
              <a:rPr lang="en-US" dirty="0" smtClean="0"/>
              <a:t>Requires hydrolysis of GTP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b="1" i="1" u="sng" dirty="0" smtClean="0"/>
              <a:t>Peptide Bond Formation </a:t>
            </a:r>
            <a:r>
              <a:rPr lang="en-US" dirty="0" smtClean="0"/>
              <a:t>between amino acids in the A and P sites, catalyzed by the ribosome</a:t>
            </a:r>
          </a:p>
          <a:p>
            <a:pPr lvl="1"/>
            <a:r>
              <a:rPr lang="en-US" dirty="0" smtClean="0"/>
              <a:t>Removes the amino acid from the </a:t>
            </a:r>
            <a:r>
              <a:rPr lang="en-US" dirty="0" err="1" smtClean="0"/>
              <a:t>tRNA</a:t>
            </a:r>
            <a:r>
              <a:rPr lang="en-US" dirty="0" smtClean="0"/>
              <a:t> that carried it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b="1" i="1" u="sng" dirty="0" smtClean="0"/>
              <a:t>Translocation</a:t>
            </a:r>
            <a:r>
              <a:rPr lang="en-US" dirty="0" smtClean="0"/>
              <a:t> of </a:t>
            </a:r>
            <a:r>
              <a:rPr lang="en-US" dirty="0" err="1" smtClean="0"/>
              <a:t>tRNA</a:t>
            </a:r>
            <a:r>
              <a:rPr lang="en-US" dirty="0" smtClean="0"/>
              <a:t> in the A site to the P site, while at the same time moving the </a:t>
            </a:r>
            <a:r>
              <a:rPr lang="en-US" dirty="0" err="1" smtClean="0"/>
              <a:t>tRNA</a:t>
            </a:r>
            <a:r>
              <a:rPr lang="en-US" dirty="0" smtClean="0"/>
              <a:t> in the P site to the E site</a:t>
            </a:r>
          </a:p>
          <a:p>
            <a:pPr lvl="1"/>
            <a:r>
              <a:rPr lang="en-US" dirty="0" smtClean="0"/>
              <a:t> mRNA is moved through the ribosome 5’end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6" name="Picture 4" descr="http://kvhs.nbed.nb.ca/gallant/biology/translation_elon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83"/>
            <a:ext cx="9144000" cy="6848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24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Termination of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a stop </a:t>
            </a:r>
            <a:r>
              <a:rPr lang="en-US" dirty="0" err="1" smtClean="0"/>
              <a:t>codon</a:t>
            </a:r>
            <a:r>
              <a:rPr lang="en-US" dirty="0" smtClean="0"/>
              <a:t> reaches the A site of the ribosome they signal the end of translation</a:t>
            </a:r>
          </a:p>
          <a:p>
            <a:r>
              <a:rPr lang="en-US" dirty="0" smtClean="0"/>
              <a:t>Stop </a:t>
            </a:r>
            <a:r>
              <a:rPr lang="en-US" dirty="0" err="1" smtClean="0"/>
              <a:t>codons</a:t>
            </a:r>
            <a:r>
              <a:rPr lang="en-US" dirty="0" smtClean="0"/>
              <a:t> do not code for an amino acid and include</a:t>
            </a:r>
          </a:p>
          <a:p>
            <a:pPr lvl="1"/>
            <a:r>
              <a:rPr lang="en-US" dirty="0" smtClean="0"/>
              <a:t>UAG</a:t>
            </a:r>
          </a:p>
          <a:p>
            <a:pPr lvl="1"/>
            <a:r>
              <a:rPr lang="en-US" dirty="0" smtClean="0"/>
              <a:t>UAA</a:t>
            </a:r>
          </a:p>
          <a:p>
            <a:pPr lvl="1"/>
            <a:r>
              <a:rPr lang="en-US" dirty="0" smtClean="0"/>
              <a:t>UGA</a:t>
            </a:r>
          </a:p>
          <a:p>
            <a:r>
              <a:rPr lang="en-US" dirty="0" smtClean="0"/>
              <a:t>A protein called a </a:t>
            </a:r>
            <a:r>
              <a:rPr lang="en-US" b="1" i="1" u="sng" dirty="0" smtClean="0"/>
              <a:t>release factor </a:t>
            </a:r>
            <a:r>
              <a:rPr lang="en-US" dirty="0" smtClean="0"/>
              <a:t>binds directly to the stop </a:t>
            </a:r>
            <a:r>
              <a:rPr lang="en-US" dirty="0" err="1" smtClean="0"/>
              <a:t>codon</a:t>
            </a:r>
            <a:r>
              <a:rPr lang="en-US" dirty="0" smtClean="0"/>
              <a:t> in the A site</a:t>
            </a:r>
          </a:p>
        </p:txBody>
      </p:sp>
    </p:spTree>
    <p:extLst>
      <p:ext uri="{BB962C8B-B14F-4D97-AF65-F5344CB8AC3E}">
        <p14:creationId xmlns:p14="http://schemas.microsoft.com/office/powerpoint/2010/main" val="15654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/>
              <a:t>Causes addition of a water molecule instead of an amino acid</a:t>
            </a:r>
          </a:p>
          <a:p>
            <a:r>
              <a:rPr lang="en-US" dirty="0" smtClean="0"/>
              <a:t>This reaction hydrolyzes (breaks) the bond between the completed polypeptide and the </a:t>
            </a:r>
            <a:r>
              <a:rPr lang="en-US" dirty="0" err="1" smtClean="0"/>
              <a:t>tRNA</a:t>
            </a:r>
            <a:r>
              <a:rPr lang="en-US" dirty="0" smtClean="0"/>
              <a:t> in the P site, releasing the polypeptide through the exit tunnel of the ribosome</a:t>
            </a:r>
          </a:p>
          <a:p>
            <a:pPr lvl="1"/>
            <a:r>
              <a:rPr lang="en-US" dirty="0" smtClean="0"/>
              <a:t>Exit tunnel is NOT the E site</a:t>
            </a:r>
          </a:p>
          <a:p>
            <a:pPr lvl="1"/>
            <a:r>
              <a:rPr lang="en-US" dirty="0" smtClean="0"/>
              <a:t>Exit tunnel is a special tunnel in the ribosome through which the polypeptide is released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is transcribed into </a:t>
            </a:r>
            <a:r>
              <a:rPr lang="en-US" i="1" dirty="0" smtClean="0"/>
              <a:t>pre</a:t>
            </a:r>
            <a:r>
              <a:rPr lang="en-US" dirty="0" smtClean="0"/>
              <a:t>-messenger RNA by RNA Polymerase in the nucleus</a:t>
            </a:r>
          </a:p>
          <a:p>
            <a:pPr lvl="1"/>
            <a:r>
              <a:rPr lang="en-US" dirty="0" smtClean="0"/>
              <a:t>Initiation</a:t>
            </a:r>
          </a:p>
          <a:p>
            <a:pPr lvl="1"/>
            <a:r>
              <a:rPr lang="en-US" dirty="0" smtClean="0"/>
              <a:t>Elongation</a:t>
            </a:r>
          </a:p>
          <a:p>
            <a:pPr lvl="1"/>
            <a:r>
              <a:rPr lang="en-US" dirty="0" smtClean="0"/>
              <a:t>Termination </a:t>
            </a:r>
          </a:p>
          <a:p>
            <a:r>
              <a:rPr lang="en-US" dirty="0" smtClean="0"/>
              <a:t>This </a:t>
            </a:r>
            <a:r>
              <a:rPr lang="en-US" i="1" dirty="0" smtClean="0"/>
              <a:t>pre</a:t>
            </a:r>
            <a:r>
              <a:rPr lang="en-US" dirty="0" smtClean="0"/>
              <a:t>-mRNA undergoes RNA processing yielding a finished mRNA</a:t>
            </a:r>
          </a:p>
          <a:p>
            <a:r>
              <a:rPr lang="en-US" dirty="0" smtClean="0"/>
              <a:t>This primary transcript is now ready to leave the nucleus and undergo translation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 ribosome can make an average polypeptide in less then a minute</a:t>
            </a:r>
          </a:p>
          <a:p>
            <a:r>
              <a:rPr lang="en-US" dirty="0" smtClean="0"/>
              <a:t>Typically, many </a:t>
            </a:r>
            <a:r>
              <a:rPr lang="en-US" dirty="0" err="1" smtClean="0"/>
              <a:t>ribosomes</a:t>
            </a:r>
            <a:r>
              <a:rPr lang="en-US" dirty="0" smtClean="0"/>
              <a:t> translate a single mRNA at the same time</a:t>
            </a:r>
          </a:p>
          <a:p>
            <a:pPr lvl="1"/>
            <a:r>
              <a:rPr lang="en-US" dirty="0" smtClean="0"/>
              <a:t>A single mRNA is used to make many copies of a polypeptide simultaneously</a:t>
            </a:r>
          </a:p>
          <a:p>
            <a:r>
              <a:rPr lang="en-US" dirty="0" smtClean="0"/>
              <a:t>Once a ribosome moves past the start </a:t>
            </a:r>
            <a:r>
              <a:rPr lang="en-US" dirty="0" err="1" smtClean="0"/>
              <a:t>codon</a:t>
            </a:r>
            <a:r>
              <a:rPr lang="en-US" dirty="0" smtClean="0"/>
              <a:t>, another can bind</a:t>
            </a:r>
          </a:p>
          <a:p>
            <a:r>
              <a:rPr lang="en-US" dirty="0" smtClean="0"/>
              <a:t>Strings of </a:t>
            </a:r>
            <a:r>
              <a:rPr lang="en-US" dirty="0" err="1" smtClean="0"/>
              <a:t>ribosomes</a:t>
            </a:r>
            <a:r>
              <a:rPr lang="en-US" dirty="0" smtClean="0"/>
              <a:t> on a single mRNA are called </a:t>
            </a:r>
            <a:r>
              <a:rPr lang="en-US" dirty="0" err="1" smtClean="0"/>
              <a:t>polyribosomes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670560"/>
          </a:xfrm>
        </p:spPr>
        <p:txBody>
          <a:bodyPr/>
          <a:lstStyle/>
          <a:p>
            <a:r>
              <a:rPr lang="en-US" dirty="0" smtClean="0"/>
              <a:t>As seen with an electron microscope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1066800"/>
            <a:ext cx="9144000" cy="3962400"/>
            <a:chOff x="0" y="1066800"/>
            <a:chExt cx="9144000" cy="3962400"/>
          </a:xfrm>
        </p:grpSpPr>
        <p:pic>
          <p:nvPicPr>
            <p:cNvPr id="40962" name="Picture 2" descr="http://www.cytochemistry.net/cell-biology/rer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66800"/>
              <a:ext cx="9144000" cy="39624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447800" y="1981200"/>
              <a:ext cx="13716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Ribosomes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00800" y="1752600"/>
              <a:ext cx="1219200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mRNA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9800" y="4572000"/>
              <a:ext cx="2819400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Polypeptide chains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110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1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kind of cell is this &amp; how do you know?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http://www.mun.ca/biology/scarr/138831_polyribosomes.jpg"/>
          <p:cNvPicPr>
            <a:picLocks noChangeAspect="1" noChangeArrowheads="1"/>
          </p:cNvPicPr>
          <p:nvPr/>
        </p:nvPicPr>
        <p:blipFill>
          <a:blip r:embed="rId2" cstate="print"/>
          <a:srcRect b="7576"/>
          <a:stretch>
            <a:fillRect/>
          </a:stretch>
        </p:blipFill>
        <p:spPr bwMode="auto">
          <a:xfrm>
            <a:off x="0" y="1524001"/>
            <a:ext cx="9144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0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Completing &amp; Targeting the Functional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04360"/>
          </a:xfrm>
        </p:spPr>
        <p:txBody>
          <a:bodyPr/>
          <a:lstStyle/>
          <a:p>
            <a:r>
              <a:rPr lang="en-US" dirty="0" smtClean="0"/>
              <a:t>Translation alone is not sufficient to make a functional protein</a:t>
            </a:r>
          </a:p>
          <a:p>
            <a:endParaRPr lang="en-US" dirty="0" smtClean="0"/>
          </a:p>
          <a:p>
            <a:r>
              <a:rPr lang="en-US" dirty="0" smtClean="0"/>
              <a:t>Proteins must undergo posttranslational modifications and correct folding be functional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translation a polypeptide begins to spontaneously fold and coil as a direct consequence of the properties of its amino acids and how they are strung together (primary structure)</a:t>
            </a:r>
          </a:p>
          <a:p>
            <a:r>
              <a:rPr lang="en-US" dirty="0" smtClean="0"/>
              <a:t>This creates a protein with a specific 3-D shape (secondary &amp; tertiary structure)</a:t>
            </a:r>
          </a:p>
          <a:p>
            <a:r>
              <a:rPr lang="en-US" b="1" i="1" u="sng" dirty="0" smtClean="0"/>
              <a:t>Chaperone proteins </a:t>
            </a:r>
            <a:r>
              <a:rPr lang="en-US" dirty="0" smtClean="0"/>
              <a:t>are necessary to help the protein fold correctly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sequence of DNA (or the gene) determines protein primary structure (amino acid sequence)</a:t>
            </a:r>
          </a:p>
          <a:p>
            <a:r>
              <a:rPr lang="en-US" dirty="0" smtClean="0"/>
              <a:t>Protein primary structure then determines secondary and tertiary structure</a:t>
            </a:r>
          </a:p>
          <a:p>
            <a:r>
              <a:rPr lang="en-US" dirty="0" smtClean="0"/>
              <a:t>So… DNA is ultimately responsible for protein structure and so protein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Post-Translational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 even correctly folded proteins must be modified before the protein can do its job</a:t>
            </a:r>
          </a:p>
          <a:p>
            <a:pPr lvl="1"/>
            <a:r>
              <a:rPr lang="en-US" dirty="0" smtClean="0"/>
              <a:t>Amino acids may be chemically modified through</a:t>
            </a:r>
          </a:p>
          <a:p>
            <a:pPr lvl="2"/>
            <a:r>
              <a:rPr lang="en-US" dirty="0" smtClean="0"/>
              <a:t>Attachment of sugars, phosphate groups, lipids…</a:t>
            </a:r>
          </a:p>
          <a:p>
            <a:pPr lvl="1"/>
            <a:r>
              <a:rPr lang="en-US" dirty="0" smtClean="0"/>
              <a:t>Enzymes may remove one or more amino acids from the leading end</a:t>
            </a:r>
          </a:p>
          <a:p>
            <a:pPr lvl="1"/>
            <a:r>
              <a:rPr lang="en-US" dirty="0" smtClean="0"/>
              <a:t>A polypeptide chain be </a:t>
            </a:r>
            <a:r>
              <a:rPr lang="en-US" dirty="0" err="1" smtClean="0"/>
              <a:t>enzymaticaly</a:t>
            </a:r>
            <a:r>
              <a:rPr lang="en-US" dirty="0" smtClean="0"/>
              <a:t> cleaved into 2 or more pieces</a:t>
            </a:r>
          </a:p>
          <a:p>
            <a:pPr lvl="1"/>
            <a:r>
              <a:rPr lang="en-US" dirty="0" smtClean="0"/>
              <a:t>Sometimes 2 separate polypeptides must work together (</a:t>
            </a:r>
            <a:r>
              <a:rPr lang="en-US" dirty="0" err="1" smtClean="0"/>
              <a:t>quarternary</a:t>
            </a:r>
            <a:r>
              <a:rPr lang="en-US" dirty="0" smtClean="0"/>
              <a:t> structure)  </a:t>
            </a:r>
            <a:r>
              <a:rPr lang="en-US" dirty="0" smtClean="0">
                <a:sym typeface="Wingdings" pitchFamily="2" charset="2"/>
              </a:rPr>
              <a:t> hemoglobin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9239" y="4572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Insulin</a:t>
            </a:r>
            <a:br>
              <a:rPr lang="en-US" dirty="0" smtClean="0"/>
            </a:br>
            <a:r>
              <a:rPr lang="en-US" sz="2700" dirty="0" smtClean="0"/>
              <a:t>Yay </a:t>
            </a:r>
            <a:r>
              <a:rPr lang="en-US" sz="2700" dirty="0" smtClean="0"/>
              <a:t>Kaitlin</a:t>
            </a:r>
            <a:r>
              <a:rPr lang="en-US" sz="2700" dirty="0" smtClean="0">
                <a:sym typeface="Wingdings" pitchFamily="2" charset="2"/>
              </a:rPr>
              <a:t>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4953000" cy="4709160"/>
          </a:xfrm>
        </p:spPr>
        <p:txBody>
          <a:bodyPr>
            <a:normAutofit/>
          </a:bodyPr>
          <a:lstStyle/>
          <a:p>
            <a:r>
              <a:rPr lang="en-US" dirty="0" smtClean="0"/>
              <a:t>Insulin is 1</a:t>
            </a:r>
            <a:r>
              <a:rPr lang="en-US" baseline="30000" dirty="0" smtClean="0"/>
              <a:t>st</a:t>
            </a:r>
            <a:r>
              <a:rPr lang="en-US" dirty="0" smtClean="0"/>
              <a:t> synthesized as a single polypeptide chain, but only becomes active after an enzyme cuts out a central part of the chain</a:t>
            </a:r>
          </a:p>
          <a:p>
            <a:r>
              <a:rPr lang="en-US" dirty="0" smtClean="0"/>
              <a:t>This leaves a protein composed of 2 polypeptide chains connected through disulfide bridges</a:t>
            </a:r>
            <a:endParaRPr lang="en-US" dirty="0"/>
          </a:p>
        </p:txBody>
      </p:sp>
      <p:pic>
        <p:nvPicPr>
          <p:cNvPr id="45058" name="Picture 2" descr="http://www.usm.maine.edu/spdbv/gallery/b1403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97131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99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Ribosomes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Free ribosome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Bound </a:t>
            </a:r>
            <a:r>
              <a:rPr lang="en-US" dirty="0" err="1" smtClean="0"/>
              <a:t>ribosomes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276600" cy="3763963"/>
          </a:xfrm>
        </p:spPr>
        <p:txBody>
          <a:bodyPr/>
          <a:lstStyle/>
          <a:p>
            <a:r>
              <a:rPr lang="en-US" dirty="0" smtClean="0"/>
              <a:t>Suspended in the </a:t>
            </a:r>
            <a:r>
              <a:rPr lang="en-US" dirty="0" err="1" smtClean="0"/>
              <a:t>cytosol</a:t>
            </a:r>
            <a:endParaRPr lang="en-US" dirty="0" smtClean="0"/>
          </a:p>
          <a:p>
            <a:r>
              <a:rPr lang="en-US" dirty="0" smtClean="0"/>
              <a:t>Make proteins that will remain in the </a:t>
            </a:r>
            <a:r>
              <a:rPr lang="en-US" dirty="0" err="1" smtClean="0"/>
              <a:t>cytosol</a:t>
            </a:r>
            <a:r>
              <a:rPr lang="en-US" dirty="0" smtClean="0"/>
              <a:t> for internal cellular use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962401" y="2362200"/>
            <a:ext cx="4724400" cy="3763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Bound to the </a:t>
            </a:r>
            <a:r>
              <a:rPr lang="en-US" dirty="0" err="1" smtClean="0"/>
              <a:t>cytosolic</a:t>
            </a:r>
            <a:r>
              <a:rPr lang="en-US" dirty="0" smtClean="0"/>
              <a:t> face of the RER or nuclear envelope</a:t>
            </a:r>
          </a:p>
          <a:p>
            <a:r>
              <a:rPr lang="en-US" dirty="0" smtClean="0"/>
              <a:t>Make proteins of the: </a:t>
            </a:r>
          </a:p>
          <a:p>
            <a:pPr lvl="1"/>
            <a:r>
              <a:rPr lang="en-US" dirty="0" err="1" smtClean="0"/>
              <a:t>Endomembrane</a:t>
            </a:r>
            <a:r>
              <a:rPr lang="en-US" dirty="0" smtClean="0"/>
              <a:t> System</a:t>
            </a:r>
          </a:p>
          <a:p>
            <a:pPr lvl="2"/>
            <a:r>
              <a:rPr lang="en-US" dirty="0" smtClean="0"/>
              <a:t>Nuclear envelope</a:t>
            </a:r>
          </a:p>
          <a:p>
            <a:pPr lvl="2"/>
            <a:r>
              <a:rPr lang="en-US" dirty="0" smtClean="0"/>
              <a:t>Golgi</a:t>
            </a:r>
          </a:p>
          <a:p>
            <a:pPr lvl="2"/>
            <a:r>
              <a:rPr lang="en-US" dirty="0" err="1" smtClean="0"/>
              <a:t>Lysosome</a:t>
            </a:r>
            <a:endParaRPr lang="en-US" dirty="0" smtClean="0"/>
          </a:p>
          <a:p>
            <a:pPr lvl="2"/>
            <a:r>
              <a:rPr lang="en-US" dirty="0" smtClean="0"/>
              <a:t>Vacuoles</a:t>
            </a:r>
          </a:p>
          <a:p>
            <a:pPr lvl="2"/>
            <a:r>
              <a:rPr lang="en-US" dirty="0" smtClean="0"/>
              <a:t>Plasma membrane</a:t>
            </a:r>
          </a:p>
          <a:p>
            <a:pPr lvl="1"/>
            <a:r>
              <a:rPr lang="en-US" dirty="0" smtClean="0"/>
              <a:t>As well as proteins that are to be secreted (like insulin)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Targeting Polypeptides to Specific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synthesis always begins in the </a:t>
            </a:r>
            <a:r>
              <a:rPr lang="en-US" dirty="0" err="1" smtClean="0"/>
              <a:t>cytosol</a:t>
            </a:r>
            <a:r>
              <a:rPr lang="en-US" dirty="0" smtClean="0"/>
              <a:t> where a free ribosome begins translation of an mRNA molecule</a:t>
            </a:r>
          </a:p>
          <a:p>
            <a:r>
              <a:rPr lang="en-US" dirty="0" smtClean="0"/>
              <a:t>There the process continues until completion unless the growing polypeptide itself signals the ribosome to attach to the ER</a:t>
            </a:r>
          </a:p>
          <a:p>
            <a:r>
              <a:rPr lang="en-US" dirty="0" smtClean="0"/>
              <a:t>Polypeptides destined for the </a:t>
            </a:r>
            <a:r>
              <a:rPr lang="en-US" dirty="0" err="1" smtClean="0"/>
              <a:t>endomembrane</a:t>
            </a:r>
            <a:r>
              <a:rPr lang="en-US" dirty="0" smtClean="0"/>
              <a:t> system or secretion are marked by </a:t>
            </a:r>
            <a:r>
              <a:rPr lang="en-US" b="1" i="1" u="sng" dirty="0" smtClean="0"/>
              <a:t>signal peptides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32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Dogma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central dogma in biology for many years was :</a:t>
            </a:r>
          </a:p>
          <a:p>
            <a:r>
              <a:rPr lang="en-US" b="1" i="1" u="sng" dirty="0" smtClean="0"/>
              <a:t>DNA </a:t>
            </a:r>
            <a:r>
              <a:rPr lang="en-US" b="1" i="1" u="sng" dirty="0" smtClean="0">
                <a:sym typeface="Wingdings" pitchFamily="2" charset="2"/>
              </a:rPr>
              <a:t> RNA  protein</a:t>
            </a:r>
          </a:p>
          <a:p>
            <a:r>
              <a:rPr lang="en-US" dirty="0" smtClean="0">
                <a:sym typeface="Wingdings" pitchFamily="2" charset="2"/>
              </a:rPr>
              <a:t>It has been modified since due to new discoveries, but it basically remains the same</a:t>
            </a:r>
            <a:endParaRPr lang="en-US" dirty="0"/>
          </a:p>
        </p:txBody>
      </p:sp>
      <p:pic>
        <p:nvPicPr>
          <p:cNvPr id="32770" name="Picture 2" descr="http://www.phschool.com/science/biology_place/biocoach/images/transcription/euovrv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1" y="3410607"/>
            <a:ext cx="3124200" cy="3447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Peptides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the protein to the ER</a:t>
            </a:r>
          </a:p>
          <a:p>
            <a:r>
              <a:rPr lang="en-US" dirty="0" smtClean="0"/>
              <a:t>About 20a.a.’s long at or near the leading end of the polypeptide</a:t>
            </a:r>
          </a:p>
          <a:p>
            <a:r>
              <a:rPr lang="en-US" dirty="0" smtClean="0"/>
              <a:t>Signal peptides are recognized as they emerge from the ribosome by a complex called a </a:t>
            </a:r>
            <a:r>
              <a:rPr lang="en-US" b="1" i="1" u="sng" dirty="0" smtClean="0"/>
              <a:t>signal-recognition particle (SRP)</a:t>
            </a:r>
          </a:p>
          <a:p>
            <a:r>
              <a:rPr lang="en-US" dirty="0" smtClean="0"/>
              <a:t> SRP’s bring the ribosome to a receptor protein built into the ER which is part of a translocation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course1.winona.edu/sberg/ILLUST/fig201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36525"/>
            <a:ext cx="9052580" cy="6994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32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Translation then continues on the ribosome bound to the translocation complex until the growing polypeptide snakes across the ER membrane into the lumen via a protein pore </a:t>
            </a:r>
          </a:p>
          <a:p>
            <a:pPr lvl="1"/>
            <a:r>
              <a:rPr lang="en-US" dirty="0" smtClean="0"/>
              <a:t>If it to be a membrane bound protein, only part of the peptide will enter the lumen, while another part remains embedded in the membrane</a:t>
            </a:r>
          </a:p>
          <a:p>
            <a:pPr lvl="1"/>
            <a:r>
              <a:rPr lang="en-US" dirty="0" smtClean="0"/>
              <a:t>If it will be secreted, the entire polypeptide is released to the lumen</a:t>
            </a:r>
          </a:p>
          <a:p>
            <a:r>
              <a:rPr lang="en-US" dirty="0" smtClean="0"/>
              <a:t>Signal peptides are usually removed by an enzyme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http://219.221.200.61/ywwy/zbsw(E)/pic/ech7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243"/>
            <a:ext cx="9144000" cy="6869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3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Targeting to Other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signal sequences are used to target proteins to different organelles</a:t>
            </a:r>
          </a:p>
          <a:p>
            <a:r>
              <a:rPr lang="en-US" dirty="0" smtClean="0"/>
              <a:t>Translation is always completed before a protein is targeted to an organelle other than the ER</a:t>
            </a:r>
          </a:p>
          <a:p>
            <a:pPr lvl="1"/>
            <a:r>
              <a:rPr lang="en-US" dirty="0" smtClean="0"/>
              <a:t>Mitochondria</a:t>
            </a:r>
          </a:p>
          <a:p>
            <a:pPr lvl="1"/>
            <a:r>
              <a:rPr lang="en-US" dirty="0" smtClean="0"/>
              <a:t>Chloroplast</a:t>
            </a:r>
          </a:p>
          <a:p>
            <a:pPr lvl="1"/>
            <a:r>
              <a:rPr lang="en-US" dirty="0" smtClean="0"/>
              <a:t>Interior of the nucleus</a:t>
            </a:r>
          </a:p>
          <a:p>
            <a:pPr lvl="1"/>
            <a:r>
              <a:rPr lang="en-US" dirty="0" err="1" smtClean="0"/>
              <a:t>Lysosome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mutations are chemical changes to a single base pair of a gene</a:t>
            </a:r>
          </a:p>
          <a:p>
            <a:pPr lvl="1"/>
            <a:r>
              <a:rPr lang="en-US" dirty="0" smtClean="0"/>
              <a:t>Insertions</a:t>
            </a:r>
          </a:p>
          <a:p>
            <a:pPr lvl="1"/>
            <a:r>
              <a:rPr lang="en-US" dirty="0" smtClean="0"/>
              <a:t>Deletions</a:t>
            </a:r>
          </a:p>
          <a:p>
            <a:pPr lvl="1"/>
            <a:r>
              <a:rPr lang="en-US" dirty="0" smtClean="0"/>
              <a:t>Substitutions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base pair substitution is the replacement of one nucleotide and its partner with another pair of nucleotides</a:t>
            </a:r>
          </a:p>
          <a:p>
            <a:r>
              <a:rPr lang="en-US" dirty="0" smtClean="0"/>
              <a:t>So it may look like this</a:t>
            </a:r>
          </a:p>
          <a:p>
            <a:pPr>
              <a:buNone/>
            </a:pPr>
            <a:r>
              <a:rPr lang="en-US" dirty="0" smtClean="0"/>
              <a:t>AATTCCCGATCAG	         AATTC</a:t>
            </a:r>
            <a:r>
              <a:rPr lang="en-US" b="1" u="sng" dirty="0" smtClean="0"/>
              <a:t>T</a:t>
            </a:r>
            <a:r>
              <a:rPr lang="en-US" dirty="0" smtClean="0"/>
              <a:t>CGATCAG</a:t>
            </a:r>
          </a:p>
          <a:p>
            <a:pPr>
              <a:buNone/>
            </a:pPr>
            <a:r>
              <a:rPr lang="en-US" dirty="0" smtClean="0"/>
              <a:t>TTAAGGGCTAGTC            TTAAG</a:t>
            </a:r>
            <a:r>
              <a:rPr lang="en-US" b="1" u="sng" dirty="0" smtClean="0"/>
              <a:t>A</a:t>
            </a:r>
            <a:r>
              <a:rPr lang="en-US" dirty="0" smtClean="0"/>
              <a:t>GCTAGTC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b="1" dirty="0" smtClean="0">
                <a:hlinkClick r:id="rId2"/>
              </a:rPr>
              <a:t>http://animation</a:t>
            </a:r>
            <a:endParaRPr lang="en-US" sz="3200" b="1" dirty="0" smtClean="0"/>
          </a:p>
          <a:p>
            <a:endParaRPr lang="en-US" sz="1200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4191000" y="38862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Main Types of Substitutions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Silent mutation: the new </a:t>
            </a:r>
            <a:r>
              <a:rPr lang="en-US" dirty="0" err="1" smtClean="0"/>
              <a:t>codon</a:t>
            </a:r>
            <a:r>
              <a:rPr lang="en-US" dirty="0" smtClean="0"/>
              <a:t> codes for the same amino acid as the original, and so there is no net change in protein structure or function</a:t>
            </a:r>
          </a:p>
          <a:p>
            <a:pPr lvl="1"/>
            <a:r>
              <a:rPr lang="en-US" dirty="0" smtClean="0"/>
              <a:t>No disease</a:t>
            </a:r>
          </a:p>
          <a:p>
            <a:r>
              <a:rPr lang="en-US" dirty="0" err="1" smtClean="0"/>
              <a:t>Missense</a:t>
            </a:r>
            <a:r>
              <a:rPr lang="en-US" dirty="0" smtClean="0"/>
              <a:t> mutations: mutations in which the new </a:t>
            </a:r>
            <a:r>
              <a:rPr lang="en-US" dirty="0" err="1" smtClean="0"/>
              <a:t>codon</a:t>
            </a:r>
            <a:r>
              <a:rPr lang="en-US" dirty="0" smtClean="0"/>
              <a:t> codes for a different amino acid</a:t>
            </a:r>
          </a:p>
          <a:p>
            <a:pPr lvl="1"/>
            <a:r>
              <a:rPr lang="en-US" dirty="0" smtClean="0"/>
              <a:t>May or may not cause disease</a:t>
            </a:r>
          </a:p>
          <a:p>
            <a:r>
              <a:rPr lang="en-US" dirty="0" smtClean="0"/>
              <a:t>Nonsense mutations: causes premature termination of polypeptide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5300" name="Picture 4" descr="http://members.cox.net/amgough/Mutation_missense-01_03_0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3733800"/>
          </a:xfrm>
          <a:prstGeom prst="rect">
            <a:avLst/>
          </a:prstGeom>
          <a:noFill/>
        </p:spPr>
      </p:pic>
      <p:pic>
        <p:nvPicPr>
          <p:cNvPr id="55304" name="Picture 8" descr="http://members.cox.net/amgough/Mutation_silent-01_03_0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-1"/>
            <a:ext cx="4495801" cy="3723975"/>
          </a:xfrm>
          <a:prstGeom prst="rect">
            <a:avLst/>
          </a:prstGeom>
          <a:noFill/>
        </p:spPr>
      </p:pic>
      <p:pic>
        <p:nvPicPr>
          <p:cNvPr id="10242" name="Picture 2" descr="http://members.cox.net/amgough/Mutation_nonsense-01_03_03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733800"/>
            <a:ext cx="41148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55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Insertions &amp; Deletions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When the ribosome moves along the mRNA it reads the nucleotides in groups of 3, </a:t>
            </a:r>
            <a:r>
              <a:rPr lang="en-US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codons</a:t>
            </a:r>
            <a:endParaRPr lang="en-US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This is called the reading frame</a:t>
            </a:r>
          </a:p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Insertions are the addition of a nucleotide pair, while deletions are the removal of a nucleotide pair </a:t>
            </a:r>
          </a:p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Both insertions and deletions change the reading frame of the genetic message and so are termed </a:t>
            </a:r>
            <a:r>
              <a:rPr lang="en-US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frameshift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mutations</a:t>
            </a:r>
          </a:p>
          <a:p>
            <a:pPr lvl="1"/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The only time they do not alter the reading frame is when a multiple of 3 nucleotides is inserted or deleted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Dogma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teachingsapiens.files.wordpress.com/2009/08/central-dog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1568"/>
            <a:ext cx="8915400" cy="4914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Farmeshift</a:t>
            </a:r>
            <a:r>
              <a:rPr lang="en-US" dirty="0" smtClean="0"/>
              <a:t>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709160"/>
          </a:xfrm>
        </p:spPr>
        <p:txBody>
          <a:bodyPr>
            <a:normAutofit/>
          </a:bodyPr>
          <a:lstStyle/>
          <a:p>
            <a:r>
              <a:rPr lang="en-US" dirty="0" err="1" smtClean="0"/>
              <a:t>Frameshift</a:t>
            </a:r>
            <a:r>
              <a:rPr lang="en-US" dirty="0" smtClean="0"/>
              <a:t> mutations have disastrous effects on resulting proteins, more so than do </a:t>
            </a:r>
            <a:r>
              <a:rPr lang="en-US" dirty="0" err="1" smtClean="0"/>
              <a:t>substutions</a:t>
            </a:r>
            <a:endParaRPr lang="en-US" dirty="0" smtClean="0"/>
          </a:p>
          <a:p>
            <a:r>
              <a:rPr lang="en-US" sz="2400" b="1" dirty="0" smtClean="0">
                <a:hlinkClick r:id="rId2"/>
              </a:rPr>
              <a:t>animation</a:t>
            </a:r>
            <a:endParaRPr lang="en-US" sz="2400" b="1" dirty="0"/>
          </a:p>
        </p:txBody>
      </p:sp>
      <p:pic>
        <p:nvPicPr>
          <p:cNvPr id="60418" name="Picture 2" descr="http://kvhs.nbed.nb.ca/gallant/biology/frameshift_mu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"/>
            <a:ext cx="48006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05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Tay</a:t>
            </a:r>
            <a:r>
              <a:rPr lang="en-US" dirty="0" smtClean="0"/>
              <a:t> Sachs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Tay</a:t>
            </a:r>
            <a:r>
              <a:rPr lang="en-US" dirty="0"/>
              <a:t>-Sachs disease is an autosomal recessive disorder affecting the </a:t>
            </a:r>
            <a:r>
              <a:rPr lang="en-US" dirty="0" smtClean="0"/>
              <a:t>CNS. </a:t>
            </a:r>
          </a:p>
          <a:p>
            <a:r>
              <a:rPr lang="en-US" dirty="0"/>
              <a:t>R</a:t>
            </a:r>
            <a:r>
              <a:rPr lang="en-US" dirty="0" smtClean="0"/>
              <a:t>esults </a:t>
            </a:r>
            <a:r>
              <a:rPr lang="en-US" dirty="0"/>
              <a:t>from mutations in the gene </a:t>
            </a:r>
            <a:r>
              <a:rPr lang="en-US" dirty="0" smtClean="0"/>
              <a:t>encoding </a:t>
            </a:r>
            <a:r>
              <a:rPr lang="en-US" dirty="0" err="1" smtClean="0"/>
              <a:t>hexosaminidase</a:t>
            </a:r>
            <a:r>
              <a:rPr lang="en-US" dirty="0" smtClean="0"/>
              <a:t> </a:t>
            </a:r>
            <a:r>
              <a:rPr lang="en-US" dirty="0"/>
              <a:t>A, a lysosomal </a:t>
            </a:r>
            <a:r>
              <a:rPr lang="en-US" dirty="0" smtClean="0"/>
              <a:t>enzyme. </a:t>
            </a:r>
          </a:p>
          <a:p>
            <a:r>
              <a:rPr lang="en-US" dirty="0" smtClean="0"/>
              <a:t>78 </a:t>
            </a:r>
            <a:r>
              <a:rPr lang="en-US" dirty="0"/>
              <a:t>mutations in the Hex A gene have been described and include 65 single base substitutions, one large and 10 small deletions, and two small insertions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45 </a:t>
            </a:r>
            <a:r>
              <a:rPr lang="en-US" dirty="0"/>
              <a:t>of the single base substitutions cause missense </a:t>
            </a:r>
            <a:r>
              <a:rPr lang="en-US" dirty="0" smtClean="0"/>
              <a:t>mutations; </a:t>
            </a:r>
          </a:p>
          <a:p>
            <a:pPr lvl="2"/>
            <a:r>
              <a:rPr lang="en-US" dirty="0" smtClean="0"/>
              <a:t>39 </a:t>
            </a:r>
            <a:r>
              <a:rPr lang="en-US" dirty="0"/>
              <a:t>of these are disease causing, </a:t>
            </a:r>
            <a:endParaRPr lang="en-US" dirty="0" smtClean="0"/>
          </a:p>
          <a:p>
            <a:pPr lvl="2"/>
            <a:r>
              <a:rPr lang="en-US" dirty="0" smtClean="0"/>
              <a:t>3 are </a:t>
            </a:r>
            <a:r>
              <a:rPr lang="en-US" dirty="0"/>
              <a:t>benign but cause a change in phenotype, </a:t>
            </a:r>
            <a:endParaRPr lang="en-US" dirty="0" smtClean="0"/>
          </a:p>
          <a:p>
            <a:pPr lvl="2"/>
            <a:r>
              <a:rPr lang="en-US" dirty="0" smtClean="0"/>
              <a:t>3 are </a:t>
            </a:r>
            <a:r>
              <a:rPr lang="en-US" dirty="0"/>
              <a:t>neutral polymorphisms. </a:t>
            </a:r>
            <a:endParaRPr lang="en-US" dirty="0" smtClean="0"/>
          </a:p>
          <a:p>
            <a:pPr lvl="1"/>
            <a:r>
              <a:rPr lang="en-US" dirty="0" smtClean="0"/>
              <a:t>6 nonsense </a:t>
            </a:r>
            <a:r>
              <a:rPr lang="en-US" dirty="0"/>
              <a:t>mutations and 14 splice site lesions result from single base substitutions, and all but one of the splice site lesions cause a severe form of </a:t>
            </a:r>
            <a:r>
              <a:rPr lang="en-US" dirty="0" err="1"/>
              <a:t>Tay</a:t>
            </a:r>
            <a:r>
              <a:rPr lang="en-US" dirty="0"/>
              <a:t>-Sachs disease. </a:t>
            </a:r>
            <a:endParaRPr lang="en-US" dirty="0" smtClean="0"/>
          </a:p>
          <a:p>
            <a:pPr lvl="1"/>
            <a:r>
              <a:rPr lang="en-US" dirty="0" smtClean="0"/>
              <a:t>8 frameshift </a:t>
            </a:r>
            <a:r>
              <a:rPr lang="en-US" dirty="0"/>
              <a:t>mutations arise from </a:t>
            </a:r>
            <a:r>
              <a:rPr lang="en-US" dirty="0" smtClean="0"/>
              <a:t>6 deletion- </a:t>
            </a:r>
            <a:r>
              <a:rPr lang="en-US" dirty="0"/>
              <a:t>and </a:t>
            </a:r>
            <a:r>
              <a:rPr lang="en-US" dirty="0" smtClean="0"/>
              <a:t>2 insertion-type </a:t>
            </a:r>
            <a:r>
              <a:rPr lang="en-US" dirty="0"/>
              <a:t>lesions.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Eukaryotic Gene Expression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organisms must regulate which genes are expressed at any given time</a:t>
            </a:r>
          </a:p>
          <a:p>
            <a:r>
              <a:rPr lang="en-US" dirty="0" smtClean="0"/>
              <a:t>Organisms must be able to continuously an selectively turn genes on and off in response to signals from both their internal and external environment</a:t>
            </a:r>
          </a:p>
          <a:p>
            <a:r>
              <a:rPr lang="en-US" dirty="0" smtClean="0"/>
              <a:t>Regulation of gene expression is essential for differentiation and specialization of </a:t>
            </a:r>
            <a:r>
              <a:rPr lang="en-US" dirty="0" err="1" smtClean="0"/>
              <a:t>multicellular</a:t>
            </a:r>
            <a:r>
              <a:rPr lang="en-US" dirty="0" smtClean="0"/>
              <a:t> organisms</a:t>
            </a:r>
          </a:p>
        </p:txBody>
      </p:sp>
    </p:spTree>
    <p:extLst>
      <p:ext uri="{BB962C8B-B14F-4D97-AF65-F5344CB8AC3E}">
        <p14:creationId xmlns:p14="http://schemas.microsoft.com/office/powerpoint/2010/main" val="367077831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typical human cell probably expresses about 20% of its genes at any given time </a:t>
            </a:r>
          </a:p>
          <a:p>
            <a:pPr lvl="1"/>
            <a:r>
              <a:rPr lang="en-US" dirty="0" smtClean="0"/>
              <a:t>Highly differentiated cells like muscle or nerve cells probably express less</a:t>
            </a:r>
          </a:p>
          <a:p>
            <a:r>
              <a:rPr lang="en-US" dirty="0" smtClean="0"/>
              <a:t>The differences between cell types are not due to different genes, they all have the same genome, but rather to differential gene expression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112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1.5% of DNA in humans codes for protein</a:t>
            </a:r>
          </a:p>
          <a:p>
            <a:pPr lvl="1"/>
            <a:r>
              <a:rPr lang="en-US" dirty="0" smtClean="0"/>
              <a:t>Some of the rest codes for RNA</a:t>
            </a:r>
          </a:p>
          <a:p>
            <a:pPr lvl="2"/>
            <a:r>
              <a:rPr lang="en-US" dirty="0" smtClean="0"/>
              <a:t>mRNA</a:t>
            </a:r>
          </a:p>
          <a:p>
            <a:pPr lvl="2"/>
            <a:r>
              <a:rPr lang="en-US" dirty="0" err="1" smtClean="0"/>
              <a:t>tRNA</a:t>
            </a:r>
            <a:endParaRPr lang="en-US" dirty="0" smtClean="0"/>
          </a:p>
          <a:p>
            <a:pPr lvl="2"/>
            <a:r>
              <a:rPr lang="en-US" dirty="0" err="1" smtClean="0"/>
              <a:t>rRNA</a:t>
            </a:r>
            <a:endParaRPr lang="en-US" dirty="0" smtClean="0"/>
          </a:p>
          <a:p>
            <a:pPr lvl="2"/>
            <a:r>
              <a:rPr lang="en-US" dirty="0" err="1" smtClean="0"/>
              <a:t>snRNA</a:t>
            </a:r>
            <a:endParaRPr lang="en-US" dirty="0" smtClean="0"/>
          </a:p>
          <a:p>
            <a:pPr lvl="1"/>
            <a:r>
              <a:rPr lang="en-US" dirty="0" smtClean="0"/>
              <a:t>Over 98% of DNA ha no known function!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428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Eukaryotic Gene Expression can be Regulated at any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Regulation of chromatin structure</a:t>
            </a:r>
          </a:p>
          <a:p>
            <a:pPr lvl="1"/>
            <a:r>
              <a:rPr lang="en-US" dirty="0" smtClean="0"/>
              <a:t>The location of a genes promoter relative to a </a:t>
            </a:r>
            <a:r>
              <a:rPr lang="en-US" dirty="0" err="1" smtClean="0"/>
              <a:t>nucleosome</a:t>
            </a:r>
            <a:r>
              <a:rPr lang="en-US" dirty="0" smtClean="0"/>
              <a:t> &amp; the sites where DNA attaches to the chromosomal scaffold or nuclear lamina can affect whether a gene is transcribed</a:t>
            </a:r>
          </a:p>
          <a:p>
            <a:pPr lvl="1"/>
            <a:r>
              <a:rPr lang="en-US" dirty="0" smtClean="0"/>
              <a:t>Genes in heterochromatin usually aren’t expressed</a:t>
            </a:r>
          </a:p>
          <a:p>
            <a:r>
              <a:rPr lang="en-US" dirty="0" smtClean="0"/>
              <a:t>Regulation of transcription initiation</a:t>
            </a:r>
          </a:p>
          <a:p>
            <a:r>
              <a:rPr lang="en-US" dirty="0" smtClean="0"/>
              <a:t>Post transcriptional regulation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838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Regulation of Chromatin Structure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Histone</a:t>
            </a:r>
            <a:r>
              <a:rPr lang="en-US" dirty="0" smtClean="0"/>
              <a:t> Modifications</a:t>
            </a:r>
          </a:p>
          <a:p>
            <a:endParaRPr lang="en-US" dirty="0" smtClean="0"/>
          </a:p>
          <a:p>
            <a:r>
              <a:rPr lang="en-US" dirty="0" smtClean="0"/>
              <a:t>DNA </a:t>
            </a:r>
            <a:r>
              <a:rPr lang="en-US" dirty="0" err="1" smtClean="0"/>
              <a:t>Methylation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Epigenetic 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168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r>
              <a:rPr lang="en-US" dirty="0" err="1" smtClean="0"/>
              <a:t>Methylation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general DNA is </a:t>
            </a:r>
            <a:r>
              <a:rPr lang="en-US" dirty="0" err="1" smtClean="0"/>
              <a:t>methylated</a:t>
            </a:r>
            <a:r>
              <a:rPr lang="en-US" dirty="0" smtClean="0"/>
              <a:t> on cytosine residues and </a:t>
            </a:r>
            <a:r>
              <a:rPr lang="en-US" dirty="0" err="1" smtClean="0"/>
              <a:t>methylation</a:t>
            </a:r>
            <a:r>
              <a:rPr lang="en-US" dirty="0" smtClean="0"/>
              <a:t> leads to gene inactivation</a:t>
            </a:r>
          </a:p>
          <a:p>
            <a:r>
              <a:rPr lang="en-US" dirty="0" smtClean="0"/>
              <a:t>Once </a:t>
            </a:r>
            <a:r>
              <a:rPr lang="en-US" dirty="0" err="1" smtClean="0"/>
              <a:t>methylated</a:t>
            </a:r>
            <a:r>
              <a:rPr lang="en-US" dirty="0" smtClean="0"/>
              <a:t>, genes usually stay that way through successive cell divisions</a:t>
            </a:r>
          </a:p>
          <a:p>
            <a:pPr lvl="1"/>
            <a:r>
              <a:rPr lang="en-US" dirty="0" smtClean="0"/>
              <a:t>Parent strands not only act as a template to build new daughter strands, but also to correctly </a:t>
            </a:r>
            <a:r>
              <a:rPr lang="en-US" dirty="0" err="1" smtClean="0"/>
              <a:t>methylate</a:t>
            </a:r>
            <a:r>
              <a:rPr lang="en-US" dirty="0" smtClean="0"/>
              <a:t> daughter strands</a:t>
            </a:r>
          </a:p>
          <a:p>
            <a:pPr lvl="1"/>
            <a:r>
              <a:rPr lang="en-US" dirty="0" smtClean="0"/>
              <a:t>These </a:t>
            </a:r>
            <a:r>
              <a:rPr lang="en-US" dirty="0" err="1" smtClean="0"/>
              <a:t>methylation</a:t>
            </a:r>
            <a:r>
              <a:rPr lang="en-US" dirty="0" smtClean="0"/>
              <a:t> patterns are tissue specific, and accounts for genomic imprinting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3340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Regulation of Chromatin Structure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Histone</a:t>
            </a:r>
            <a:r>
              <a:rPr lang="en-US" dirty="0" smtClean="0"/>
              <a:t> Modifications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Histone</a:t>
            </a:r>
            <a:r>
              <a:rPr lang="en-US" dirty="0" smtClean="0"/>
              <a:t> </a:t>
            </a:r>
            <a:r>
              <a:rPr lang="en-US" dirty="0" err="1" smtClean="0"/>
              <a:t>acetylation</a:t>
            </a:r>
            <a:r>
              <a:rPr lang="en-US" dirty="0" smtClean="0"/>
              <a:t> leads to increased transcription</a:t>
            </a:r>
          </a:p>
          <a:p>
            <a:r>
              <a:rPr lang="en-US" dirty="0" err="1" smtClean="0"/>
              <a:t>Deacetylation</a:t>
            </a:r>
            <a:r>
              <a:rPr lang="en-US" dirty="0" smtClean="0"/>
              <a:t> inhibits transcription</a:t>
            </a:r>
          </a:p>
          <a:p>
            <a:r>
              <a:rPr lang="en-US" dirty="0" err="1" smtClean="0"/>
              <a:t>Histone</a:t>
            </a:r>
            <a:r>
              <a:rPr lang="en-US" dirty="0" smtClean="0"/>
              <a:t> </a:t>
            </a:r>
            <a:r>
              <a:rPr lang="en-US" dirty="0" err="1" smtClean="0"/>
              <a:t>methylation</a:t>
            </a:r>
            <a:r>
              <a:rPr lang="en-US" dirty="0" smtClean="0"/>
              <a:t> = no transcription</a:t>
            </a:r>
          </a:p>
          <a:p>
            <a:r>
              <a:rPr lang="en-US" dirty="0" err="1" smtClean="0"/>
              <a:t>Histone</a:t>
            </a:r>
            <a:r>
              <a:rPr lang="en-US" dirty="0" smtClean="0"/>
              <a:t> </a:t>
            </a:r>
            <a:r>
              <a:rPr lang="en-US" dirty="0" err="1" smtClean="0"/>
              <a:t>methylation</a:t>
            </a:r>
            <a:r>
              <a:rPr lang="en-US" dirty="0" smtClean="0"/>
              <a:t>+  </a:t>
            </a:r>
            <a:r>
              <a:rPr lang="en-US" dirty="0" err="1" smtClean="0"/>
              <a:t>phosphorylation</a:t>
            </a:r>
            <a:r>
              <a:rPr lang="en-US" dirty="0" smtClean="0"/>
              <a:t> = more gene expression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Epigenetic Inheritance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Inheritance of traits transmitted by mechanisms not directly involving the nucleotide sequence is called epigenetic inheritance</a:t>
            </a:r>
          </a:p>
          <a:p>
            <a:r>
              <a:rPr lang="en-US" dirty="0" smtClean="0"/>
              <a:t>These can be reversed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064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Regulation of Transcription Initiation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Chromatin modifying enzymes provide initial control of gene expression by making a region of DNA either more or less accessible to transcriptional machinery</a:t>
            </a:r>
          </a:p>
          <a:p>
            <a:r>
              <a:rPr lang="en-US" dirty="0" smtClean="0"/>
              <a:t>Control elements: segments of </a:t>
            </a:r>
            <a:r>
              <a:rPr lang="en-US" dirty="0" err="1" smtClean="0"/>
              <a:t>noncoding</a:t>
            </a:r>
            <a:r>
              <a:rPr lang="en-US" dirty="0" smtClean="0"/>
              <a:t> DNA that help regulate transcription by binding certain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9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Genetic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Triplets of nucleotide bases are the smallest units of uniform length that can specify all 20 amino acids</a:t>
            </a:r>
          </a:p>
          <a:p>
            <a:r>
              <a:rPr lang="en-US" dirty="0" smtClean="0"/>
              <a:t>If each arrangement of 3 consecutive bases specifies one amino acid, it is possible to specify up to 64 amino acids (4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There are only 20 amino acids, so this immediately indicates that there must be some redundancy within the code	</a:t>
            </a:r>
          </a:p>
          <a:p>
            <a:pPr lvl="1"/>
            <a:r>
              <a:rPr lang="en-US" dirty="0" smtClean="0"/>
              <a:t>This is an important safety that helps us survive mutations in our DNA!</a:t>
            </a: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Regulation of Transcription Initiation: </a:t>
            </a:r>
            <a:r>
              <a:rPr lang="en-US" sz="3600" dirty="0" smtClean="0"/>
              <a:t>The Role of Transcription Factors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TF’s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Transcription factors that are essential for transcription of all protein coding genes</a:t>
            </a:r>
          </a:p>
          <a:p>
            <a:r>
              <a:rPr lang="en-US" dirty="0" smtClean="0"/>
              <a:t>Some bind the DNA directly, others bind other proteins like RNA </a:t>
            </a:r>
            <a:r>
              <a:rPr lang="en-US" dirty="0" err="1" smtClean="0"/>
              <a:t>Pol</a:t>
            </a:r>
            <a:r>
              <a:rPr lang="en-US" dirty="0" smtClean="0"/>
              <a:t> II</a:t>
            </a:r>
          </a:p>
          <a:p>
            <a:r>
              <a:rPr lang="en-US" dirty="0" smtClean="0"/>
              <a:t>Only once the </a:t>
            </a:r>
            <a:r>
              <a:rPr lang="en-US" dirty="0" err="1" smtClean="0"/>
              <a:t>Initaition</a:t>
            </a:r>
            <a:r>
              <a:rPr lang="en-US" dirty="0" smtClean="0"/>
              <a:t> Complex is complete can RNA </a:t>
            </a:r>
            <a:r>
              <a:rPr lang="en-US" dirty="0" err="1" smtClean="0"/>
              <a:t>Pol</a:t>
            </a:r>
            <a:r>
              <a:rPr lang="en-US" dirty="0" smtClean="0"/>
              <a:t> II begin to move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Specific </a:t>
            </a:r>
            <a:r>
              <a:rPr lang="en-US" dirty="0" err="1" smtClean="0"/>
              <a:t>tf’s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Responsible for high levels of gene expression of particular genes at specific times in specific tissues</a:t>
            </a:r>
          </a:p>
          <a:p>
            <a:r>
              <a:rPr lang="en-US" dirty="0" smtClean="0"/>
              <a:t>Often works with Enhancers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04725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Regulation of Transcription Initiation: Enhancers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sometimes thousands of nucleotides upstream or downstream of a gene, even sometimes within an </a:t>
            </a:r>
            <a:r>
              <a:rPr lang="en-US" dirty="0" err="1" smtClean="0"/>
              <a:t>intron</a:t>
            </a:r>
            <a:endParaRPr lang="en-US" dirty="0" smtClean="0"/>
          </a:p>
          <a:p>
            <a:r>
              <a:rPr lang="en-US" dirty="0" smtClean="0"/>
              <a:t>A given gene may have multiple enhancers, each active at a different time or in a different cell type</a:t>
            </a:r>
          </a:p>
          <a:p>
            <a:r>
              <a:rPr lang="en-US" dirty="0" smtClean="0"/>
              <a:t>Each enhancer is associated with only one gene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765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Regulation of Transcription Initiation: Enhancers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eukaryotes, the rate of gene expression can be strongly influenced by the binding of proteins, either </a:t>
            </a:r>
            <a:r>
              <a:rPr lang="en-US" b="1" i="1" u="sng" dirty="0" smtClean="0"/>
              <a:t>activators</a:t>
            </a:r>
            <a:r>
              <a:rPr lang="en-US" dirty="0" smtClean="0"/>
              <a:t> or </a:t>
            </a:r>
            <a:r>
              <a:rPr lang="en-US" b="1" i="1" u="sng" dirty="0" smtClean="0"/>
              <a:t>repressors</a:t>
            </a:r>
            <a:r>
              <a:rPr lang="en-US" dirty="0" smtClean="0"/>
              <a:t>, to the enhancers</a:t>
            </a:r>
          </a:p>
          <a:p>
            <a:r>
              <a:rPr lang="en-US" dirty="0" smtClean="0"/>
              <a:t>Because of the distance of the enhancer from the gene this typically involves the folding back of the DNA onto itself and interactions with </a:t>
            </a:r>
            <a:r>
              <a:rPr lang="en-US" b="1" i="1" u="sng" dirty="0" smtClean="0"/>
              <a:t>mediator</a:t>
            </a:r>
            <a:r>
              <a:rPr lang="en-US" dirty="0" smtClean="0"/>
              <a:t>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698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xarquon.jcu.cz/edu/uvod/09nucleus/092function/images/activati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31575"/>
            <a:ext cx="9372600" cy="682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801851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bind directly to DNA blocking activator binding</a:t>
            </a:r>
          </a:p>
          <a:p>
            <a:r>
              <a:rPr lang="en-US" dirty="0" smtClean="0"/>
              <a:t>Some are able to turn off transcription even when activators are present</a:t>
            </a:r>
          </a:p>
          <a:p>
            <a:r>
              <a:rPr lang="en-US" dirty="0" smtClean="0"/>
              <a:t>Some affect chromatin structure by de-acetylating </a:t>
            </a:r>
            <a:r>
              <a:rPr lang="en-US" dirty="0" err="1" smtClean="0"/>
              <a:t>histones</a:t>
            </a:r>
            <a:endParaRPr lang="en-US" dirty="0" smtClean="0"/>
          </a:p>
          <a:p>
            <a:pPr lvl="1"/>
            <a:r>
              <a:rPr lang="en-US" dirty="0" smtClean="0"/>
              <a:t>This is know as </a:t>
            </a:r>
            <a:r>
              <a:rPr lang="en-US" b="1" i="1" u="sng" dirty="0" smtClean="0"/>
              <a:t>Gene Silencing</a:t>
            </a:r>
          </a:p>
          <a:p>
            <a:pPr lvl="1"/>
            <a:r>
              <a:rPr lang="en-US" dirty="0" smtClean="0"/>
              <a:t>Some activators work by acetylating </a:t>
            </a:r>
            <a:r>
              <a:rPr lang="en-US" dirty="0" err="1" smtClean="0"/>
              <a:t>histones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0017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Coordinately Controlled Genes in 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 genes with related functions need to be turned on or off at the same time</a:t>
            </a:r>
          </a:p>
          <a:p>
            <a:r>
              <a:rPr lang="en-US" dirty="0" smtClean="0"/>
              <a:t>Sometimes these genes will be clustered together in which they can be regulated together through</a:t>
            </a:r>
          </a:p>
          <a:p>
            <a:pPr lvl="1"/>
            <a:r>
              <a:rPr lang="en-US" dirty="0" smtClean="0"/>
              <a:t>Changes in chromatin structure that make the entire group available or unavailable for transcription</a:t>
            </a:r>
          </a:p>
          <a:p>
            <a:pPr lvl="1"/>
            <a:r>
              <a:rPr lang="en-US" dirty="0" smtClean="0"/>
              <a:t>Rarely in eukaryotes, but </a:t>
            </a:r>
            <a:r>
              <a:rPr lang="en-US" dirty="0" err="1" smtClean="0"/>
              <a:t>occasionaly</a:t>
            </a:r>
            <a:r>
              <a:rPr lang="en-US" dirty="0" smtClean="0"/>
              <a:t> they will share the same promoter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32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Coordinately Controlled Genes in 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commonly genes are scattered over several chromosomes</a:t>
            </a:r>
          </a:p>
          <a:p>
            <a:r>
              <a:rPr lang="en-US" dirty="0" smtClean="0"/>
              <a:t>Coordinate gene expression in these cases depends on associations between specific combinations of control elements</a:t>
            </a:r>
          </a:p>
          <a:p>
            <a:pPr lvl="1"/>
            <a:r>
              <a:rPr lang="en-US" dirty="0" smtClean="0"/>
              <a:t>Many activators may bind to the many genes at the same time to promote </a:t>
            </a:r>
            <a:r>
              <a:rPr lang="en-US" smtClean="0"/>
              <a:t>simultaneous transcription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91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643</TotalTime>
  <Words>4418</Words>
  <Application>Microsoft Office PowerPoint</Application>
  <PresentationFormat>On-screen Show (4:3)</PresentationFormat>
  <Paragraphs>478</Paragraphs>
  <Slides>96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2" baseType="lpstr">
      <vt:lpstr>Arial</vt:lpstr>
      <vt:lpstr>Calibri</vt:lpstr>
      <vt:lpstr>Constantia</vt:lpstr>
      <vt:lpstr>Wingdings</vt:lpstr>
      <vt:lpstr>Wingdings 2</vt:lpstr>
      <vt:lpstr>Flow</vt:lpstr>
      <vt:lpstr>From Gene to Protein</vt:lpstr>
      <vt:lpstr>Proteins are the link between Genotype &amp; Phenotype</vt:lpstr>
      <vt:lpstr>Basic Principles of Transcription &amp; Translation</vt:lpstr>
      <vt:lpstr>Why do we need an RNA intermediate?</vt:lpstr>
      <vt:lpstr>Differences Between DNA &amp; RNA</vt:lpstr>
      <vt:lpstr>Transcription Overview</vt:lpstr>
      <vt:lpstr>Central Dogma</vt:lpstr>
      <vt:lpstr>Central Dogma</vt:lpstr>
      <vt:lpstr>The Genetic Code</vt:lpstr>
      <vt:lpstr>Important DNA Distinctions</vt:lpstr>
      <vt:lpstr>Other Important Things</vt:lpstr>
      <vt:lpstr>For Example</vt:lpstr>
      <vt:lpstr>Codons &amp; Amino Acids</vt:lpstr>
      <vt:lpstr>Cracking the Code</vt:lpstr>
      <vt:lpstr>Methionine</vt:lpstr>
      <vt:lpstr>Evolution of the Genetic Code</vt:lpstr>
      <vt:lpstr>Molecular Components of Transcription</vt:lpstr>
      <vt:lpstr>Special Sequences in DNA</vt:lpstr>
      <vt:lpstr>Lingo</vt:lpstr>
      <vt:lpstr>Transcription</vt:lpstr>
      <vt:lpstr>Transcription is Divided into 3 Stages</vt:lpstr>
      <vt:lpstr>Initiation &amp; the Promoter</vt:lpstr>
      <vt:lpstr>Initiation &amp; the Promoter</vt:lpstr>
      <vt:lpstr>Eukaryotes &amp; the TATA Box</vt:lpstr>
      <vt:lpstr>Elongation</vt:lpstr>
      <vt:lpstr>Elongation</vt:lpstr>
      <vt:lpstr>Termination</vt:lpstr>
      <vt:lpstr>Eukaryotic Cells Modify mRNA After Transcription</vt:lpstr>
      <vt:lpstr>UTR’s </vt:lpstr>
      <vt:lpstr>RNA Splicing</vt:lpstr>
      <vt:lpstr>RNA Splicing</vt:lpstr>
      <vt:lpstr>Spliceosome</vt:lpstr>
      <vt:lpstr>Functional &amp; Evolutionary Importance of Introns</vt:lpstr>
      <vt:lpstr>Alternative Splicing</vt:lpstr>
      <vt:lpstr>Protein Domains &amp; Alternative Splicing</vt:lpstr>
      <vt:lpstr>Exon Shuffling</vt:lpstr>
      <vt:lpstr>Translation</vt:lpstr>
      <vt:lpstr>Translation</vt:lpstr>
      <vt:lpstr>tRNA</vt:lpstr>
      <vt:lpstr>tRNA</vt:lpstr>
      <vt:lpstr>Aminoacyl-tRNA Synthetases</vt:lpstr>
      <vt:lpstr>Aminoacyl-tRNA Synthetases</vt:lpstr>
      <vt:lpstr>Wobble</vt:lpstr>
      <vt:lpstr>Ribosomes</vt:lpstr>
      <vt:lpstr>Ribosomes</vt:lpstr>
      <vt:lpstr>Ribosomes are always composed of 2 subunits, a large subunit and a small subunit</vt:lpstr>
      <vt:lpstr>PowerPoint Presentation</vt:lpstr>
      <vt:lpstr>Structure of a Ribosome</vt:lpstr>
      <vt:lpstr>PowerPoint Presentation</vt:lpstr>
      <vt:lpstr>3 Stages to Building a Polypeptide</vt:lpstr>
      <vt:lpstr>Translation: Initiation</vt:lpstr>
      <vt:lpstr>Translation Initiation Complex</vt:lpstr>
      <vt:lpstr>Translation Initiation Complex</vt:lpstr>
      <vt:lpstr>Energy </vt:lpstr>
      <vt:lpstr>Translation: Elongation </vt:lpstr>
      <vt:lpstr>3 Steps of Elongation</vt:lpstr>
      <vt:lpstr>PowerPoint Presentation</vt:lpstr>
      <vt:lpstr>Termination of Translation</vt:lpstr>
      <vt:lpstr>Release Factors</vt:lpstr>
      <vt:lpstr>Polyribosomes</vt:lpstr>
      <vt:lpstr>Polyribosomes</vt:lpstr>
      <vt:lpstr>What kind of cell is this &amp; how do you know?</vt:lpstr>
      <vt:lpstr>Completing &amp; Targeting the Functional Protein</vt:lpstr>
      <vt:lpstr>Protein Folding</vt:lpstr>
      <vt:lpstr>Important</vt:lpstr>
      <vt:lpstr>Post-Translational Modifications</vt:lpstr>
      <vt:lpstr>Example: Insulin Yay Kaitlin</vt:lpstr>
      <vt:lpstr>Ribosomes</vt:lpstr>
      <vt:lpstr>Targeting Polypeptides to Specific Locations</vt:lpstr>
      <vt:lpstr>Signal Peptides</vt:lpstr>
      <vt:lpstr>PowerPoint Presentation</vt:lpstr>
      <vt:lpstr>Translation</vt:lpstr>
      <vt:lpstr>PowerPoint Presentation</vt:lpstr>
      <vt:lpstr>Targeting to Other Organelles</vt:lpstr>
      <vt:lpstr>Point Mutations</vt:lpstr>
      <vt:lpstr>Substitutions</vt:lpstr>
      <vt:lpstr>3 Main Types of Substitutions</vt:lpstr>
      <vt:lpstr>PowerPoint Presentation</vt:lpstr>
      <vt:lpstr>Insertions &amp; Deletions</vt:lpstr>
      <vt:lpstr>Farmeshift Mutations</vt:lpstr>
      <vt:lpstr>Example: Tay Sachs</vt:lpstr>
      <vt:lpstr>Eukaryotic Gene Expression </vt:lpstr>
      <vt:lpstr>Differential Gene Expression</vt:lpstr>
      <vt:lpstr>Human Genome</vt:lpstr>
      <vt:lpstr>Eukaryotic Gene Expression can be Regulated at any stage</vt:lpstr>
      <vt:lpstr>Regulation of Chromatin Structure </vt:lpstr>
      <vt:lpstr>DNA Methylation</vt:lpstr>
      <vt:lpstr>Regulation of Chromatin Structure </vt:lpstr>
      <vt:lpstr>Regulation of Transcription Initiation</vt:lpstr>
      <vt:lpstr>Regulation of Transcription Initiation: The Role of Transcription Factors</vt:lpstr>
      <vt:lpstr>Regulation of Transcription Initiation: Enhancers</vt:lpstr>
      <vt:lpstr>Regulation of Transcription Initiation: Enhancers</vt:lpstr>
      <vt:lpstr>PowerPoint Presentation</vt:lpstr>
      <vt:lpstr>Repressors</vt:lpstr>
      <vt:lpstr>Coordinately Controlled Genes in Eukaryotes</vt:lpstr>
      <vt:lpstr>Coordinately Controlled Genes in Eukaryotes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jmcquade</dc:creator>
  <cp:lastModifiedBy>jennifer mcquade</cp:lastModifiedBy>
  <cp:revision>63</cp:revision>
  <dcterms:created xsi:type="dcterms:W3CDTF">2009-12-02T18:39:03Z</dcterms:created>
  <dcterms:modified xsi:type="dcterms:W3CDTF">2016-07-25T00:04:12Z</dcterms:modified>
</cp:coreProperties>
</file>