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5"/>
  </p:notesMasterIdLst>
  <p:handoutMasterIdLst>
    <p:handoutMasterId r:id="rId56"/>
  </p:handoutMasterIdLst>
  <p:sldIdLst>
    <p:sldId id="256" r:id="rId3"/>
    <p:sldId id="257" r:id="rId4"/>
    <p:sldId id="258" r:id="rId5"/>
    <p:sldId id="259" r:id="rId6"/>
    <p:sldId id="260" r:id="rId7"/>
    <p:sldId id="261" r:id="rId8"/>
    <p:sldId id="262" r:id="rId9"/>
    <p:sldId id="263" r:id="rId10"/>
    <p:sldId id="264" r:id="rId11"/>
    <p:sldId id="266" r:id="rId12"/>
    <p:sldId id="265" r:id="rId13"/>
    <p:sldId id="267" r:id="rId14"/>
    <p:sldId id="268" r:id="rId15"/>
    <p:sldId id="269" r:id="rId16"/>
    <p:sldId id="270" r:id="rId17"/>
    <p:sldId id="271" r:id="rId18"/>
    <p:sldId id="305" r:id="rId19"/>
    <p:sldId id="272" r:id="rId20"/>
    <p:sldId id="273" r:id="rId21"/>
    <p:sldId id="274" r:id="rId22"/>
    <p:sldId id="275" r:id="rId23"/>
    <p:sldId id="276" r:id="rId24"/>
    <p:sldId id="277" r:id="rId25"/>
    <p:sldId id="283" r:id="rId26"/>
    <p:sldId id="278" r:id="rId27"/>
    <p:sldId id="279" r:id="rId28"/>
    <p:sldId id="280" r:id="rId29"/>
    <p:sldId id="281" r:id="rId30"/>
    <p:sldId id="282" r:id="rId31"/>
    <p:sldId id="284" r:id="rId32"/>
    <p:sldId id="285" r:id="rId33"/>
    <p:sldId id="286" r:id="rId34"/>
    <p:sldId id="287" r:id="rId35"/>
    <p:sldId id="288" r:id="rId36"/>
    <p:sldId id="290" r:id="rId37"/>
    <p:sldId id="289" r:id="rId38"/>
    <p:sldId id="291" r:id="rId39"/>
    <p:sldId id="292" r:id="rId40"/>
    <p:sldId id="294" r:id="rId41"/>
    <p:sldId id="295" r:id="rId42"/>
    <p:sldId id="297" r:id="rId43"/>
    <p:sldId id="293" r:id="rId44"/>
    <p:sldId id="299" r:id="rId45"/>
    <p:sldId id="296" r:id="rId46"/>
    <p:sldId id="298" r:id="rId47"/>
    <p:sldId id="300" r:id="rId48"/>
    <p:sldId id="301" r:id="rId49"/>
    <p:sldId id="302" r:id="rId50"/>
    <p:sldId id="303" r:id="rId51"/>
    <p:sldId id="304" r:id="rId52"/>
    <p:sldId id="307" r:id="rId53"/>
    <p:sldId id="306" r:id="rId54"/>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6BC68888-EF37-4A44-BAD7-C6EA8F205103}" type="datetimeFigureOut">
              <a:rPr lang="en-US" smtClean="0"/>
              <a:t>4/30/2012</a:t>
            </a:fld>
            <a:endParaRPr lang="en-US"/>
          </a:p>
        </p:txBody>
      </p:sp>
      <p:sp>
        <p:nvSpPr>
          <p:cNvPr id="4" name="Footer Placeholder 3"/>
          <p:cNvSpPr>
            <a:spLocks noGrp="1"/>
          </p:cNvSpPr>
          <p:nvPr>
            <p:ph type="ftr" sz="quarter" idx="2"/>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1440" tIns="45720" rIns="91440" bIns="45720" rtlCol="0" anchor="b"/>
          <a:lstStyle>
            <a:lvl1pPr algn="r">
              <a:defRPr sz="1200"/>
            </a:lvl1pPr>
          </a:lstStyle>
          <a:p>
            <a:fld id="{FC2CB6D2-B391-4E70-8707-64911F2B4408}" type="slidenum">
              <a:rPr lang="en-US" smtClean="0"/>
              <a:t>‹#›</a:t>
            </a:fld>
            <a:endParaRPr lang="en-US"/>
          </a:p>
        </p:txBody>
      </p:sp>
    </p:spTree>
    <p:extLst>
      <p:ext uri="{BB962C8B-B14F-4D97-AF65-F5344CB8AC3E}">
        <p14:creationId xmlns:p14="http://schemas.microsoft.com/office/powerpoint/2010/main" val="2380003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465F3F0F-6AF5-4050-B70B-D0ACB571E6EA}" type="datetimeFigureOut">
              <a:rPr lang="en-US" smtClean="0"/>
              <a:pPr/>
              <a:t>4/30/2012</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273A6FD2-0D12-4E9F-A79B-B14B5D3B52B4}" type="slidenum">
              <a:rPr lang="en-US" smtClean="0"/>
              <a:pPr/>
              <a:t>‹#›</a:t>
            </a:fld>
            <a:endParaRPr lang="en-US"/>
          </a:p>
        </p:txBody>
      </p:sp>
    </p:spTree>
    <p:extLst>
      <p:ext uri="{BB962C8B-B14F-4D97-AF65-F5344CB8AC3E}">
        <p14:creationId xmlns:p14="http://schemas.microsoft.com/office/powerpoint/2010/main" val="378400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A6FD2-0D12-4E9F-A79B-B14B5D3B52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844C734-E8BB-49BA-BEB0-619E3FC6391B}" type="datetimeFigureOut">
              <a:rPr lang="en-US" smtClean="0"/>
              <a:pPr/>
              <a:t>4/30/2012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25B318-9CA8-40CF-930D-85DB396597D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725B318-9CA8-40CF-930D-85DB396597D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4C734-E8BB-49BA-BEB0-619E3FC6391B}"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44C734-E8BB-49BA-BEB0-619E3FC6391B}" type="datetimeFigureOut">
              <a:rPr lang="en-US" smtClean="0"/>
              <a:pPr/>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44C734-E8BB-49BA-BEB0-619E3FC6391B}"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4C734-E8BB-49BA-BEB0-619E3FC6391B}" type="datetimeFigureOut">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4C734-E8BB-49BA-BEB0-619E3FC6391B}"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725B318-9CA8-40CF-930D-85DB396597D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4C734-E8BB-49BA-BEB0-619E3FC6391B}"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B318-9CA8-40CF-930D-85DB396597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844C734-E8BB-49BA-BEB0-619E3FC6391B}" type="datetimeFigureOut">
              <a:rPr lang="en-US" smtClean="0"/>
              <a:pPr/>
              <a:t>4/30/2012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25B318-9CA8-40CF-930D-85DB396597D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844C734-E8BB-49BA-BEB0-619E3FC6391B}"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B318-9CA8-40CF-930D-85DB396597D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844C734-E8BB-49BA-BEB0-619E3FC6391B}" type="datetimeFigureOut">
              <a:rPr lang="en-US" smtClean="0"/>
              <a:pPr/>
              <a:t>4/30/2012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725B318-9CA8-40CF-930D-85DB396597D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44C734-E8BB-49BA-BEB0-619E3FC6391B}"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725B318-9CA8-40CF-930D-85DB396597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44C734-E8BB-49BA-BEB0-619E3FC6391B}" type="datetimeFigureOut">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725B318-9CA8-40CF-930D-85DB396597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725B318-9CA8-40CF-930D-85DB396597D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844C734-E8BB-49BA-BEB0-619E3FC6391B}" type="datetimeFigureOut">
              <a:rPr lang="en-US" smtClean="0"/>
              <a:pPr/>
              <a:t>4/30/2012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725B318-9CA8-40CF-930D-85DB396597D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844C734-E8BB-49BA-BEB0-619E3FC6391B}" type="datetimeFigureOut">
              <a:rPr lang="en-US" smtClean="0"/>
              <a:pPr/>
              <a:t>4/30/2012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844C734-E8BB-49BA-BEB0-619E3FC6391B}" type="datetimeFigureOut">
              <a:rPr lang="en-US" smtClean="0"/>
              <a:pPr/>
              <a:t>4/30/2012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25B318-9CA8-40CF-930D-85DB396597D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4C734-E8BB-49BA-BEB0-619E3FC6391B}" type="datetimeFigureOut">
              <a:rPr lang="en-US" smtClean="0"/>
              <a:pPr/>
              <a:t>4/30/2012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B318-9CA8-40CF-930D-85DB396597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Hormones &amp; the Endocrine System</a:t>
            </a:r>
            <a:endParaRPr lang="en-US" dirty="0"/>
          </a:p>
        </p:txBody>
      </p:sp>
      <p:pic>
        <p:nvPicPr>
          <p:cNvPr id="2050" name="Picture 2" descr="http://osggeneticsspring2010.wikispaces.com/file/view/estrogen-cartoon.gif/145662483/estrogen-carto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219" y="4800599"/>
            <a:ext cx="3636818" cy="2031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F4uhb_e56aY/TzBJPXSKP6I/AAAAAAAAAbU/2YAWF7KrBuY/s400/pregnancy%2Bhormone%2Bcarto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037" y="2438401"/>
            <a:ext cx="2747963"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offthemarkcartoons.com/cartoons/2008-05-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3124200"/>
            <a:ext cx="2683019" cy="3577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artoonstock.com/newscartoons/cartoonists/jgr/lowres/jgrn1164l.jpg"/>
          <p:cNvPicPr>
            <a:picLocks noChangeAspect="1" noChangeArrowheads="1"/>
          </p:cNvPicPr>
          <p:nvPr/>
        </p:nvPicPr>
        <p:blipFill rotWithShape="1">
          <a:blip r:embed="rId6">
            <a:extLst>
              <a:ext uri="{28A0092B-C50C-407E-A947-70E740481C1C}">
                <a14:useLocalDpi xmlns:a14="http://schemas.microsoft.com/office/drawing/2010/main" val="0"/>
              </a:ext>
            </a:extLst>
          </a:blip>
          <a:srcRect t="10655"/>
          <a:stretch/>
        </p:blipFill>
        <p:spPr bwMode="auto">
          <a:xfrm>
            <a:off x="2645929" y="2165635"/>
            <a:ext cx="3810000" cy="2517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4578" name="Picture 2" descr="http://bio1152.nicerweb.com/Locked/media/ch45/45_02HormonControlPathway.jpg"/>
          <p:cNvPicPr>
            <a:picLocks noChangeAspect="1" noChangeArrowheads="1"/>
          </p:cNvPicPr>
          <p:nvPr/>
        </p:nvPicPr>
        <p:blipFill>
          <a:blip r:embed="rId3" cstate="print"/>
          <a:srcRect/>
          <a:stretch>
            <a:fillRect/>
          </a:stretch>
        </p:blipFill>
        <p:spPr bwMode="auto">
          <a:xfrm>
            <a:off x="0" y="0"/>
            <a:ext cx="9144000" cy="68458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Pathways &amp; Feedback Loops</a:t>
            </a:r>
            <a:endParaRPr lang="en-US" dirty="0"/>
          </a:p>
        </p:txBody>
      </p:sp>
      <p:sp>
        <p:nvSpPr>
          <p:cNvPr id="3" name="Content Placeholder 2"/>
          <p:cNvSpPr>
            <a:spLocks noGrp="1"/>
          </p:cNvSpPr>
          <p:nvPr>
            <p:ph sz="quarter" idx="1"/>
          </p:nvPr>
        </p:nvSpPr>
        <p:spPr>
          <a:xfrm>
            <a:off x="301752" y="1527048"/>
            <a:ext cx="4422648" cy="5330952"/>
          </a:xfrm>
        </p:spPr>
        <p:txBody>
          <a:bodyPr>
            <a:normAutofit lnSpcReduction="10000"/>
          </a:bodyPr>
          <a:lstStyle/>
          <a:p>
            <a:r>
              <a:rPr lang="en-US" dirty="0" smtClean="0"/>
              <a:t>Feedback loops connect the response to the initial stimulus</a:t>
            </a:r>
          </a:p>
          <a:p>
            <a:r>
              <a:rPr lang="en-US" b="1" u="sng" dirty="0" smtClean="0">
                <a:solidFill>
                  <a:schemeClr val="bg1"/>
                </a:solidFill>
              </a:rPr>
              <a:t>Negative feedback</a:t>
            </a:r>
            <a:r>
              <a:rPr lang="en-US" dirty="0" smtClean="0"/>
              <a:t>: the effector response reduces the initial stimulus</a:t>
            </a:r>
          </a:p>
          <a:p>
            <a:pPr lvl="1"/>
            <a:r>
              <a:rPr lang="en-US" dirty="0" smtClean="0"/>
              <a:t>Prevents overreaction by the system and wild fluctuations in the variable being regulated </a:t>
            </a:r>
          </a:p>
          <a:p>
            <a:pPr lvl="1"/>
            <a:r>
              <a:rPr lang="en-US" dirty="0" smtClean="0"/>
              <a:t>Operates in many endocrine and nervous pathways, especially those necessary for maintaining </a:t>
            </a:r>
            <a:r>
              <a:rPr lang="en-US" b="1" u="sng" dirty="0" smtClean="0">
                <a:solidFill>
                  <a:schemeClr val="bg1"/>
                </a:solidFill>
              </a:rPr>
              <a:t>homeostasis</a:t>
            </a:r>
            <a:r>
              <a:rPr lang="en-US" dirty="0" smtClean="0"/>
              <a:t>!</a:t>
            </a:r>
            <a:endParaRPr lang="en-US" dirty="0"/>
          </a:p>
        </p:txBody>
      </p:sp>
      <p:pic>
        <p:nvPicPr>
          <p:cNvPr id="18434" name="Picture 2" descr="http://bio1152.nicerweb.com/Locked/media/ch45/45_11SimpleEndocPathway-L.jpg"/>
          <p:cNvPicPr>
            <a:picLocks noChangeAspect="1" noChangeArrowheads="1"/>
          </p:cNvPicPr>
          <p:nvPr/>
        </p:nvPicPr>
        <p:blipFill>
          <a:blip r:embed="rId3" cstate="print"/>
          <a:srcRect/>
          <a:stretch>
            <a:fillRect/>
          </a:stretch>
        </p:blipFill>
        <p:spPr bwMode="auto">
          <a:xfrm>
            <a:off x="4724400" y="1219200"/>
            <a:ext cx="4419600" cy="5638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Pathways &amp; Feedback Loops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Feedback loops connect the response to the initial stimulus</a:t>
            </a:r>
          </a:p>
          <a:p>
            <a:r>
              <a:rPr lang="en-US" dirty="0" smtClean="0"/>
              <a:t>Positive Feedback: reinforces the stimulus and leads to an even greater response  </a:t>
            </a:r>
          </a:p>
          <a:p>
            <a:pPr lvl="1"/>
            <a:r>
              <a:rPr lang="en-US" dirty="0" smtClean="0"/>
              <a:t>Example: the </a:t>
            </a:r>
            <a:r>
              <a:rPr lang="en-US" dirty="0" err="1" smtClean="0"/>
              <a:t>neurohormone</a:t>
            </a:r>
            <a:r>
              <a:rPr lang="en-US" dirty="0" smtClean="0"/>
              <a:t> pathway regulating the release of milk by a nursing mother</a:t>
            </a:r>
          </a:p>
          <a:p>
            <a:pPr lvl="2"/>
            <a:r>
              <a:rPr lang="en-US" dirty="0" smtClean="0"/>
              <a:t>Suckling stimulates sensory nerves in the nipple</a:t>
            </a:r>
          </a:p>
          <a:p>
            <a:pPr lvl="2"/>
            <a:r>
              <a:rPr lang="en-US" dirty="0" smtClean="0"/>
              <a:t>Nipple sends nervous signals to hypothalamus (control center)</a:t>
            </a:r>
          </a:p>
          <a:p>
            <a:pPr lvl="2"/>
            <a:r>
              <a:rPr lang="en-US" dirty="0" smtClean="0"/>
              <a:t>Hypothalamus triggers release of </a:t>
            </a:r>
            <a:r>
              <a:rPr lang="en-US" dirty="0" err="1" smtClean="0"/>
              <a:t>neurohormone</a:t>
            </a:r>
            <a:r>
              <a:rPr lang="en-US" dirty="0" smtClean="0"/>
              <a:t> </a:t>
            </a:r>
            <a:r>
              <a:rPr lang="en-US" dirty="0" err="1" smtClean="0"/>
              <a:t>oxytocin</a:t>
            </a:r>
            <a:r>
              <a:rPr lang="en-US" dirty="0" smtClean="0"/>
              <a:t> from the posterior pituitary gland</a:t>
            </a:r>
          </a:p>
          <a:p>
            <a:pPr lvl="2"/>
            <a:r>
              <a:rPr lang="en-US" dirty="0" smtClean="0"/>
              <a:t>Oxytocin </a:t>
            </a:r>
            <a:r>
              <a:rPr lang="en-US" dirty="0" smtClean="0"/>
              <a:t>causes </a:t>
            </a:r>
            <a:r>
              <a:rPr lang="en-US" dirty="0" smtClean="0"/>
              <a:t>mammary gland to secrete more milk</a:t>
            </a:r>
          </a:p>
          <a:p>
            <a:pPr lvl="2"/>
            <a:r>
              <a:rPr lang="en-US" dirty="0" smtClean="0"/>
              <a:t>Release of milk leads to more suckling, stimulating pathway more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Major Classes of Molecules Function as Hormones</a:t>
            </a:r>
            <a:endParaRPr lang="en-US" sz="2800" dirty="0"/>
          </a:p>
        </p:txBody>
      </p:sp>
      <p:sp>
        <p:nvSpPr>
          <p:cNvPr id="3" name="Content Placeholder 2"/>
          <p:cNvSpPr>
            <a:spLocks noGrp="1"/>
          </p:cNvSpPr>
          <p:nvPr>
            <p:ph sz="quarter" idx="1"/>
          </p:nvPr>
        </p:nvSpPr>
        <p:spPr/>
        <p:txBody>
          <a:bodyPr/>
          <a:lstStyle/>
          <a:p>
            <a:r>
              <a:rPr lang="en-US" dirty="0" smtClean="0"/>
              <a:t>Proteins and peptides</a:t>
            </a:r>
          </a:p>
          <a:p>
            <a:endParaRPr lang="en-US" dirty="0" smtClean="0"/>
          </a:p>
          <a:p>
            <a:endParaRPr lang="en-US" dirty="0" smtClean="0"/>
          </a:p>
          <a:p>
            <a:endParaRPr lang="en-US" dirty="0" smtClean="0"/>
          </a:p>
          <a:p>
            <a:endParaRPr lang="en-US" dirty="0" smtClean="0"/>
          </a:p>
          <a:p>
            <a:endParaRPr lang="en-US" dirty="0" smtClean="0"/>
          </a:p>
          <a:p>
            <a:r>
              <a:rPr lang="en-US" dirty="0" smtClean="0"/>
              <a:t>Amines derived from amino acids</a:t>
            </a:r>
          </a:p>
          <a:p>
            <a:endParaRPr lang="en-US" dirty="0" smtClean="0"/>
          </a:p>
          <a:p>
            <a:r>
              <a:rPr lang="en-US" dirty="0" smtClean="0"/>
              <a:t>Steroids  (not soluble in water)</a:t>
            </a:r>
            <a:endParaRPr lang="en-US" dirty="0"/>
          </a:p>
        </p:txBody>
      </p:sp>
      <p:sp>
        <p:nvSpPr>
          <p:cNvPr id="4" name="Left-Right Arrow Callout 3"/>
          <p:cNvSpPr/>
          <p:nvPr/>
        </p:nvSpPr>
        <p:spPr>
          <a:xfrm rot="5400000">
            <a:off x="1143000" y="2209800"/>
            <a:ext cx="2514600" cy="2209800"/>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Water Soluble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 Events in Hormone </a:t>
            </a:r>
            <a:r>
              <a:rPr lang="en-US" dirty="0" err="1" smtClean="0"/>
              <a:t>Signalling</a:t>
            </a:r>
            <a:endParaRPr lang="en-US" dirty="0"/>
          </a:p>
        </p:txBody>
      </p:sp>
      <p:sp>
        <p:nvSpPr>
          <p:cNvPr id="3" name="Content Placeholder 2"/>
          <p:cNvSpPr>
            <a:spLocks noGrp="1"/>
          </p:cNvSpPr>
          <p:nvPr>
            <p:ph sz="quarter" idx="1"/>
          </p:nvPr>
        </p:nvSpPr>
        <p:spPr/>
        <p:txBody>
          <a:bodyPr/>
          <a:lstStyle/>
          <a:p>
            <a:r>
              <a:rPr lang="en-US" dirty="0" smtClean="0"/>
              <a:t>Reception of the signal: occurs when signal molecule binds receptor protein in/on target cell</a:t>
            </a:r>
          </a:p>
          <a:p>
            <a:pPr lvl="1"/>
            <a:r>
              <a:rPr lang="en-US" dirty="0" smtClean="0"/>
              <a:t>Receptors usually bound to plasma membrane or nuclear envelope</a:t>
            </a:r>
          </a:p>
          <a:p>
            <a:r>
              <a:rPr lang="en-US" dirty="0" smtClean="0"/>
              <a:t>Signal Transduction: </a:t>
            </a:r>
          </a:p>
          <a:p>
            <a:pPr lvl="1"/>
            <a:r>
              <a:rPr lang="en-US" dirty="0" smtClean="0"/>
              <a:t>usually via </a:t>
            </a:r>
            <a:r>
              <a:rPr lang="en-US" dirty="0" smtClean="0"/>
              <a:t>signaling </a:t>
            </a:r>
            <a:r>
              <a:rPr lang="en-US" dirty="0" smtClean="0"/>
              <a:t>cascades involving phosphorylation of proteins </a:t>
            </a:r>
          </a:p>
          <a:p>
            <a:pPr lvl="1"/>
            <a:r>
              <a:rPr lang="en-US" dirty="0" smtClean="0"/>
              <a:t>OR direct </a:t>
            </a:r>
            <a:r>
              <a:rPr lang="en-US" dirty="0" smtClean="0"/>
              <a:t>up-regulation </a:t>
            </a:r>
            <a:r>
              <a:rPr lang="en-US" dirty="0" smtClean="0"/>
              <a:t>of transcription of target genes</a:t>
            </a:r>
          </a:p>
          <a:p>
            <a:r>
              <a:rPr lang="en-US" dirty="0" smtClean="0"/>
              <a:t>Response: via change in cells behavior or phenotype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Cell Surface Receptors for </a:t>
            </a:r>
            <a:br>
              <a:rPr lang="en-US" dirty="0" smtClean="0"/>
            </a:br>
            <a:r>
              <a:rPr lang="en-US" dirty="0" smtClean="0"/>
              <a:t>Water Soluble Hormones</a:t>
            </a:r>
            <a:endParaRPr lang="en-US" dirty="0"/>
          </a:p>
        </p:txBody>
      </p:sp>
      <p:sp>
        <p:nvSpPr>
          <p:cNvPr id="3" name="Content Placeholder 2"/>
          <p:cNvSpPr>
            <a:spLocks noGrp="1"/>
          </p:cNvSpPr>
          <p:nvPr>
            <p:ph sz="quarter" idx="1"/>
          </p:nvPr>
        </p:nvSpPr>
        <p:spPr>
          <a:xfrm>
            <a:off x="301752" y="1527048"/>
            <a:ext cx="8503920" cy="5178552"/>
          </a:xfrm>
        </p:spPr>
        <p:txBody>
          <a:bodyPr>
            <a:normAutofit/>
          </a:bodyPr>
          <a:lstStyle/>
          <a:p>
            <a:r>
              <a:rPr lang="en-US" dirty="0" smtClean="0"/>
              <a:t>Receptors for most water soluble hormones are embedded in the plasma membrane projecting outward from the cell surface</a:t>
            </a:r>
          </a:p>
          <a:p>
            <a:r>
              <a:rPr lang="en-US" dirty="0" smtClean="0"/>
              <a:t>Binding of hormone to its receptor initiates a signal transduction pathway</a:t>
            </a:r>
          </a:p>
          <a:p>
            <a:pPr lvl="1"/>
            <a:r>
              <a:rPr lang="en-US" dirty="0" smtClean="0"/>
              <a:t>A series of changes in cellular proteins that converts the extracellular chemical signal to a specific intracellular response</a:t>
            </a:r>
          </a:p>
          <a:p>
            <a:pPr lvl="2"/>
            <a:r>
              <a:rPr lang="en-US" dirty="0" smtClean="0"/>
              <a:t>Activation of an enzyme</a:t>
            </a:r>
          </a:p>
          <a:p>
            <a:pPr lvl="2"/>
            <a:r>
              <a:rPr lang="en-US" dirty="0" smtClean="0"/>
              <a:t>Changes in uptake or secretion of molecules</a:t>
            </a:r>
          </a:p>
          <a:p>
            <a:pPr lvl="2"/>
            <a:r>
              <a:rPr lang="en-US" dirty="0" smtClean="0"/>
              <a:t>Rearrangement of cytoskeleton</a:t>
            </a:r>
          </a:p>
          <a:p>
            <a:pPr lvl="2"/>
            <a:r>
              <a:rPr lang="en-US" dirty="0" smtClean="0"/>
              <a:t>Regulation of transcription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Cell Surface Receptors for Water Soluble Hormones: Example</a:t>
            </a:r>
            <a:endParaRPr lang="en-US" dirty="0"/>
          </a:p>
        </p:txBody>
      </p:sp>
      <p:sp>
        <p:nvSpPr>
          <p:cNvPr id="3" name="Content Placeholder 2"/>
          <p:cNvSpPr>
            <a:spLocks noGrp="1"/>
          </p:cNvSpPr>
          <p:nvPr>
            <p:ph sz="quarter" idx="1"/>
          </p:nvPr>
        </p:nvSpPr>
        <p:spPr/>
        <p:txBody>
          <a:bodyPr>
            <a:normAutofit/>
          </a:bodyPr>
          <a:lstStyle/>
          <a:p>
            <a:r>
              <a:rPr lang="en-US" dirty="0" smtClean="0"/>
              <a:t>The ability of frogs to change the color of their skin is an adaptation that helps camouflage the frog in changing light</a:t>
            </a:r>
          </a:p>
          <a:p>
            <a:r>
              <a:rPr lang="en-US" dirty="0" smtClean="0"/>
              <a:t>Skin cells called melanocytes contain dark brown pigments called melanin in cytoplasmic organelles called </a:t>
            </a:r>
            <a:r>
              <a:rPr lang="en-US" dirty="0" err="1" smtClean="0"/>
              <a:t>melanosomes</a:t>
            </a:r>
            <a:endParaRPr lang="en-US" dirty="0" smtClean="0"/>
          </a:p>
          <a:p>
            <a:r>
              <a:rPr lang="en-US" dirty="0" smtClean="0"/>
              <a:t>The frogs skin appears light when </a:t>
            </a:r>
            <a:r>
              <a:rPr lang="en-US" dirty="0" err="1" smtClean="0"/>
              <a:t>melanosomes</a:t>
            </a:r>
            <a:r>
              <a:rPr lang="en-US" dirty="0" smtClean="0"/>
              <a:t> cluster tightly around the cell nuclei and darker when </a:t>
            </a:r>
            <a:r>
              <a:rPr lang="en-US" dirty="0" err="1" smtClean="0"/>
              <a:t>melanosomes</a:t>
            </a:r>
            <a:r>
              <a:rPr lang="en-US" dirty="0" smtClean="0"/>
              <a:t> spread throughout the cytoplasm</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Camouflaging a Frog</a:t>
            </a:r>
            <a:endParaRPr lang="en-US" dirty="0"/>
          </a:p>
        </p:txBody>
      </p:sp>
      <p:sp>
        <p:nvSpPr>
          <p:cNvPr id="3" name="Content Placeholder 2"/>
          <p:cNvSpPr>
            <a:spLocks noGrp="1"/>
          </p:cNvSpPr>
          <p:nvPr>
            <p:ph sz="quarter" idx="1"/>
          </p:nvPr>
        </p:nvSpPr>
        <p:spPr>
          <a:xfrm>
            <a:off x="301752" y="1527048"/>
            <a:ext cx="4727448" cy="4572000"/>
          </a:xfrm>
        </p:spPr>
        <p:txBody>
          <a:bodyPr>
            <a:normAutofit lnSpcReduction="10000"/>
          </a:bodyPr>
          <a:lstStyle/>
          <a:p>
            <a:r>
              <a:rPr lang="en-US" dirty="0" smtClean="0"/>
              <a:t>A peptide hormone called melanocyte stimulating hormone controls the arrangement of </a:t>
            </a:r>
            <a:r>
              <a:rPr lang="en-US" dirty="0" err="1" smtClean="0"/>
              <a:t>melanosomes</a:t>
            </a:r>
            <a:endParaRPr lang="en-US" dirty="0" smtClean="0"/>
          </a:p>
          <a:p>
            <a:r>
              <a:rPr lang="en-US" dirty="0" smtClean="0"/>
              <a:t>Adding MSH to the interstitial fluid causes </a:t>
            </a:r>
            <a:r>
              <a:rPr lang="en-US" dirty="0" err="1" smtClean="0"/>
              <a:t>melanosomes</a:t>
            </a:r>
            <a:r>
              <a:rPr lang="en-US" dirty="0" smtClean="0"/>
              <a:t> to disperse</a:t>
            </a:r>
          </a:p>
          <a:p>
            <a:pPr lvl="1"/>
            <a:r>
              <a:rPr lang="en-US" dirty="0" smtClean="0"/>
              <a:t>Direct injection into a cell does not…</a:t>
            </a:r>
          </a:p>
          <a:p>
            <a:pPr lvl="1"/>
            <a:r>
              <a:rPr lang="en-US" dirty="0" smtClean="0"/>
              <a:t>WHY?</a:t>
            </a:r>
            <a:endParaRPr lang="en-US" dirty="0"/>
          </a:p>
        </p:txBody>
      </p:sp>
      <p:pic>
        <p:nvPicPr>
          <p:cNvPr id="4" name="Picture 2" descr="http://devcell.bio.uci.edu/images/Xenopus3.jpg"/>
          <p:cNvPicPr>
            <a:picLocks noChangeAspect="1" noChangeArrowheads="1"/>
          </p:cNvPicPr>
          <p:nvPr/>
        </p:nvPicPr>
        <p:blipFill>
          <a:blip r:embed="rId2" cstate="print"/>
          <a:srcRect/>
          <a:stretch>
            <a:fillRect/>
          </a:stretch>
        </p:blipFill>
        <p:spPr bwMode="auto">
          <a:xfrm>
            <a:off x="5029200" y="2590800"/>
            <a:ext cx="4114800" cy="4267200"/>
          </a:xfrm>
          <a:prstGeom prst="rect">
            <a:avLst/>
          </a:prstGeom>
          <a:noFill/>
        </p:spPr>
      </p:pic>
    </p:spTree>
    <p:extLst>
      <p:ext uri="{BB962C8B-B14F-4D97-AF65-F5344CB8AC3E}">
        <p14:creationId xmlns:p14="http://schemas.microsoft.com/office/powerpoint/2010/main" val="120995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Intracellular Receptors for </a:t>
            </a:r>
            <a:br>
              <a:rPr lang="en-US" dirty="0" smtClean="0"/>
            </a:br>
            <a:r>
              <a:rPr lang="en-US" dirty="0" smtClean="0"/>
              <a:t>Lipid Soluble Hormones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Steroid hormones are small, </a:t>
            </a:r>
            <a:r>
              <a:rPr lang="en-US" dirty="0" err="1" smtClean="0"/>
              <a:t>nonpolar</a:t>
            </a:r>
            <a:r>
              <a:rPr lang="en-US" dirty="0" smtClean="0"/>
              <a:t> (hydrophobic) molecules that diffuse easily through the hydrophobic interior of the plasma membrane</a:t>
            </a:r>
          </a:p>
          <a:p>
            <a:r>
              <a:rPr lang="en-US" dirty="0" smtClean="0"/>
              <a:t>Intracellular proteins / receptors</a:t>
            </a:r>
          </a:p>
          <a:p>
            <a:pPr lvl="1"/>
            <a:r>
              <a:rPr lang="en-US" dirty="0" smtClean="0"/>
              <a:t>function as receptors for </a:t>
            </a:r>
          </a:p>
          <a:p>
            <a:pPr lvl="2"/>
            <a:r>
              <a:rPr lang="en-US" dirty="0" smtClean="0"/>
              <a:t>Steroid hormones</a:t>
            </a:r>
          </a:p>
          <a:p>
            <a:pPr lvl="2"/>
            <a:r>
              <a:rPr lang="en-US" dirty="0" smtClean="0"/>
              <a:t>Thyroid hormones</a:t>
            </a:r>
          </a:p>
          <a:p>
            <a:pPr lvl="2"/>
            <a:r>
              <a:rPr lang="en-US" dirty="0" smtClean="0"/>
              <a:t>Hormonal form of vitamin D</a:t>
            </a:r>
          </a:p>
          <a:p>
            <a:pPr lvl="1"/>
            <a:r>
              <a:rPr lang="en-US" dirty="0" smtClean="0"/>
              <a:t>usually perform the vital task of transducing a signal within a target cell</a:t>
            </a:r>
          </a:p>
          <a:p>
            <a:pPr lvl="2"/>
            <a:r>
              <a:rPr lang="en-US" dirty="0" smtClean="0"/>
              <a:t>Usually the hormone-receptor complex acts as a transcription factor</a:t>
            </a:r>
          </a:p>
          <a:p>
            <a:pPr lvl="2"/>
            <a:r>
              <a:rPr lang="en-US" dirty="0" smtClean="0"/>
              <a:t>Usually located in the nucleus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30722" name="Picture 2" descr="http://fig.cox.miami.edu/~cmallery/150/memb/c11x10hormone-receptors2.jpg"/>
          <p:cNvPicPr>
            <a:picLocks noChangeAspect="1" noChangeArrowheads="1"/>
          </p:cNvPicPr>
          <p:nvPr/>
        </p:nvPicPr>
        <p:blipFill>
          <a:blip r:embed="rId3" cstate="print"/>
          <a:srcRect l="2377" t="1993" r="3291" b="5680"/>
          <a:stretch>
            <a:fillRect/>
          </a:stretch>
        </p:blipFill>
        <p:spPr bwMode="auto">
          <a:xfrm>
            <a:off x="0" y="0"/>
            <a:ext cx="9131060" cy="6858000"/>
          </a:xfrm>
          <a:prstGeom prst="rect">
            <a:avLst/>
          </a:prstGeom>
          <a:noFill/>
        </p:spPr>
      </p:pic>
      <p:grpSp>
        <p:nvGrpSpPr>
          <p:cNvPr id="7" name="Group 6"/>
          <p:cNvGrpSpPr/>
          <p:nvPr/>
        </p:nvGrpSpPr>
        <p:grpSpPr>
          <a:xfrm>
            <a:off x="0" y="0"/>
            <a:ext cx="9144000" cy="6858000"/>
            <a:chOff x="0" y="0"/>
            <a:chExt cx="9144000" cy="6858000"/>
          </a:xfrm>
        </p:grpSpPr>
        <p:sp>
          <p:nvSpPr>
            <p:cNvPr id="6" name="Rectangle 5"/>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4" name="Picture 4" descr="http://www.emc.maricopa.edu/faculty/farabee/biobk/steract_1.gif"/>
            <p:cNvPicPr>
              <a:picLocks noChangeAspect="1" noChangeArrowheads="1"/>
            </p:cNvPicPr>
            <p:nvPr/>
          </p:nvPicPr>
          <p:blipFill>
            <a:blip r:embed="rId4" cstate="print"/>
            <a:srcRect/>
            <a:stretch>
              <a:fillRect/>
            </a:stretch>
          </p:blipFill>
          <p:spPr bwMode="auto">
            <a:xfrm>
              <a:off x="0" y="1676400"/>
              <a:ext cx="9144000" cy="3429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a:t>
            </a:r>
            <a:endParaRPr lang="en-US" dirty="0"/>
          </a:p>
        </p:txBody>
      </p:sp>
      <p:sp>
        <p:nvSpPr>
          <p:cNvPr id="3" name="Content Placeholder 2"/>
          <p:cNvSpPr>
            <a:spLocks noGrp="1"/>
          </p:cNvSpPr>
          <p:nvPr>
            <p:ph sz="quarter" idx="1"/>
          </p:nvPr>
        </p:nvSpPr>
        <p:spPr/>
        <p:txBody>
          <a:bodyPr/>
          <a:lstStyle/>
          <a:p>
            <a:r>
              <a:rPr lang="en-US" dirty="0" smtClean="0"/>
              <a:t>Hormone: a chemical signal that is secreted into the extracellular fluid, is carried by the circulatory system (in blood or </a:t>
            </a:r>
            <a:r>
              <a:rPr lang="en-US" dirty="0" err="1" smtClean="0"/>
              <a:t>hemolymph</a:t>
            </a:r>
            <a:r>
              <a:rPr lang="en-US" dirty="0" smtClean="0"/>
              <a:t>) and communicates a </a:t>
            </a:r>
            <a:r>
              <a:rPr lang="en-US" b="1" u="sng" dirty="0" smtClean="0"/>
              <a:t>regulatory</a:t>
            </a:r>
            <a:r>
              <a:rPr lang="en-US" dirty="0" smtClean="0"/>
              <a:t> message within the body</a:t>
            </a:r>
          </a:p>
          <a:p>
            <a:r>
              <a:rPr lang="en-US" dirty="0" smtClean="0"/>
              <a:t>Hormones can travel throughout the entire body, but only target cells are equipped to respond</a:t>
            </a:r>
            <a:endParaRPr lang="en-US" dirty="0"/>
          </a:p>
        </p:txBody>
      </p:sp>
      <p:sp>
        <p:nvSpPr>
          <p:cNvPr id="4" name="Oval 3"/>
          <p:cNvSpPr/>
          <p:nvPr/>
        </p:nvSpPr>
        <p:spPr>
          <a:xfrm>
            <a:off x="2667000" y="3048000"/>
            <a:ext cx="63246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Thus, a given hormone traveling through the body elicits specific responses , such as a change in metabolism , from its target cells while other cell types remain unaffected by that particular hormone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Paracrine</a:t>
            </a:r>
            <a:r>
              <a:rPr lang="en-US" dirty="0" smtClean="0"/>
              <a:t> Signaling by Local Regulators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Paracrine </a:t>
            </a:r>
            <a:r>
              <a:rPr lang="en-US" dirty="0" smtClean="0"/>
              <a:t>Signaling: </a:t>
            </a:r>
            <a:r>
              <a:rPr lang="en-US" dirty="0" smtClean="0"/>
              <a:t>local regulators that convey messages to neighboring cells</a:t>
            </a:r>
          </a:p>
          <a:p>
            <a:r>
              <a:rPr lang="en-US" dirty="0" smtClean="0"/>
              <a:t>Takes seconds or milliseconds to elicit a response</a:t>
            </a:r>
          </a:p>
          <a:p>
            <a:r>
              <a:rPr lang="en-US" dirty="0" smtClean="0"/>
              <a:t>Some have  cell surface receptors, others use intracellular receptors</a:t>
            </a:r>
          </a:p>
          <a:p>
            <a:r>
              <a:rPr lang="en-US" dirty="0" smtClean="0"/>
              <a:t>Examples of Paracrine </a:t>
            </a:r>
            <a:r>
              <a:rPr lang="en-US" dirty="0" smtClean="0"/>
              <a:t>Signaling </a:t>
            </a:r>
            <a:r>
              <a:rPr lang="en-US" dirty="0" smtClean="0"/>
              <a:t>Molecules</a:t>
            </a:r>
          </a:p>
          <a:p>
            <a:pPr lvl="1"/>
            <a:r>
              <a:rPr lang="en-US" dirty="0" smtClean="0"/>
              <a:t>Neurotransmitters</a:t>
            </a:r>
          </a:p>
          <a:p>
            <a:pPr lvl="1"/>
            <a:r>
              <a:rPr lang="en-US" dirty="0" smtClean="0"/>
              <a:t>Cytokines</a:t>
            </a:r>
          </a:p>
          <a:p>
            <a:pPr lvl="1"/>
            <a:r>
              <a:rPr lang="en-US" dirty="0" smtClean="0"/>
              <a:t>Growth factors</a:t>
            </a:r>
          </a:p>
          <a:p>
            <a:pPr lvl="1"/>
            <a:r>
              <a:rPr lang="en-US" dirty="0" smtClean="0"/>
              <a:t>Nitric oxide</a:t>
            </a:r>
          </a:p>
          <a:p>
            <a:pPr lvl="1"/>
            <a:r>
              <a:rPr lang="en-US" dirty="0" smtClean="0"/>
              <a:t>Prostaglandins </a:t>
            </a:r>
            <a:endParaRPr lang="en-US" dirty="0"/>
          </a:p>
        </p:txBody>
      </p:sp>
      <p:sp>
        <p:nvSpPr>
          <p:cNvPr id="7" name="Oval 6"/>
          <p:cNvSpPr/>
          <p:nvPr/>
        </p:nvSpPr>
        <p:spPr>
          <a:xfrm>
            <a:off x="3505200" y="4343400"/>
            <a:ext cx="51816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Case you didn’t get this, </a:t>
            </a:r>
            <a:r>
              <a:rPr lang="en-US" dirty="0" err="1" smtClean="0"/>
              <a:t>paracrine</a:t>
            </a:r>
            <a:r>
              <a:rPr lang="en-US" dirty="0" smtClean="0"/>
              <a:t> </a:t>
            </a:r>
            <a:r>
              <a:rPr lang="en-US" dirty="0" err="1" smtClean="0"/>
              <a:t>signalling</a:t>
            </a:r>
            <a:r>
              <a:rPr lang="en-US" dirty="0" smtClean="0"/>
              <a:t> is the OPPOSITE of endocrine signaling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1295400"/>
            <a:ext cx="4040188" cy="732974"/>
          </a:xfrm>
        </p:spPr>
        <p:txBody>
          <a:bodyPr/>
          <a:lstStyle/>
          <a:p>
            <a:r>
              <a:rPr lang="en-US" dirty="0" smtClean="0"/>
              <a:t>Nitric Oxide (NO)</a:t>
            </a:r>
            <a:endParaRPr lang="en-US" dirty="0"/>
          </a:p>
        </p:txBody>
      </p:sp>
      <p:sp>
        <p:nvSpPr>
          <p:cNvPr id="7" name="Text Placeholder 6"/>
          <p:cNvSpPr>
            <a:spLocks noGrp="1"/>
          </p:cNvSpPr>
          <p:nvPr>
            <p:ph type="body" sz="half" idx="3"/>
          </p:nvPr>
        </p:nvSpPr>
        <p:spPr>
          <a:xfrm>
            <a:off x="4800600" y="1295400"/>
            <a:ext cx="4041775" cy="731520"/>
          </a:xfrm>
        </p:spPr>
        <p:txBody>
          <a:bodyPr/>
          <a:lstStyle/>
          <a:p>
            <a:r>
              <a:rPr lang="en-US" dirty="0" smtClean="0"/>
              <a:t>Prostaglandin (PG)</a:t>
            </a:r>
            <a:endParaRPr lang="en-US" dirty="0"/>
          </a:p>
        </p:txBody>
      </p:sp>
      <p:sp>
        <p:nvSpPr>
          <p:cNvPr id="6" name="Content Placeholder 5"/>
          <p:cNvSpPr>
            <a:spLocks noGrp="1"/>
          </p:cNvSpPr>
          <p:nvPr>
            <p:ph sz="quarter" idx="2"/>
          </p:nvPr>
        </p:nvSpPr>
        <p:spPr/>
        <p:txBody>
          <a:bodyPr/>
          <a:lstStyle/>
          <a:p>
            <a:r>
              <a:rPr lang="en-US" dirty="0" smtClean="0"/>
              <a:t>When blood O2 levels fall it activates enzymes that relaxes smooth muscle</a:t>
            </a:r>
            <a:r>
              <a:rPr lang="en-US" dirty="0" smtClean="0">
                <a:sym typeface="Wingdings" pitchFamily="2" charset="2"/>
              </a:rPr>
              <a:t> vessel dilation increased blood flow</a:t>
            </a:r>
          </a:p>
          <a:p>
            <a:pPr lvl="1"/>
            <a:r>
              <a:rPr lang="en-US" dirty="0" smtClean="0">
                <a:sym typeface="Wingdings" pitchFamily="2" charset="2"/>
              </a:rPr>
              <a:t>Increases blood flow to the penis during male sexual arousal</a:t>
            </a:r>
            <a:endParaRPr lang="en-US" dirty="0"/>
          </a:p>
        </p:txBody>
      </p:sp>
      <p:sp>
        <p:nvSpPr>
          <p:cNvPr id="8" name="Content Placeholder 7"/>
          <p:cNvSpPr>
            <a:spLocks noGrp="1"/>
          </p:cNvSpPr>
          <p:nvPr>
            <p:ph sz="quarter" idx="4"/>
          </p:nvPr>
        </p:nvSpPr>
        <p:spPr>
          <a:xfrm>
            <a:off x="4800600" y="2209800"/>
            <a:ext cx="4038600" cy="4648200"/>
          </a:xfrm>
        </p:spPr>
        <p:txBody>
          <a:bodyPr>
            <a:normAutofit fontScale="92500" lnSpcReduction="20000"/>
          </a:bodyPr>
          <a:lstStyle/>
          <a:p>
            <a:r>
              <a:rPr lang="en-US" dirty="0" smtClean="0"/>
              <a:t>Modified fatty acids derived from lipids in the plasma membranes</a:t>
            </a:r>
          </a:p>
          <a:p>
            <a:pPr lvl="1"/>
            <a:r>
              <a:rPr lang="en-US" dirty="0" smtClean="0"/>
              <a:t>1</a:t>
            </a:r>
            <a:r>
              <a:rPr lang="en-US" baseline="30000" dirty="0" smtClean="0"/>
              <a:t>st</a:t>
            </a:r>
            <a:r>
              <a:rPr lang="en-US" dirty="0" smtClean="0"/>
              <a:t> discovered in semen secreted from the PROSTATE GLAND (hence the name)</a:t>
            </a:r>
          </a:p>
          <a:p>
            <a:pPr lvl="1"/>
            <a:r>
              <a:rPr lang="en-US" dirty="0" smtClean="0"/>
              <a:t>Help stimulate contraction of the uterine wall to help the swimmers make it to the egg (also during child birth to increase contractions)</a:t>
            </a:r>
          </a:p>
          <a:p>
            <a:pPr lvl="1"/>
            <a:r>
              <a:rPr lang="en-US" dirty="0" smtClean="0"/>
              <a:t>Immune response: increased fever &amp; inflammation</a:t>
            </a:r>
          </a:p>
          <a:p>
            <a:pPr lvl="1"/>
            <a:r>
              <a:rPr lang="en-US" dirty="0" smtClean="0"/>
              <a:t>Also involved in blood clotting</a:t>
            </a:r>
            <a:endParaRPr lang="en-US" dirty="0"/>
          </a:p>
        </p:txBody>
      </p:sp>
      <p:sp>
        <p:nvSpPr>
          <p:cNvPr id="4" name="Title 3"/>
          <p:cNvSpPr>
            <a:spLocks noGrp="1"/>
          </p:cNvSpPr>
          <p:nvPr>
            <p:ph type="title"/>
          </p:nvPr>
        </p:nvSpPr>
        <p:spPr/>
        <p:txBody>
          <a:bodyPr/>
          <a:lstStyle/>
          <a:p>
            <a:r>
              <a:rPr lang="en-US" dirty="0" err="1" smtClean="0"/>
              <a:t>Paracrine</a:t>
            </a:r>
            <a:r>
              <a:rPr lang="en-US" dirty="0" smtClean="0"/>
              <a:t> Signaling</a:t>
            </a:r>
            <a:endParaRPr lang="en-US" dirty="0"/>
          </a:p>
        </p:txBody>
      </p:sp>
      <p:grpSp>
        <p:nvGrpSpPr>
          <p:cNvPr id="12" name="Group 11"/>
          <p:cNvGrpSpPr/>
          <p:nvPr/>
        </p:nvGrpSpPr>
        <p:grpSpPr>
          <a:xfrm>
            <a:off x="457200" y="2133600"/>
            <a:ext cx="3829050" cy="3768381"/>
            <a:chOff x="457200" y="2133600"/>
            <a:chExt cx="3829050" cy="3768381"/>
          </a:xfrm>
        </p:grpSpPr>
        <p:pic>
          <p:nvPicPr>
            <p:cNvPr id="31746" name="Picture 2" descr="http://www.cheapdrugsrxpharmacy.com/images/categories/viagra.jpg"/>
            <p:cNvPicPr>
              <a:picLocks noChangeAspect="1" noChangeArrowheads="1"/>
            </p:cNvPicPr>
            <p:nvPr/>
          </p:nvPicPr>
          <p:blipFill>
            <a:blip r:embed="rId3" cstate="print"/>
            <a:srcRect/>
            <a:stretch>
              <a:fillRect/>
            </a:stretch>
          </p:blipFill>
          <p:spPr bwMode="auto">
            <a:xfrm>
              <a:off x="457200" y="2133600"/>
              <a:ext cx="3810000" cy="3362325"/>
            </a:xfrm>
            <a:prstGeom prst="rect">
              <a:avLst/>
            </a:prstGeom>
            <a:noFill/>
          </p:spPr>
        </p:pic>
        <p:pic>
          <p:nvPicPr>
            <p:cNvPr id="31748" name="Picture 4" descr="http://www.needtobuyviagraonline.com/images/viagra-sildenafil-citrate-50mg-photo.jpg"/>
            <p:cNvPicPr>
              <a:picLocks noChangeAspect="1" noChangeArrowheads="1"/>
            </p:cNvPicPr>
            <p:nvPr/>
          </p:nvPicPr>
          <p:blipFill>
            <a:blip r:embed="rId4" cstate="print"/>
            <a:srcRect/>
            <a:stretch>
              <a:fillRect/>
            </a:stretch>
          </p:blipFill>
          <p:spPr bwMode="auto">
            <a:xfrm>
              <a:off x="2667000" y="3581400"/>
              <a:ext cx="1619250" cy="2320581"/>
            </a:xfrm>
            <a:prstGeom prst="rect">
              <a:avLst/>
            </a:prstGeom>
            <a:noFill/>
          </p:spPr>
        </p:pic>
      </p:grpSp>
      <p:grpSp>
        <p:nvGrpSpPr>
          <p:cNvPr id="15" name="Group 14"/>
          <p:cNvGrpSpPr/>
          <p:nvPr/>
        </p:nvGrpSpPr>
        <p:grpSpPr>
          <a:xfrm>
            <a:off x="4495800" y="2057400"/>
            <a:ext cx="4648200" cy="4800600"/>
            <a:chOff x="4495800" y="2057400"/>
            <a:chExt cx="4648200" cy="4800600"/>
          </a:xfrm>
        </p:grpSpPr>
        <p:pic>
          <p:nvPicPr>
            <p:cNvPr id="31750" name="Picture 6" descr="http://isiria.files.wordpress.com/2009/02/sperm.jpg"/>
            <p:cNvPicPr>
              <a:picLocks noChangeAspect="1" noChangeArrowheads="1"/>
            </p:cNvPicPr>
            <p:nvPr/>
          </p:nvPicPr>
          <p:blipFill>
            <a:blip r:embed="rId5" cstate="print"/>
            <a:srcRect/>
            <a:stretch>
              <a:fillRect/>
            </a:stretch>
          </p:blipFill>
          <p:spPr bwMode="auto">
            <a:xfrm>
              <a:off x="4495800" y="2057400"/>
              <a:ext cx="4648200" cy="4800600"/>
            </a:xfrm>
            <a:prstGeom prst="rect">
              <a:avLst/>
            </a:prstGeom>
            <a:noFill/>
          </p:spPr>
        </p:pic>
        <p:sp>
          <p:nvSpPr>
            <p:cNvPr id="14" name="Oval Callout 13"/>
            <p:cNvSpPr/>
            <p:nvPr/>
          </p:nvSpPr>
          <p:spPr>
            <a:xfrm>
              <a:off x="6248400" y="3352800"/>
              <a:ext cx="2895600" cy="1600200"/>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Release the Prostaglandins !</a:t>
              </a:r>
              <a:r>
                <a:rPr lang="en-US" dirty="0" smtClean="0"/>
                <a: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What you need to learn…</a:t>
            </a:r>
            <a:endParaRPr lang="en-US" dirty="0"/>
          </a:p>
        </p:txBody>
      </p:sp>
      <p:sp>
        <p:nvSpPr>
          <p:cNvPr id="8" name="Content Placeholder 7"/>
          <p:cNvSpPr>
            <a:spLocks noGrp="1"/>
          </p:cNvSpPr>
          <p:nvPr>
            <p:ph sz="quarter" idx="1"/>
          </p:nvPr>
        </p:nvSpPr>
        <p:spPr/>
        <p:txBody>
          <a:bodyPr/>
          <a:lstStyle/>
          <a:p>
            <a:r>
              <a:rPr lang="en-US" dirty="0" smtClean="0"/>
              <a:t>Physiological Effects of the Primary Vertebrate Hormones</a:t>
            </a:r>
          </a:p>
          <a:p>
            <a:endParaRPr lang="en-US" dirty="0" smtClean="0"/>
          </a:p>
          <a:p>
            <a:r>
              <a:rPr lang="en-US" dirty="0" smtClean="0"/>
              <a:t>The Role of endocrine signaling in adjusting the bodies activities to changing environmental and developmental conditions</a:t>
            </a:r>
          </a:p>
          <a:p>
            <a:endParaRPr lang="en-US" dirty="0" smtClean="0"/>
          </a:p>
          <a:p>
            <a:r>
              <a:rPr lang="en-US" dirty="0" smtClean="0"/>
              <a:t>Memorize Table 45.1 on page 949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Relationship Between the </a:t>
            </a:r>
            <a:br>
              <a:rPr lang="en-US" dirty="0" smtClean="0"/>
            </a:br>
            <a:r>
              <a:rPr lang="en-US" dirty="0" smtClean="0"/>
              <a:t>Hypothalamus &amp; the Pituitary Gland</a:t>
            </a:r>
            <a:endParaRPr lang="en-US" dirty="0"/>
          </a:p>
        </p:txBody>
      </p:sp>
      <p:sp>
        <p:nvSpPr>
          <p:cNvPr id="3" name="Content Placeholder 2"/>
          <p:cNvSpPr>
            <a:spLocks noGrp="1"/>
          </p:cNvSpPr>
          <p:nvPr>
            <p:ph sz="quarter" idx="1"/>
          </p:nvPr>
        </p:nvSpPr>
        <p:spPr/>
        <p:txBody>
          <a:bodyPr/>
          <a:lstStyle/>
          <a:p>
            <a:r>
              <a:rPr lang="en-US" dirty="0" smtClean="0"/>
              <a:t>Hypothalamus plays an important role in integrating the endocrine and nervous system</a:t>
            </a:r>
          </a:p>
          <a:p>
            <a:pPr lvl="1"/>
            <a:r>
              <a:rPr lang="en-US" dirty="0" smtClean="0"/>
              <a:t>Hypothalamus receives info from other parts of brain or body and initiates appropriate endocrine responses</a:t>
            </a:r>
          </a:p>
          <a:p>
            <a:pPr lvl="1"/>
            <a:r>
              <a:rPr lang="en-US" dirty="0" smtClean="0"/>
              <a:t>Example: brain passes sensory info about seasonal changes and mate availability to the hypothalamus via nerve signals; hypothalamus then triggers release of reproductive hormones</a:t>
            </a:r>
          </a:p>
          <a:p>
            <a:pPr lvl="1"/>
            <a:r>
              <a:rPr lang="en-US" dirty="0" smtClean="0"/>
              <a:t>Contains 2 sets of </a:t>
            </a:r>
            <a:r>
              <a:rPr lang="en-US" dirty="0" err="1" smtClean="0"/>
              <a:t>neurosecretory</a:t>
            </a:r>
            <a:r>
              <a:rPr lang="en-US" dirty="0" smtClean="0"/>
              <a:t> cells whose </a:t>
            </a:r>
            <a:r>
              <a:rPr lang="en-US" dirty="0" smtClean="0"/>
              <a:t>hormonal </a:t>
            </a:r>
            <a:r>
              <a:rPr lang="en-US" dirty="0" smtClean="0"/>
              <a:t>secretions are stored in or regulate the pituitary</a:t>
            </a:r>
          </a:p>
          <a:p>
            <a:r>
              <a:rPr lang="en-US" dirty="0" smtClean="0"/>
              <a:t>Pituitary: Composed of 2 fused glands located at the base of the hypothalamus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www.biology.arizona.edu/Human_Bio/problem_sets/Human_Reproduction/graphics/pituitary04.gif"/>
          <p:cNvPicPr>
            <a:picLocks noChangeAspect="1" noChangeArrowheads="1"/>
          </p:cNvPicPr>
          <p:nvPr/>
        </p:nvPicPr>
        <p:blipFill>
          <a:blip r:embed="rId3" cstate="print"/>
          <a:srcRect/>
          <a:stretch>
            <a:fillRect/>
          </a:stretch>
        </p:blipFill>
        <p:spPr bwMode="auto">
          <a:xfrm>
            <a:off x="609600" y="381000"/>
            <a:ext cx="8305800" cy="5943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Pituitary</a:t>
            </a:r>
            <a:endParaRPr lang="en-US" dirty="0"/>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r>
              <a:rPr lang="en-US" dirty="0" smtClean="0"/>
              <a:t>An extension of the hypothalamus stores and secretes 2 hormones (made by the hypothalamus) both of which function via the simple </a:t>
            </a:r>
            <a:r>
              <a:rPr lang="en-US" dirty="0" err="1" smtClean="0"/>
              <a:t>neurohormone</a:t>
            </a:r>
            <a:r>
              <a:rPr lang="en-US" dirty="0" smtClean="0"/>
              <a:t> pathway</a:t>
            </a:r>
          </a:p>
          <a:p>
            <a:r>
              <a:rPr lang="en-US" dirty="0" err="1" smtClean="0"/>
              <a:t>Antidiuretic</a:t>
            </a:r>
            <a:r>
              <a:rPr lang="en-US" dirty="0" smtClean="0"/>
              <a:t> </a:t>
            </a:r>
            <a:r>
              <a:rPr lang="en-US" dirty="0" err="1" smtClean="0"/>
              <a:t>Hormon</a:t>
            </a:r>
            <a:r>
              <a:rPr lang="en-US" dirty="0" smtClean="0"/>
              <a:t> (ADH): acts on kidneys increasing water retention and thus decreasing urine volume</a:t>
            </a:r>
          </a:p>
          <a:p>
            <a:pPr lvl="1"/>
            <a:r>
              <a:rPr lang="en-US" dirty="0" smtClean="0"/>
              <a:t>Helps regulate </a:t>
            </a:r>
            <a:r>
              <a:rPr lang="en-US" dirty="0" err="1" smtClean="0"/>
              <a:t>osmolarity</a:t>
            </a:r>
            <a:r>
              <a:rPr lang="en-US" dirty="0" smtClean="0"/>
              <a:t> of blood</a:t>
            </a:r>
          </a:p>
          <a:p>
            <a:pPr lvl="1"/>
            <a:r>
              <a:rPr lang="en-US" dirty="0" smtClean="0"/>
              <a:t>Negative feedback pathways</a:t>
            </a:r>
          </a:p>
          <a:p>
            <a:r>
              <a:rPr lang="en-US" dirty="0" err="1" smtClean="0"/>
              <a:t>Oxytocin</a:t>
            </a:r>
            <a:r>
              <a:rPr lang="en-US" dirty="0" smtClean="0"/>
              <a:t>: induces in uterus to contract in child birth, and causes mammary glands to eject milk</a:t>
            </a:r>
          </a:p>
          <a:p>
            <a:pPr lvl="1"/>
            <a:r>
              <a:rPr lang="en-US" dirty="0" smtClean="0"/>
              <a:t>Positive feedback pathways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Pituitary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Consists of endocrine cells that synthesize and secrete at least 6 different hormones </a:t>
            </a:r>
          </a:p>
          <a:p>
            <a:r>
              <a:rPr lang="en-US" dirty="0" smtClean="0"/>
              <a:t>Tropic hormones: are hormones produced and secreted by the anterior pituitary that target endocrine glands. </a:t>
            </a:r>
          </a:p>
          <a:p>
            <a:pPr lvl="1"/>
            <a:r>
              <a:rPr lang="en-US" dirty="0" smtClean="0">
                <a:solidFill>
                  <a:schemeClr val="accent2">
                    <a:lumMod val="40000"/>
                    <a:lumOff val="60000"/>
                  </a:schemeClr>
                </a:solidFill>
              </a:rPr>
              <a:t>Thyroid-stimulating hormone (TSH ) –promotes normal development of the thyroid and stimulates the thyroid gland to make and release thyroid hormone</a:t>
            </a:r>
          </a:p>
          <a:p>
            <a:pPr lvl="1"/>
            <a:r>
              <a:rPr lang="en-US" dirty="0" smtClean="0">
                <a:solidFill>
                  <a:schemeClr val="accent2">
                    <a:lumMod val="40000"/>
                    <a:lumOff val="60000"/>
                  </a:schemeClr>
                </a:solidFill>
              </a:rPr>
              <a:t>Luteinizing hormone (LH) – stimulates the release of steroid hormones in gonads—the ovary and testes</a:t>
            </a:r>
          </a:p>
          <a:p>
            <a:pPr lvl="1"/>
            <a:r>
              <a:rPr lang="en-US" dirty="0" smtClean="0">
                <a:solidFill>
                  <a:schemeClr val="accent2">
                    <a:lumMod val="40000"/>
                    <a:lumOff val="60000"/>
                  </a:schemeClr>
                </a:solidFill>
              </a:rPr>
              <a:t>Follicle-stimulating hormone (FSH) – stimulates the maturation of eggs and production of sperm.</a:t>
            </a:r>
          </a:p>
          <a:p>
            <a:pPr lvl="1"/>
            <a:r>
              <a:rPr lang="en-US" dirty="0" err="1" smtClean="0"/>
              <a:t>Adrenocorticotropic</a:t>
            </a:r>
            <a:r>
              <a:rPr lang="en-US" dirty="0" smtClean="0"/>
              <a:t> hormone (ACTH ) –a peptide hormone that stimulates the adrenal cortex to release </a:t>
            </a:r>
            <a:r>
              <a:rPr lang="en-US" dirty="0" err="1" smtClean="0"/>
              <a:t>glucocorticoids</a:t>
            </a:r>
            <a:endParaRPr lang="en-US" dirty="0" smtClean="0"/>
          </a:p>
          <a:p>
            <a:pPr lvl="1"/>
            <a:endParaRPr lang="en-US" dirty="0" smtClean="0">
              <a:solidFill>
                <a:schemeClr val="accent2">
                  <a:lumMod val="40000"/>
                  <a:lumOff val="60000"/>
                </a:schemeClr>
              </a:solidFill>
            </a:endParaRPr>
          </a:p>
          <a:p>
            <a:pPr lvl="1"/>
            <a:endParaRPr lang="en-US" dirty="0" smtClean="0"/>
          </a:p>
          <a:p>
            <a:endParaRPr lang="en-US" dirty="0"/>
          </a:p>
        </p:txBody>
      </p:sp>
      <p:sp>
        <p:nvSpPr>
          <p:cNvPr id="4" name="Rounded Rectangle 3"/>
          <p:cNvSpPr/>
          <p:nvPr/>
        </p:nvSpPr>
        <p:spPr>
          <a:xfrm>
            <a:off x="609600" y="3124200"/>
            <a:ext cx="8001000" cy="1905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FSH, LH, &amp; TSH are all similar </a:t>
            </a:r>
            <a:r>
              <a:rPr lang="en-US" dirty="0" err="1" smtClean="0">
                <a:solidFill>
                  <a:schemeClr val="bg1"/>
                </a:solidFill>
              </a:rPr>
              <a:t>glycoproteins</a:t>
            </a:r>
            <a:r>
              <a:rPr lang="en-US" dirty="0" smtClean="0">
                <a:solidFill>
                  <a:schemeClr val="bg1"/>
                </a:solidFill>
              </a:rPr>
              <a:t> </a:t>
            </a:r>
          </a:p>
          <a:p>
            <a:pPr algn="ctr"/>
            <a:endParaRPr lang="en-US" dirty="0" smtClean="0">
              <a:solidFill>
                <a:schemeClr val="bg1"/>
              </a:solidFill>
            </a:endParaRPr>
          </a:p>
          <a:p>
            <a:pPr algn="ctr"/>
            <a:r>
              <a:rPr lang="en-US" dirty="0" smtClean="0">
                <a:solidFill>
                  <a:schemeClr val="bg1"/>
                </a:solidFill>
              </a:rPr>
              <a:t>FSH &amp; LH are also called </a:t>
            </a:r>
            <a:r>
              <a:rPr lang="en-US" dirty="0" err="1" smtClean="0">
                <a:solidFill>
                  <a:schemeClr val="bg1"/>
                </a:solidFill>
              </a:rPr>
              <a:t>gonadotropins</a:t>
            </a:r>
            <a:r>
              <a:rPr lang="en-US" dirty="0" smtClean="0">
                <a:solidFill>
                  <a:schemeClr val="bg1"/>
                </a:solidFill>
              </a:rPr>
              <a:t> because they stimulate activities of the gonads</a:t>
            </a:r>
            <a:endParaRPr lang="en-US" dirty="0">
              <a:solidFill>
                <a:schemeClr val="bg1"/>
              </a:solidFill>
            </a:endParaRPr>
          </a:p>
        </p:txBody>
      </p:sp>
      <p:sp>
        <p:nvSpPr>
          <p:cNvPr id="5" name="Rectangle 4"/>
          <p:cNvSpPr/>
          <p:nvPr/>
        </p:nvSpPr>
        <p:spPr>
          <a:xfrm>
            <a:off x="381000" y="1600200"/>
            <a:ext cx="85344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All 4 anterior pituitary tropic hormones participate in complex </a:t>
            </a:r>
            <a:r>
              <a:rPr lang="en-US" sz="2800" dirty="0" err="1" smtClean="0"/>
              <a:t>neuroendocrine</a:t>
            </a:r>
            <a:r>
              <a:rPr lang="en-US" sz="2800" dirty="0" smtClean="0"/>
              <a:t> pathways in which signals to the brain stimulate release of an anterior pituitary tropic hormone; which then acts on its target endocrine tissue, stimulating secretion of yet another hormone that exerts systemic metabolic or developmental effects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additive="base">
                                        <p:cTn id="21"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Nontropic</a:t>
            </a:r>
            <a:r>
              <a:rPr lang="en-US" dirty="0" smtClean="0"/>
              <a:t> Hormones of the Anterior Pituitary</a:t>
            </a:r>
            <a:endParaRPr lang="en-US" dirty="0"/>
          </a:p>
        </p:txBody>
      </p:sp>
      <p:sp>
        <p:nvSpPr>
          <p:cNvPr id="3" name="Content Placeholder 2"/>
          <p:cNvSpPr>
            <a:spLocks noGrp="1"/>
          </p:cNvSpPr>
          <p:nvPr>
            <p:ph sz="quarter" idx="1"/>
          </p:nvPr>
        </p:nvSpPr>
        <p:spPr/>
        <p:txBody>
          <a:bodyPr/>
          <a:lstStyle/>
          <a:p>
            <a:r>
              <a:rPr lang="en-US" dirty="0" err="1" smtClean="0"/>
              <a:t>Prolactin</a:t>
            </a:r>
            <a:r>
              <a:rPr lang="en-US" dirty="0" smtClean="0"/>
              <a:t> (PRL): stimulates mammary gland growth &amp; milk synthesis in vertebrates</a:t>
            </a:r>
          </a:p>
          <a:p>
            <a:r>
              <a:rPr lang="en-US" dirty="0" err="1" smtClean="0"/>
              <a:t>Melanocyte</a:t>
            </a:r>
            <a:r>
              <a:rPr lang="en-US" dirty="0" smtClean="0"/>
              <a:t>-stimulating hormone (MSH): regulates activity in pigment containing cells in the skin of some fishes, amphibians, and reptiles</a:t>
            </a:r>
          </a:p>
          <a:p>
            <a:pPr lvl="1"/>
            <a:r>
              <a:rPr lang="en-US" dirty="0" smtClean="0"/>
              <a:t>In mammals acts on neurons in the brain inhibiting hunger</a:t>
            </a:r>
          </a:p>
          <a:p>
            <a:pPr lvl="1"/>
            <a:r>
              <a:rPr lang="en-US" dirty="0" smtClean="0"/>
              <a:t>My MSH is defective</a:t>
            </a:r>
          </a:p>
          <a:p>
            <a:r>
              <a:rPr lang="en-US" dirty="0" smtClean="0"/>
              <a:t>Endorphins: bind receptors in the brain and dull the perception of pain</a:t>
            </a:r>
          </a:p>
          <a:p>
            <a:pPr lvl="1"/>
            <a:r>
              <a:rPr lang="en-US" dirty="0" smtClean="0"/>
              <a:t>Responsible for “runners high”</a:t>
            </a:r>
            <a:endParaRPr lang="en-US" dirty="0"/>
          </a:p>
        </p:txBody>
      </p:sp>
      <p:pic>
        <p:nvPicPr>
          <p:cNvPr id="33794" name="Picture 2" descr="http://www.vivo.colostate.edu/hbooks/pathphys/endocrine/hypopit/udders.jpg"/>
          <p:cNvPicPr>
            <a:picLocks noChangeAspect="1" noChangeArrowheads="1"/>
          </p:cNvPicPr>
          <p:nvPr/>
        </p:nvPicPr>
        <p:blipFill>
          <a:blip r:embed="rId3" cstate="print"/>
          <a:srcRect/>
          <a:stretch>
            <a:fillRect/>
          </a:stretch>
        </p:blipFill>
        <p:spPr bwMode="auto">
          <a:xfrm>
            <a:off x="0" y="0"/>
            <a:ext cx="9144000" cy="2381250"/>
          </a:xfrm>
          <a:prstGeom prst="rect">
            <a:avLst/>
          </a:prstGeom>
          <a:noFill/>
        </p:spPr>
      </p:pic>
      <p:pic>
        <p:nvPicPr>
          <p:cNvPr id="5" name="Picture 2" descr="http://devcell.bio.uci.edu/images/Xenopus3.jpg"/>
          <p:cNvPicPr>
            <a:picLocks noChangeAspect="1" noChangeArrowheads="1"/>
          </p:cNvPicPr>
          <p:nvPr/>
        </p:nvPicPr>
        <p:blipFill>
          <a:blip r:embed="rId4" cstate="print"/>
          <a:srcRect/>
          <a:stretch>
            <a:fillRect/>
          </a:stretch>
        </p:blipFill>
        <p:spPr bwMode="auto">
          <a:xfrm>
            <a:off x="0" y="2209800"/>
            <a:ext cx="4261757" cy="4419600"/>
          </a:xfrm>
          <a:prstGeom prst="rect">
            <a:avLst/>
          </a:prstGeom>
          <a:noFill/>
        </p:spPr>
      </p:pic>
      <p:pic>
        <p:nvPicPr>
          <p:cNvPr id="33798" name="Picture 6" descr="http://cercor.oxfordjournals.org/content/vol18/issue11/images/medium/coverfig.gif"/>
          <p:cNvPicPr>
            <a:picLocks noChangeAspect="1" noChangeArrowheads="1"/>
          </p:cNvPicPr>
          <p:nvPr/>
        </p:nvPicPr>
        <p:blipFill>
          <a:blip r:embed="rId5" cstate="print"/>
          <a:srcRect/>
          <a:stretch>
            <a:fillRect/>
          </a:stretch>
        </p:blipFill>
        <p:spPr bwMode="auto">
          <a:xfrm>
            <a:off x="5438775" y="2438400"/>
            <a:ext cx="3705225"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dow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8"/>
                                        </p:tgtEl>
                                        <p:attrNameLst>
                                          <p:attrName>style.visibility</p:attrName>
                                        </p:attrNameLst>
                                      </p:cBhvr>
                                      <p:to>
                                        <p:strVal val="visible"/>
                                      </p:to>
                                    </p:set>
                                    <p:anim calcmode="lin" valueType="num">
                                      <p:cBhvr additive="base">
                                        <p:cTn id="17" dur="500" fill="hold"/>
                                        <p:tgtEl>
                                          <p:spTgt spid="33798"/>
                                        </p:tgtEl>
                                        <p:attrNameLst>
                                          <p:attrName>ppt_x</p:attrName>
                                        </p:attrNameLst>
                                      </p:cBhvr>
                                      <p:tavLst>
                                        <p:tav tm="0">
                                          <p:val>
                                            <p:strVal val="#ppt_x"/>
                                          </p:val>
                                        </p:tav>
                                        <p:tav tm="100000">
                                          <p:val>
                                            <p:strVal val="#ppt_x"/>
                                          </p:val>
                                        </p:tav>
                                      </p:tavLst>
                                    </p:anim>
                                    <p:anim calcmode="lin" valueType="num">
                                      <p:cBhvr additive="base">
                                        <p:cTn id="18"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One More Anterior Pituitary Hormone:</a:t>
            </a:r>
            <a:br>
              <a:rPr lang="en-US" dirty="0" smtClean="0"/>
            </a:br>
            <a:r>
              <a:rPr lang="en-US" dirty="0" smtClean="0"/>
              <a:t>Growth Hormone</a:t>
            </a:r>
            <a:endParaRPr lang="en-US" dirty="0"/>
          </a:p>
        </p:txBody>
      </p:sp>
      <p:sp>
        <p:nvSpPr>
          <p:cNvPr id="3" name="Content Placeholder 2"/>
          <p:cNvSpPr>
            <a:spLocks noGrp="1"/>
          </p:cNvSpPr>
          <p:nvPr>
            <p:ph sz="quarter" idx="1"/>
          </p:nvPr>
        </p:nvSpPr>
        <p:spPr/>
        <p:txBody>
          <a:bodyPr/>
          <a:lstStyle/>
          <a:p>
            <a:r>
              <a:rPr lang="en-US" dirty="0" smtClean="0"/>
              <a:t>Acts on a wide variety of tissues exhibiting both tropic and </a:t>
            </a:r>
            <a:r>
              <a:rPr lang="en-US" dirty="0" err="1" smtClean="0"/>
              <a:t>nontropic</a:t>
            </a:r>
            <a:r>
              <a:rPr lang="en-US" dirty="0" smtClean="0"/>
              <a:t> effects</a:t>
            </a:r>
          </a:p>
          <a:p>
            <a:r>
              <a:rPr lang="en-US" dirty="0" smtClean="0"/>
              <a:t>Signals liver to release Insulin Like Growth Factors (IGFs): circulate in the blood and directly stimulate bone and cartilage growth</a:t>
            </a:r>
          </a:p>
          <a:p>
            <a:pPr lvl="1"/>
            <a:r>
              <a:rPr lang="en-US" dirty="0" smtClean="0"/>
              <a:t>Necessary for proper skeletal development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Gland</a:t>
            </a:r>
            <a:endParaRPr lang="en-US" dirty="0"/>
          </a:p>
        </p:txBody>
      </p:sp>
      <p:sp>
        <p:nvSpPr>
          <p:cNvPr id="3" name="Content Placeholder 2"/>
          <p:cNvSpPr>
            <a:spLocks noGrp="1"/>
          </p:cNvSpPr>
          <p:nvPr>
            <p:ph sz="quarter" idx="1"/>
          </p:nvPr>
        </p:nvSpPr>
        <p:spPr/>
        <p:txBody>
          <a:bodyPr>
            <a:normAutofit/>
          </a:bodyPr>
          <a:lstStyle/>
          <a:p>
            <a:r>
              <a:rPr lang="en-US" dirty="0" smtClean="0"/>
              <a:t>Thyroid gland : one of the largest endocrine glands in the body. </a:t>
            </a:r>
          </a:p>
          <a:p>
            <a:pPr lvl="1"/>
            <a:r>
              <a:rPr lang="en-US" dirty="0" smtClean="0"/>
              <a:t>Produces 2 hormones, both derived from the amino acid tyrosine, which both bind to the same receptor located in the target cells nucleus</a:t>
            </a:r>
          </a:p>
          <a:p>
            <a:pPr lvl="2"/>
            <a:r>
              <a:rPr lang="en-US" dirty="0" err="1" smtClean="0"/>
              <a:t>Triiodothyronine</a:t>
            </a:r>
            <a:r>
              <a:rPr lang="en-US" dirty="0" smtClean="0"/>
              <a:t> (T3)</a:t>
            </a:r>
          </a:p>
          <a:p>
            <a:pPr lvl="2"/>
            <a:r>
              <a:rPr lang="en-US" dirty="0" err="1" smtClean="0"/>
              <a:t>Thyroxine</a:t>
            </a:r>
            <a:r>
              <a:rPr lang="en-US" dirty="0" smtClean="0"/>
              <a:t> (T4)</a:t>
            </a:r>
          </a:p>
          <a:p>
            <a:r>
              <a:rPr lang="en-US" dirty="0" smtClean="0"/>
              <a:t>Hypothalamus &amp; anterior pituitary control secretion of </a:t>
            </a:r>
            <a:r>
              <a:rPr lang="en-US" dirty="0" smtClean="0"/>
              <a:t>thyroid </a:t>
            </a:r>
            <a:r>
              <a:rPr lang="en-US" dirty="0" smtClean="0"/>
              <a:t>hormones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Animal Physiology</a:t>
            </a:r>
            <a:endParaRPr lang="en-US" dirty="0"/>
          </a:p>
        </p:txBody>
      </p:sp>
      <p:sp>
        <p:nvSpPr>
          <p:cNvPr id="3" name="Content Placeholder 2"/>
          <p:cNvSpPr>
            <a:spLocks noGrp="1"/>
          </p:cNvSpPr>
          <p:nvPr>
            <p:ph sz="quarter" idx="1"/>
          </p:nvPr>
        </p:nvSpPr>
        <p:spPr/>
        <p:txBody>
          <a:bodyPr/>
          <a:lstStyle/>
          <a:p>
            <a:r>
              <a:rPr lang="en-US" dirty="0" smtClean="0"/>
              <a:t>Animals have 2 systems of internal communication</a:t>
            </a:r>
          </a:p>
          <a:p>
            <a:pPr lvl="1"/>
            <a:r>
              <a:rPr lang="en-US" dirty="0" smtClean="0"/>
              <a:t>Endocrine system: the collection of hormone secreting cells </a:t>
            </a:r>
          </a:p>
          <a:p>
            <a:pPr lvl="1"/>
            <a:r>
              <a:rPr lang="en-US" dirty="0" smtClean="0"/>
              <a:t>Nervous system: conveys high speed electrical signals along specialized cells called neurons</a:t>
            </a:r>
          </a:p>
          <a:p>
            <a:r>
              <a:rPr lang="en-US" dirty="0" smtClean="0"/>
              <a:t>The endocrine system and the nervous system act individually and together in regulating an animals physiology</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Hormones</a:t>
            </a:r>
            <a:endParaRPr lang="en-US" dirty="0"/>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r>
              <a:rPr lang="en-US" dirty="0" smtClean="0"/>
              <a:t>The </a:t>
            </a:r>
            <a:r>
              <a:rPr lang="en-US" dirty="0" err="1" smtClean="0"/>
              <a:t>thyronines</a:t>
            </a:r>
            <a:r>
              <a:rPr lang="en-US" dirty="0" smtClean="0"/>
              <a:t> act on nearly every cell in the body. </a:t>
            </a:r>
          </a:p>
          <a:p>
            <a:pPr lvl="1"/>
            <a:r>
              <a:rPr lang="en-US" dirty="0" smtClean="0"/>
              <a:t>increase the basal metabolic rate</a:t>
            </a:r>
          </a:p>
          <a:p>
            <a:pPr lvl="1"/>
            <a:r>
              <a:rPr lang="en-US" dirty="0" smtClean="0"/>
              <a:t>affect protein synthesis</a:t>
            </a:r>
          </a:p>
          <a:p>
            <a:pPr lvl="1"/>
            <a:r>
              <a:rPr lang="en-US" dirty="0" smtClean="0"/>
              <a:t> help regulate long bone growth and neuronal maturation </a:t>
            </a:r>
          </a:p>
          <a:p>
            <a:pPr lvl="1"/>
            <a:r>
              <a:rPr lang="en-US" dirty="0" smtClean="0"/>
              <a:t> increase the body's sensitivity to s adrenaline </a:t>
            </a:r>
          </a:p>
          <a:p>
            <a:pPr lvl="1"/>
            <a:r>
              <a:rPr lang="en-US" dirty="0" smtClean="0"/>
              <a:t>are essential to proper development and differentiation of all cells of the human body. </a:t>
            </a:r>
          </a:p>
          <a:p>
            <a:pPr lvl="1"/>
            <a:r>
              <a:rPr lang="en-US" dirty="0" smtClean="0"/>
              <a:t>regulate protein,  fat, and carbohydrate metabolism ,affecting how human cells use energetic compounds. </a:t>
            </a:r>
          </a:p>
          <a:p>
            <a:pPr lvl="1"/>
            <a:r>
              <a:rPr lang="en-US" dirty="0" smtClean="0"/>
              <a:t> stimulate vitamin metabolism</a:t>
            </a:r>
          </a:p>
          <a:p>
            <a:r>
              <a:rPr lang="en-US" dirty="0" smtClean="0"/>
              <a:t>Thyroid hormone plays an important role in the hibernation cycles of mammals and the </a:t>
            </a:r>
            <a:r>
              <a:rPr lang="en-US" dirty="0" err="1" smtClean="0"/>
              <a:t>moulting</a:t>
            </a:r>
            <a:r>
              <a:rPr lang="en-US" dirty="0" smtClean="0"/>
              <a:t> </a:t>
            </a:r>
            <a:r>
              <a:rPr lang="en-US" dirty="0" err="1" smtClean="0"/>
              <a:t>behaviour</a:t>
            </a:r>
            <a:r>
              <a:rPr lang="en-US" dirty="0" smtClean="0"/>
              <a:t> of birds. </a:t>
            </a:r>
          </a:p>
          <a:p>
            <a:endParaRPr lang="en-US" dirty="0" smtClean="0"/>
          </a:p>
          <a:p>
            <a:endParaRPr lang="en-US" dirty="0"/>
          </a:p>
        </p:txBody>
      </p:sp>
      <p:sp>
        <p:nvSpPr>
          <p:cNvPr id="4" name="Oval 3"/>
          <p:cNvSpPr/>
          <p:nvPr/>
        </p:nvSpPr>
        <p:spPr>
          <a:xfrm>
            <a:off x="1524000" y="1524000"/>
            <a:ext cx="6705600" cy="49530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Basically he thyroid controls how quickly the body uses energy, makes proteins, and controls how sensitive the body should be to other hormones</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Malfunction</a:t>
            </a:r>
            <a:endParaRPr lang="en-US" dirty="0"/>
          </a:p>
        </p:txBody>
      </p:sp>
      <p:sp>
        <p:nvSpPr>
          <p:cNvPr id="3" name="Content Placeholder 2"/>
          <p:cNvSpPr>
            <a:spLocks noGrp="1"/>
          </p:cNvSpPr>
          <p:nvPr>
            <p:ph sz="quarter" idx="1"/>
          </p:nvPr>
        </p:nvSpPr>
        <p:spPr>
          <a:xfrm>
            <a:off x="301752" y="1527048"/>
            <a:ext cx="8503920" cy="5026152"/>
          </a:xfrm>
        </p:spPr>
        <p:txBody>
          <a:bodyPr>
            <a:normAutofit/>
          </a:bodyPr>
          <a:lstStyle/>
          <a:p>
            <a:r>
              <a:rPr lang="en-US" dirty="0" smtClean="0"/>
              <a:t>Goiter: is a swelling in the thyroid gland, which can lead to a swelling of the neck or larynx (voice box).</a:t>
            </a:r>
          </a:p>
          <a:p>
            <a:pPr lvl="1"/>
            <a:r>
              <a:rPr lang="en-US" dirty="0" smtClean="0"/>
              <a:t>most common cause for goiter is iodine deficiency</a:t>
            </a:r>
          </a:p>
          <a:p>
            <a:pPr lvl="2"/>
            <a:r>
              <a:rPr lang="en-US" dirty="0" smtClean="0"/>
              <a:t>Deficiency of iodine in diet prohibits the thyroid from making adequate amounts of T3 and T4</a:t>
            </a:r>
          </a:p>
          <a:p>
            <a:pPr lvl="2"/>
            <a:r>
              <a:rPr lang="en-US" dirty="0" smtClean="0"/>
              <a:t>This results in low blood levels of T3 &amp; T4 which cant exert the usual negative feedback on the hypothalamus &amp; anterior pituitary</a:t>
            </a:r>
          </a:p>
          <a:p>
            <a:pPr lvl="2"/>
            <a:r>
              <a:rPr lang="en-US" dirty="0" smtClean="0"/>
              <a:t>Consequently, the pituitary </a:t>
            </a:r>
            <a:r>
              <a:rPr lang="en-US" dirty="0" err="1" smtClean="0"/>
              <a:t>continuse</a:t>
            </a:r>
            <a:r>
              <a:rPr lang="en-US" dirty="0" smtClean="0"/>
              <a:t> to secrete TSH</a:t>
            </a:r>
          </a:p>
          <a:p>
            <a:pPr lvl="2"/>
            <a:r>
              <a:rPr lang="en-US" dirty="0" smtClean="0"/>
              <a:t>TSH stimulates the thyroid to grow, forming a goiter</a:t>
            </a:r>
          </a:p>
          <a:p>
            <a:endParaRPr lang="en-US" dirty="0"/>
          </a:p>
        </p:txBody>
      </p:sp>
      <p:pic>
        <p:nvPicPr>
          <p:cNvPr id="54274" name="Picture 2" descr="http://www.gsi.ir/Images/MedicalGeology/goiter1.jpg"/>
          <p:cNvPicPr>
            <a:picLocks noChangeAspect="1" noChangeArrowheads="1"/>
          </p:cNvPicPr>
          <p:nvPr/>
        </p:nvPicPr>
        <p:blipFill>
          <a:blip r:embed="rId3" cstate="print"/>
          <a:srcRect/>
          <a:stretch>
            <a:fillRect/>
          </a:stretch>
        </p:blipFill>
        <p:spPr bwMode="auto">
          <a:xfrm>
            <a:off x="2209800" y="1228165"/>
            <a:ext cx="4876800" cy="56298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down)">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Problems of the Thyroid</a:t>
            </a:r>
            <a:endParaRPr lang="en-US" dirty="0"/>
          </a:p>
        </p:txBody>
      </p:sp>
      <p:sp>
        <p:nvSpPr>
          <p:cNvPr id="3" name="Content Placeholder 2"/>
          <p:cNvSpPr>
            <a:spLocks noGrp="1"/>
          </p:cNvSpPr>
          <p:nvPr>
            <p:ph sz="quarter" idx="1"/>
          </p:nvPr>
        </p:nvSpPr>
        <p:spPr/>
        <p:txBody>
          <a:bodyPr/>
          <a:lstStyle/>
          <a:p>
            <a:r>
              <a:rPr lang="en-US" u="sng" dirty="0" smtClean="0"/>
              <a:t>Hypothyroidism</a:t>
            </a:r>
            <a:r>
              <a:rPr lang="en-US" dirty="0" smtClean="0"/>
              <a:t> (underactive thyroid)</a:t>
            </a:r>
          </a:p>
          <a:p>
            <a:r>
              <a:rPr lang="en-US" u="sng" dirty="0" smtClean="0"/>
              <a:t>Hyperthyroidism</a:t>
            </a:r>
            <a:r>
              <a:rPr lang="en-US" dirty="0" smtClean="0"/>
              <a:t> (overactive thyroid) </a:t>
            </a:r>
          </a:p>
          <a:p>
            <a:pPr lvl="2"/>
            <a:r>
              <a:rPr lang="en-US" b="1" dirty="0" smtClean="0"/>
              <a:t>Graves' disease</a:t>
            </a:r>
            <a:r>
              <a:rPr lang="en-US" dirty="0" smtClean="0"/>
              <a:t> is an autoimmune disease where the thyroid is diffusely enlarged and overactive, producing an excessive amount of thyroid hormones </a:t>
            </a:r>
          </a:p>
          <a:p>
            <a:pPr lvl="3"/>
            <a:r>
              <a:rPr lang="en-US" dirty="0" smtClean="0"/>
              <a:t>caused by </a:t>
            </a:r>
            <a:r>
              <a:rPr lang="en-US" dirty="0" err="1" smtClean="0"/>
              <a:t>autoantibodies</a:t>
            </a:r>
            <a:r>
              <a:rPr lang="en-US" dirty="0" smtClean="0"/>
              <a:t> to the TSH-receptor (TSHR-</a:t>
            </a:r>
            <a:r>
              <a:rPr lang="en-US" dirty="0" err="1" smtClean="0"/>
              <a:t>Ab</a:t>
            </a:r>
            <a:r>
              <a:rPr lang="en-US" dirty="0" smtClean="0"/>
              <a:t>) that activate that TSH-receptor, thereby stimulating thyroid hormone synthesis and secretion and thyroid growth</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Parathyroid Hormone &amp; </a:t>
            </a:r>
            <a:r>
              <a:rPr lang="en-US" dirty="0" err="1" smtClean="0"/>
              <a:t>Calcitonin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Ca</a:t>
            </a:r>
            <a:r>
              <a:rPr lang="en-US" baseline="-25000" dirty="0" smtClean="0"/>
              <a:t>2</a:t>
            </a:r>
            <a:r>
              <a:rPr lang="en-US" baseline="30000" dirty="0" smtClean="0"/>
              <a:t>+</a:t>
            </a:r>
            <a:r>
              <a:rPr lang="en-US" dirty="0" smtClean="0"/>
              <a:t> ions are critical to functioning of all cells, so control of blood calcium levels must be maintained</a:t>
            </a:r>
          </a:p>
          <a:p>
            <a:pPr lvl="1"/>
            <a:r>
              <a:rPr lang="en-US" dirty="0" smtClean="0"/>
              <a:t>If Ca</a:t>
            </a:r>
            <a:r>
              <a:rPr lang="en-US" baseline="-25000" dirty="0" smtClean="0"/>
              <a:t>2</a:t>
            </a:r>
            <a:r>
              <a:rPr lang="en-US" baseline="30000" dirty="0" smtClean="0"/>
              <a:t>+</a:t>
            </a:r>
            <a:r>
              <a:rPr lang="en-US" dirty="0" smtClean="0"/>
              <a:t> are too low, muscles contract convulsively in a condition known as </a:t>
            </a:r>
            <a:r>
              <a:rPr lang="en-US" dirty="0" err="1" smtClean="0"/>
              <a:t>tetany</a:t>
            </a:r>
            <a:endParaRPr lang="en-US" dirty="0" smtClean="0"/>
          </a:p>
          <a:p>
            <a:pPr lvl="1"/>
            <a:r>
              <a:rPr lang="en-US" dirty="0" smtClean="0"/>
              <a:t>If uncorrected its fatal</a:t>
            </a:r>
          </a:p>
          <a:p>
            <a:r>
              <a:rPr lang="en-US" dirty="0" smtClean="0"/>
              <a:t>Parathyroid hormone &amp; </a:t>
            </a:r>
            <a:r>
              <a:rPr lang="en-US" dirty="0" err="1" smtClean="0"/>
              <a:t>Calcitonin</a:t>
            </a:r>
            <a:r>
              <a:rPr lang="en-US" dirty="0" smtClean="0"/>
              <a:t> have opposing actions that regulate blood Ca</a:t>
            </a:r>
            <a:r>
              <a:rPr lang="en-US" baseline="-25000" dirty="0" smtClean="0"/>
              <a:t>2</a:t>
            </a:r>
            <a:r>
              <a:rPr lang="en-US" baseline="30000" dirty="0" smtClean="0"/>
              <a:t>+</a:t>
            </a:r>
            <a:r>
              <a:rPr lang="en-US" dirty="0" smtClean="0"/>
              <a:t>  levels</a:t>
            </a:r>
          </a:p>
          <a:p>
            <a:pPr lvl="1"/>
            <a:r>
              <a:rPr lang="en-US" dirty="0" smtClean="0"/>
              <a:t>Parathyroid hormone (PTH) produced by parathyroid gland</a:t>
            </a:r>
          </a:p>
          <a:p>
            <a:pPr lvl="2"/>
            <a:r>
              <a:rPr lang="en-US" dirty="0" smtClean="0"/>
              <a:t>Converts Vitamin D to its active hormone form which stimulates uptake of Ca</a:t>
            </a:r>
            <a:r>
              <a:rPr lang="en-US" baseline="-25000" dirty="0" smtClean="0"/>
              <a:t>2</a:t>
            </a:r>
            <a:r>
              <a:rPr lang="en-US" baseline="30000" dirty="0" smtClean="0"/>
              <a:t>+ from food</a:t>
            </a:r>
            <a:endParaRPr lang="en-US" dirty="0" smtClean="0"/>
          </a:p>
          <a:p>
            <a:pPr lvl="1"/>
            <a:r>
              <a:rPr lang="en-US" dirty="0" err="1" smtClean="0"/>
              <a:t>Calcitonin</a:t>
            </a:r>
            <a:r>
              <a:rPr lang="en-US" dirty="0" smtClean="0"/>
              <a:t> produced by thyroid has opposite effects of PTH and lowers levels of Ca</a:t>
            </a:r>
            <a:r>
              <a:rPr lang="en-US" baseline="-25000" dirty="0" smtClean="0"/>
              <a:t>2</a:t>
            </a:r>
            <a:r>
              <a:rPr lang="en-US" baseline="30000" dirty="0" smtClean="0"/>
              <a:t>+ </a:t>
            </a:r>
            <a:r>
              <a:rPr lang="en-US" dirty="0" smtClean="0"/>
              <a:t>in blood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ttp://www.bio.miami.edu/~cmallery/150/physiol/c45x1ca-regulation.jpg"/>
          <p:cNvPicPr>
            <a:picLocks noChangeAspect="1" noChangeArrowheads="1"/>
          </p:cNvPicPr>
          <p:nvPr/>
        </p:nvPicPr>
        <p:blipFill>
          <a:blip r:embed="rId3" cstate="print"/>
          <a:srcRect/>
          <a:stretch>
            <a:fillRect/>
          </a:stretch>
        </p:blipFill>
        <p:spPr bwMode="auto">
          <a:xfrm>
            <a:off x="63500" y="-136525"/>
            <a:ext cx="9080500" cy="69083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Pancreas</a:t>
            </a:r>
            <a:endParaRPr lang="en-US" dirty="0"/>
          </a:p>
        </p:txBody>
      </p:sp>
      <p:sp>
        <p:nvSpPr>
          <p:cNvPr id="3" name="Content Placeholder 2"/>
          <p:cNvSpPr>
            <a:spLocks noGrp="1"/>
          </p:cNvSpPr>
          <p:nvPr>
            <p:ph sz="quarter" idx="1"/>
          </p:nvPr>
        </p:nvSpPr>
        <p:spPr/>
        <p:txBody>
          <a:bodyPr/>
          <a:lstStyle/>
          <a:p>
            <a:r>
              <a:rPr lang="en-US" dirty="0" smtClean="0"/>
              <a:t>The pancreas is a gland organ in the digestive and endocrine system of vertebrates.</a:t>
            </a:r>
          </a:p>
          <a:p>
            <a:r>
              <a:rPr lang="en-US" dirty="0" smtClean="0"/>
              <a:t> It is both an endocrine gland producing several important hormones, including </a:t>
            </a:r>
          </a:p>
          <a:p>
            <a:pPr lvl="1"/>
            <a:r>
              <a:rPr lang="en-US" dirty="0" smtClean="0"/>
              <a:t>Insulin</a:t>
            </a:r>
          </a:p>
          <a:p>
            <a:pPr lvl="1"/>
            <a:r>
              <a:rPr lang="en-US" dirty="0" smtClean="0"/>
              <a:t>Glucagon</a:t>
            </a:r>
          </a:p>
          <a:p>
            <a:pPr lvl="1"/>
            <a:r>
              <a:rPr lang="en-US" dirty="0" err="1" smtClean="0"/>
              <a:t>somatostatin</a:t>
            </a:r>
            <a:endParaRPr lang="en-US" dirty="0" smtClean="0"/>
          </a:p>
          <a:p>
            <a:r>
              <a:rPr lang="en-US" dirty="0" smtClean="0"/>
              <a:t>as well as an exocrine gland, secreting pancreatic juice containing digestive enzymes that pass to the small intestine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Islets of </a:t>
            </a:r>
            <a:r>
              <a:rPr lang="en-US" dirty="0" err="1" smtClean="0"/>
              <a:t>Langerhans</a:t>
            </a:r>
            <a:endParaRPr lang="en-US" dirty="0"/>
          </a:p>
        </p:txBody>
      </p:sp>
      <p:sp>
        <p:nvSpPr>
          <p:cNvPr id="3" name="Content Placeholder 2"/>
          <p:cNvSpPr>
            <a:spLocks noGrp="1"/>
          </p:cNvSpPr>
          <p:nvPr>
            <p:ph sz="quarter" idx="1"/>
          </p:nvPr>
        </p:nvSpPr>
        <p:spPr/>
        <p:txBody>
          <a:bodyPr>
            <a:normAutofit fontScale="92500"/>
          </a:bodyPr>
          <a:lstStyle/>
          <a:p>
            <a:r>
              <a:rPr lang="en-US" dirty="0" smtClean="0"/>
              <a:t>Clusters of endocrine cells called </a:t>
            </a:r>
            <a:r>
              <a:rPr lang="en-US" b="1" u="sng" dirty="0" smtClean="0"/>
              <a:t>Islets of Langerhans </a:t>
            </a:r>
            <a:r>
              <a:rPr lang="en-US" dirty="0" smtClean="0"/>
              <a:t>(about 1-2% </a:t>
            </a:r>
            <a:r>
              <a:rPr lang="en-US" dirty="0" smtClean="0"/>
              <a:t>0f </a:t>
            </a:r>
            <a:r>
              <a:rPr lang="en-US" dirty="0" smtClean="0"/>
              <a:t>the pancreas) are scattered throughout the exocrine tissue (</a:t>
            </a:r>
            <a:r>
              <a:rPr lang="en-US" dirty="0" smtClean="0"/>
              <a:t>98-99</a:t>
            </a:r>
            <a:r>
              <a:rPr lang="en-US" dirty="0" smtClean="0"/>
              <a:t>% of pancreatic tissue)</a:t>
            </a:r>
          </a:p>
          <a:p>
            <a:r>
              <a:rPr lang="en-US" dirty="0" smtClean="0">
                <a:sym typeface="Wingdings" pitchFamily="2" charset="2"/>
              </a:rPr>
              <a:t>Each Islet has a population of</a:t>
            </a:r>
          </a:p>
          <a:p>
            <a:pPr lvl="2"/>
            <a:r>
              <a:rPr lang="en-US" dirty="0" smtClean="0">
                <a:sym typeface="Wingdings" pitchFamily="2" charset="2"/>
              </a:rPr>
              <a:t>α cells which produce </a:t>
            </a:r>
            <a:r>
              <a:rPr lang="en-US" dirty="0" err="1" smtClean="0">
                <a:sym typeface="Wingdings" pitchFamily="2" charset="2"/>
              </a:rPr>
              <a:t>glucogon</a:t>
            </a:r>
            <a:endParaRPr lang="en-US" dirty="0" smtClean="0">
              <a:sym typeface="Wingdings" pitchFamily="2" charset="2"/>
            </a:endParaRPr>
          </a:p>
          <a:p>
            <a:pPr lvl="2"/>
            <a:r>
              <a:rPr lang="en-US" dirty="0" smtClean="0">
                <a:sym typeface="Wingdings" pitchFamily="2" charset="2"/>
              </a:rPr>
              <a:t>β cells which produce insulin</a:t>
            </a:r>
          </a:p>
          <a:p>
            <a:pPr lvl="1"/>
            <a:r>
              <a:rPr lang="en-US" dirty="0" smtClean="0">
                <a:sym typeface="Wingdings" pitchFamily="2" charset="2"/>
              </a:rPr>
              <a:t>Both of these proteins are secreted to the extracellular fluid and enter the circulatory system</a:t>
            </a:r>
          </a:p>
          <a:p>
            <a:pPr lvl="1"/>
            <a:r>
              <a:rPr lang="en-US" dirty="0" smtClean="0">
                <a:sym typeface="Wingdings" pitchFamily="2" charset="2"/>
              </a:rPr>
              <a:t>They are antagonistic hormones that regulate concentration of glucose in the blood</a:t>
            </a:r>
          </a:p>
          <a:p>
            <a:pPr lvl="2"/>
            <a:r>
              <a:rPr lang="en-US" dirty="0" smtClean="0">
                <a:sym typeface="Wingdings" pitchFamily="2" charset="2"/>
              </a:rPr>
              <a:t>Metabolic homeostasis requires maintaining blood glucose concentrations near about 90 mg/100 </a:t>
            </a:r>
            <a:r>
              <a:rPr lang="en-US" dirty="0" err="1" smtClean="0">
                <a:sym typeface="Wingdings" pitchFamily="2" charset="2"/>
              </a:rPr>
              <a:t>mL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&amp; Glucagon</a:t>
            </a:r>
            <a:endParaRPr lang="en-US" dirty="0"/>
          </a:p>
        </p:txBody>
      </p:sp>
      <p:sp>
        <p:nvSpPr>
          <p:cNvPr id="3" name="Content Placeholder 2"/>
          <p:cNvSpPr>
            <a:spLocks noGrp="1"/>
          </p:cNvSpPr>
          <p:nvPr>
            <p:ph sz="quarter" idx="1"/>
          </p:nvPr>
        </p:nvSpPr>
        <p:spPr/>
        <p:txBody>
          <a:bodyPr/>
          <a:lstStyle/>
          <a:p>
            <a:endParaRPr lang="en-US" dirty="0"/>
          </a:p>
        </p:txBody>
      </p:sp>
      <p:pic>
        <p:nvPicPr>
          <p:cNvPr id="58370" name="Picture 2" descr="http://biomed.brown.edu/Courses/BI108/BI108_2002_Groups/pancstems/stemcell/pancreas.gif"/>
          <p:cNvPicPr>
            <a:picLocks noChangeAspect="1" noChangeArrowheads="1"/>
          </p:cNvPicPr>
          <p:nvPr/>
        </p:nvPicPr>
        <p:blipFill>
          <a:blip r:embed="rId3" cstate="print"/>
          <a:srcRect/>
          <a:stretch>
            <a:fillRect/>
          </a:stretch>
        </p:blipFill>
        <p:spPr bwMode="auto">
          <a:xfrm>
            <a:off x="4038600" y="1158949"/>
            <a:ext cx="5105400" cy="5241851"/>
          </a:xfrm>
          <a:prstGeom prst="rect">
            <a:avLst/>
          </a:prstGeom>
          <a:noFill/>
        </p:spPr>
      </p:pic>
      <p:pic>
        <p:nvPicPr>
          <p:cNvPr id="58372" name="Picture 4" descr="http://graphics8.nytimes.com/images/2007/08/01/health/adam/19200.jpg"/>
          <p:cNvPicPr>
            <a:picLocks noChangeAspect="1" noChangeArrowheads="1"/>
          </p:cNvPicPr>
          <p:nvPr/>
        </p:nvPicPr>
        <p:blipFill>
          <a:blip r:embed="rId4" cstate="print"/>
          <a:srcRect/>
          <a:stretch>
            <a:fillRect/>
          </a:stretch>
        </p:blipFill>
        <p:spPr bwMode="auto">
          <a:xfrm>
            <a:off x="0" y="1371600"/>
            <a:ext cx="4038600" cy="3230880"/>
          </a:xfrm>
          <a:prstGeom prst="rect">
            <a:avLst/>
          </a:prstGeom>
          <a:noFill/>
        </p:spPr>
      </p:pic>
      <p:sp>
        <p:nvSpPr>
          <p:cNvPr id="6" name="TextBox 5"/>
          <p:cNvSpPr txBox="1"/>
          <p:nvPr/>
        </p:nvSpPr>
        <p:spPr>
          <a:xfrm>
            <a:off x="152400" y="4648200"/>
            <a:ext cx="3886200" cy="1754326"/>
          </a:xfrm>
          <a:prstGeom prst="rect">
            <a:avLst/>
          </a:prstGeom>
          <a:noFill/>
        </p:spPr>
        <p:txBody>
          <a:bodyPr wrap="square" rtlCol="0">
            <a:spAutoFit/>
          </a:bodyPr>
          <a:lstStyle/>
          <a:p>
            <a:r>
              <a:rPr lang="en-US" dirty="0" smtClean="0"/>
              <a:t>Insulin lowers blood glucose levels by stimulating virtually all body cells except those of the brain to take up glucose from the blood, and also slows down break down of glycogen in the liver</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Mellitus</a:t>
            </a:r>
            <a:endParaRPr lang="en-US" dirty="0"/>
          </a:p>
        </p:txBody>
      </p:sp>
      <p:sp>
        <p:nvSpPr>
          <p:cNvPr id="3" name="Content Placeholder 2"/>
          <p:cNvSpPr>
            <a:spLocks noGrp="1"/>
          </p:cNvSpPr>
          <p:nvPr>
            <p:ph sz="quarter" idx="1"/>
          </p:nvPr>
        </p:nvSpPr>
        <p:spPr>
          <a:xfrm>
            <a:off x="301752" y="1527048"/>
            <a:ext cx="8503920" cy="5330952"/>
          </a:xfrm>
        </p:spPr>
        <p:txBody>
          <a:bodyPr>
            <a:normAutofit fontScale="92500" lnSpcReduction="20000"/>
          </a:bodyPr>
          <a:lstStyle/>
          <a:p>
            <a:r>
              <a:rPr lang="en-US" dirty="0" smtClean="0"/>
              <a:t>a condition in which a person has a high blood sugar either because the body doesn't produce enough insulin, or because body cells don't properly respond to the insulin</a:t>
            </a:r>
          </a:p>
          <a:p>
            <a:r>
              <a:rPr lang="en-US" dirty="0" smtClean="0"/>
              <a:t>The most common types of diabetes are:</a:t>
            </a:r>
          </a:p>
          <a:p>
            <a:pPr lvl="1"/>
            <a:r>
              <a:rPr lang="en-US" b="1" dirty="0" smtClean="0"/>
              <a:t>Type 1 diabetes:</a:t>
            </a:r>
            <a:r>
              <a:rPr lang="en-US" dirty="0" smtClean="0"/>
              <a:t> results from the body's failure to produce insulin, and presently requires the person to inject insulin. </a:t>
            </a:r>
          </a:p>
          <a:p>
            <a:pPr lvl="1"/>
            <a:r>
              <a:rPr lang="en-US" b="1" dirty="0" smtClean="0"/>
              <a:t>Type 2 diabetes:</a:t>
            </a:r>
            <a:r>
              <a:rPr lang="en-US" dirty="0" smtClean="0"/>
              <a:t> results from insulin resistance, a condition in which cells fail to use insulin properly, sometimes combined with an absolute insulin deficiency. </a:t>
            </a:r>
          </a:p>
          <a:p>
            <a:pPr lvl="1"/>
            <a:r>
              <a:rPr lang="en-US" b="1" dirty="0" smtClean="0"/>
              <a:t>Gestational diabetes:</a:t>
            </a:r>
            <a:r>
              <a:rPr lang="en-US" dirty="0" smtClean="0"/>
              <a:t> is when pregnant women with no history of diabetes, have a high blood glucose level during pregnancy. </a:t>
            </a:r>
          </a:p>
          <a:p>
            <a:r>
              <a:rPr lang="en-US" dirty="0" smtClean="0"/>
              <a:t>Test for diabetes include direct testing of blood sugar levels via finger prick or testing for sugar levels in the urine </a:t>
            </a:r>
          </a:p>
          <a:p>
            <a:pPr lvl="1"/>
            <a:r>
              <a:rPr lang="en-US" dirty="0" smtClean="0"/>
              <a:t>High levels of sugar in urine may give it a sweet odor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Adrenal Glands</a:t>
            </a:r>
            <a:endParaRPr lang="en-US" dirty="0"/>
          </a:p>
        </p:txBody>
      </p:sp>
      <p:sp>
        <p:nvSpPr>
          <p:cNvPr id="3" name="Content Placeholder 2"/>
          <p:cNvSpPr>
            <a:spLocks noGrp="1"/>
          </p:cNvSpPr>
          <p:nvPr>
            <p:ph sz="quarter" idx="1"/>
          </p:nvPr>
        </p:nvSpPr>
        <p:spPr/>
        <p:txBody>
          <a:bodyPr/>
          <a:lstStyle/>
          <a:p>
            <a:r>
              <a:rPr lang="en-US" dirty="0" smtClean="0"/>
              <a:t>triangular-shaped endocrine glands that sit on top of the kidneys. </a:t>
            </a:r>
          </a:p>
          <a:p>
            <a:r>
              <a:rPr lang="en-US" dirty="0" smtClean="0"/>
              <a:t>They are chiefly responsible for releasing hormones in conjunction with stress through the synthesis of corticosteroids and </a:t>
            </a:r>
            <a:r>
              <a:rPr lang="en-US" dirty="0" err="1" smtClean="0"/>
              <a:t>catecholamines</a:t>
            </a:r>
            <a:r>
              <a:rPr lang="en-US" dirty="0" smtClean="0"/>
              <a:t>, including </a:t>
            </a:r>
            <a:r>
              <a:rPr lang="en-US" dirty="0" err="1" smtClean="0"/>
              <a:t>cortisol</a:t>
            </a:r>
            <a:r>
              <a:rPr lang="en-US" dirty="0" smtClean="0"/>
              <a:t> and adrenaline (epinephrine)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a:t>
            </a:r>
            <a:endParaRPr lang="en-US" dirty="0"/>
          </a:p>
        </p:txBody>
      </p:sp>
      <p:sp>
        <p:nvSpPr>
          <p:cNvPr id="3" name="Content Placeholder 2"/>
          <p:cNvSpPr>
            <a:spLocks noGrp="1"/>
          </p:cNvSpPr>
          <p:nvPr>
            <p:ph sz="quarter" idx="1"/>
          </p:nvPr>
        </p:nvSpPr>
        <p:spPr/>
        <p:txBody>
          <a:bodyPr/>
          <a:lstStyle/>
          <a:p>
            <a:r>
              <a:rPr lang="en-US" dirty="0" smtClean="0"/>
              <a:t>Hormones coordinate slower but longer lasting responses to stimuli such as stress, dehydration, and low blood glucose levels</a:t>
            </a:r>
          </a:p>
          <a:p>
            <a:r>
              <a:rPr lang="en-US" dirty="0" smtClean="0"/>
              <a:t>Regulate long term developmental processes by informing different parts of the body how fast to grow or when to develop characteristics that</a:t>
            </a:r>
          </a:p>
          <a:p>
            <a:pPr lvl="1"/>
            <a:r>
              <a:rPr lang="en-US" dirty="0" smtClean="0"/>
              <a:t>Distinguish male from female</a:t>
            </a:r>
          </a:p>
          <a:p>
            <a:pPr lvl="1"/>
            <a:r>
              <a:rPr lang="en-US" dirty="0" smtClean="0"/>
              <a:t>Distinguish juvenile from adult</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Catecholamines</a:t>
            </a:r>
            <a:r>
              <a:rPr lang="en-US" dirty="0" smtClean="0"/>
              <a:t> (see p957)</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released by the adrenal glands in response to stress.</a:t>
            </a:r>
          </a:p>
          <a:p>
            <a:r>
              <a:rPr lang="en-US" dirty="0" smtClean="0"/>
              <a:t>They are part of the sympathetic nervous system</a:t>
            </a:r>
          </a:p>
          <a:p>
            <a:r>
              <a:rPr lang="en-US" dirty="0" smtClean="0"/>
              <a:t>epinephrine (adrenaline): is a hormone and neurotransmitter</a:t>
            </a:r>
          </a:p>
          <a:p>
            <a:pPr lvl="1"/>
            <a:r>
              <a:rPr lang="en-US" dirty="0" smtClean="0"/>
              <a:t>it increases heart rate, contracts blood vessels and dilates air passages and participates in the fight-or-flight response</a:t>
            </a:r>
          </a:p>
          <a:p>
            <a:r>
              <a:rPr lang="en-US" dirty="0" err="1" smtClean="0"/>
              <a:t>norepinephrine</a:t>
            </a:r>
            <a:r>
              <a:rPr lang="en-US" dirty="0" smtClean="0"/>
              <a:t> (</a:t>
            </a:r>
            <a:r>
              <a:rPr lang="en-US" dirty="0" err="1" smtClean="0"/>
              <a:t>noradrenaline</a:t>
            </a:r>
            <a:r>
              <a:rPr lang="en-US" dirty="0" smtClean="0"/>
              <a:t>): is a hormone and  neurotransmitter</a:t>
            </a:r>
          </a:p>
          <a:p>
            <a:pPr lvl="1"/>
            <a:r>
              <a:rPr lang="en-US" dirty="0" smtClean="0"/>
              <a:t>is a stress hormone affects parts of the brain where attention and responding actions are controlled. </a:t>
            </a:r>
          </a:p>
          <a:p>
            <a:pPr lvl="1"/>
            <a:r>
              <a:rPr lang="en-US" dirty="0" smtClean="0"/>
              <a:t>underlies the fight-or-flight response, directly increasing heart rate, triggering the release of glucose from energy stores, and increasing blood flow to skeletal muscle</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7586" name="Picture 2" descr="http://www.brain-trainer.com/images_admin/pns_sns_sf.gif"/>
          <p:cNvPicPr>
            <a:picLocks noChangeAspect="1" noChangeArrowheads="1"/>
          </p:cNvPicPr>
          <p:nvPr/>
        </p:nvPicPr>
        <p:blipFill>
          <a:blip r:embed="rId3" cstate="print"/>
          <a:srcRect/>
          <a:stretch>
            <a:fillRect/>
          </a:stretch>
        </p:blipFill>
        <p:spPr bwMode="auto">
          <a:xfrm>
            <a:off x="0" y="0"/>
            <a:ext cx="9144000" cy="680743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Adrenal Hormones: Response to Stress</a:t>
            </a:r>
            <a:endParaRPr lang="en-US" dirty="0"/>
          </a:p>
        </p:txBody>
      </p:sp>
      <p:sp>
        <p:nvSpPr>
          <p:cNvPr id="3" name="Content Placeholder 2"/>
          <p:cNvSpPr>
            <a:spLocks noGrp="1"/>
          </p:cNvSpPr>
          <p:nvPr>
            <p:ph sz="quarter" idx="1"/>
          </p:nvPr>
        </p:nvSpPr>
        <p:spPr/>
        <p:txBody>
          <a:bodyPr/>
          <a:lstStyle/>
          <a:p>
            <a:endParaRPr lang="en-US" dirty="0"/>
          </a:p>
        </p:txBody>
      </p:sp>
      <p:pic>
        <p:nvPicPr>
          <p:cNvPr id="65538" name="Picture 2" descr="http://www.alanpriest.f2s.com/images/What_happens_when_anxious.JPG"/>
          <p:cNvPicPr>
            <a:picLocks noChangeAspect="1" noChangeArrowheads="1"/>
          </p:cNvPicPr>
          <p:nvPr/>
        </p:nvPicPr>
        <p:blipFill>
          <a:blip r:embed="rId3" cstate="print"/>
          <a:srcRect/>
          <a:stretch>
            <a:fillRect/>
          </a:stretch>
        </p:blipFill>
        <p:spPr bwMode="auto">
          <a:xfrm>
            <a:off x="1905000" y="1495425"/>
            <a:ext cx="4876800" cy="5362575"/>
          </a:xfrm>
          <a:prstGeom prst="rect">
            <a:avLst/>
          </a:prstGeom>
          <a:noFill/>
        </p:spPr>
      </p:pic>
      <p:pic>
        <p:nvPicPr>
          <p:cNvPr id="65540" name="Picture 4" descr="http://www.estatevaults.com/bol/images/%20%20%20broken%20heart.jpg"/>
          <p:cNvPicPr>
            <a:picLocks noChangeAspect="1" noChangeArrowheads="1"/>
          </p:cNvPicPr>
          <p:nvPr/>
        </p:nvPicPr>
        <p:blipFill>
          <a:blip r:embed="rId4" cstate="print"/>
          <a:srcRect/>
          <a:stretch>
            <a:fillRect/>
          </a:stretch>
        </p:blipFill>
        <p:spPr bwMode="auto">
          <a:xfrm>
            <a:off x="0" y="-1"/>
            <a:ext cx="9144000" cy="68797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ppt_x"/>
                                          </p:val>
                                        </p:tav>
                                        <p:tav tm="100000">
                                          <p:val>
                                            <p:strVal val="#ppt_x"/>
                                          </p:val>
                                        </p:tav>
                                      </p:tavLst>
                                    </p:anim>
                                    <p:anim calcmode="lin" valueType="num">
                                      <p:cBhvr additive="base">
                                        <p:cTn id="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Steroid Hormones from the Adrenal Cortex</a:t>
            </a:r>
            <a:endParaRPr lang="en-US" dirty="0"/>
          </a:p>
        </p:txBody>
      </p:sp>
      <p:sp>
        <p:nvSpPr>
          <p:cNvPr id="3" name="Content Placeholder 2"/>
          <p:cNvSpPr>
            <a:spLocks noGrp="1"/>
          </p:cNvSpPr>
          <p:nvPr>
            <p:ph sz="quarter" idx="1"/>
          </p:nvPr>
        </p:nvSpPr>
        <p:spPr/>
        <p:txBody>
          <a:bodyPr/>
          <a:lstStyle/>
          <a:p>
            <a:r>
              <a:rPr lang="en-US" dirty="0" err="1" smtClean="0"/>
              <a:t>Catecholamines</a:t>
            </a:r>
            <a:endParaRPr lang="en-US" dirty="0" smtClean="0"/>
          </a:p>
          <a:p>
            <a:pPr lvl="1"/>
            <a:r>
              <a:rPr lang="en-US" dirty="0" err="1" smtClean="0"/>
              <a:t>Epinepherine</a:t>
            </a:r>
            <a:endParaRPr lang="en-US" dirty="0" smtClean="0"/>
          </a:p>
          <a:p>
            <a:pPr lvl="1"/>
            <a:r>
              <a:rPr lang="en-US" dirty="0" err="1" smtClean="0"/>
              <a:t>Norepinephrine</a:t>
            </a:r>
            <a:r>
              <a:rPr lang="en-US" dirty="0" smtClean="0"/>
              <a:t> </a:t>
            </a:r>
          </a:p>
          <a:p>
            <a:r>
              <a:rPr lang="en-US" dirty="0" smtClean="0"/>
              <a:t>Corticosteroids</a:t>
            </a:r>
          </a:p>
          <a:p>
            <a:pPr lvl="1"/>
            <a:r>
              <a:rPr lang="en-US" dirty="0" err="1" smtClean="0"/>
              <a:t>Glucocorticoides</a:t>
            </a:r>
            <a:endParaRPr lang="en-US" dirty="0" smtClean="0"/>
          </a:p>
          <a:p>
            <a:pPr lvl="1"/>
            <a:r>
              <a:rPr lang="en-US" dirty="0" err="1" smtClean="0"/>
              <a:t>Mineralocorticoides</a:t>
            </a:r>
            <a:r>
              <a:rPr lang="en-US" dirty="0" smtClean="0"/>
              <a:t> </a:t>
            </a:r>
          </a:p>
          <a:p>
            <a:r>
              <a:rPr lang="en-US" dirty="0" smtClean="0"/>
              <a:t>Sex Hormones</a:t>
            </a:r>
          </a:p>
          <a:p>
            <a:pPr lvl="1"/>
            <a:r>
              <a:rPr lang="en-US" dirty="0" smtClean="0"/>
              <a:t>All synthesized from cholesterol</a:t>
            </a:r>
          </a:p>
          <a:p>
            <a:pPr lvl="1"/>
            <a:r>
              <a:rPr lang="en-US" dirty="0" smtClean="0"/>
              <a:t>Mainly androgens (male hormones) some estrogens and </a:t>
            </a:r>
            <a:r>
              <a:rPr lang="en-US" dirty="0" err="1" smtClean="0"/>
              <a:t>progestines</a:t>
            </a:r>
            <a:r>
              <a:rPr lang="en-US" dirty="0" smtClean="0"/>
              <a:t> (female hormones)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Steroid Hormones from the Adrenal Cortex</a:t>
            </a:r>
            <a:endParaRPr lang="en-US" dirty="0"/>
          </a:p>
        </p:txBody>
      </p:sp>
      <p:sp>
        <p:nvSpPr>
          <p:cNvPr id="3" name="Content Placeholder 2"/>
          <p:cNvSpPr>
            <a:spLocks noGrp="1"/>
          </p:cNvSpPr>
          <p:nvPr>
            <p:ph sz="quarter" idx="1"/>
          </p:nvPr>
        </p:nvSpPr>
        <p:spPr/>
        <p:txBody>
          <a:bodyPr/>
          <a:lstStyle/>
          <a:p>
            <a:r>
              <a:rPr lang="en-US" dirty="0" smtClean="0"/>
              <a:t>Hormones from the adrenal cortex function in response to stress induced endocrine signals</a:t>
            </a:r>
          </a:p>
          <a:p>
            <a:r>
              <a:rPr lang="en-US" dirty="0" smtClean="0"/>
              <a:t>Stressful stimuli </a:t>
            </a:r>
            <a:r>
              <a:rPr lang="en-US" dirty="0" smtClean="0"/>
              <a:t>cause </a:t>
            </a:r>
            <a:r>
              <a:rPr lang="en-US" dirty="0" smtClean="0"/>
              <a:t>hypothalamus to </a:t>
            </a:r>
            <a:r>
              <a:rPr lang="en-US" dirty="0" smtClean="0"/>
              <a:t>release </a:t>
            </a:r>
            <a:r>
              <a:rPr lang="en-US" dirty="0" smtClean="0"/>
              <a:t>a hormone that stimulates the anterior pituitary to release ACTH</a:t>
            </a:r>
          </a:p>
          <a:p>
            <a:r>
              <a:rPr lang="en-US" dirty="0" smtClean="0"/>
              <a:t>When ACTH reaches adrenal cortex via blood stream it stimulates the endocrine cells to synthesize and secrete corticosteroids</a:t>
            </a:r>
          </a:p>
          <a:p>
            <a:pPr lvl="1"/>
            <a:r>
              <a:rPr lang="en-US" dirty="0" smtClean="0"/>
              <a:t>Corticosteroids work via negative feedback to </a:t>
            </a:r>
            <a:r>
              <a:rPr lang="en-US" dirty="0" smtClean="0"/>
              <a:t>suppress </a:t>
            </a:r>
            <a:r>
              <a:rPr lang="en-US" dirty="0" smtClean="0"/>
              <a:t>ACTH </a:t>
            </a:r>
            <a:r>
              <a:rPr lang="en-US" dirty="0" err="1" smtClean="0"/>
              <a:t>secrtetion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Main Types of Corticosteroids</a:t>
            </a:r>
            <a:endParaRPr lang="en-US" dirty="0"/>
          </a:p>
        </p:txBody>
      </p:sp>
      <p:sp>
        <p:nvSpPr>
          <p:cNvPr id="3" name="Content Placeholder 2"/>
          <p:cNvSpPr>
            <a:spLocks noGrp="1"/>
          </p:cNvSpPr>
          <p:nvPr>
            <p:ph sz="quarter" idx="1"/>
          </p:nvPr>
        </p:nvSpPr>
        <p:spPr>
          <a:xfrm>
            <a:off x="304800" y="1600200"/>
            <a:ext cx="8503920" cy="5029200"/>
          </a:xfrm>
        </p:spPr>
        <p:txBody>
          <a:bodyPr>
            <a:normAutofit lnSpcReduction="10000"/>
          </a:bodyPr>
          <a:lstStyle/>
          <a:p>
            <a:r>
              <a:rPr lang="en-US" dirty="0" err="1" smtClean="0"/>
              <a:t>Glucocorticoids</a:t>
            </a:r>
            <a:r>
              <a:rPr lang="en-US" dirty="0" smtClean="0"/>
              <a:t>: class in the regulation of the metabolism of glucose and are part of the feedback mechanism in the immune system that turns immune activity (inflammation) down</a:t>
            </a:r>
          </a:p>
          <a:p>
            <a:pPr lvl="1"/>
            <a:r>
              <a:rPr lang="en-US" dirty="0" err="1" smtClean="0"/>
              <a:t>Cortisol</a:t>
            </a:r>
            <a:endParaRPr lang="en-US" dirty="0" smtClean="0"/>
          </a:p>
          <a:p>
            <a:pPr lvl="1"/>
            <a:r>
              <a:rPr lang="en-US" dirty="0" smtClean="0"/>
              <a:t>Used to treat autoimmune diseases and arthritis</a:t>
            </a:r>
          </a:p>
          <a:p>
            <a:r>
              <a:rPr lang="en-US" dirty="0" err="1" smtClean="0"/>
              <a:t>Mineralocorticoid</a:t>
            </a:r>
            <a:r>
              <a:rPr lang="en-US" dirty="0" smtClean="0"/>
              <a:t>: influence on salt and water balances</a:t>
            </a:r>
          </a:p>
          <a:p>
            <a:pPr lvl="1"/>
            <a:r>
              <a:rPr lang="en-US" dirty="0" smtClean="0"/>
              <a:t>Stimulates kidneys to reabsorb sodium ions and water</a:t>
            </a:r>
          </a:p>
          <a:p>
            <a:r>
              <a:rPr lang="en-US" dirty="0" smtClean="0"/>
              <a:t>Evidence suggests both are involved in the </a:t>
            </a:r>
            <a:r>
              <a:rPr lang="en-US" dirty="0" err="1" smtClean="0"/>
              <a:t>bodys</a:t>
            </a:r>
            <a:r>
              <a:rPr lang="en-US" dirty="0" smtClean="0"/>
              <a:t> ability to maintain homeostasis over extended periods of stress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Gonadal</a:t>
            </a:r>
            <a:r>
              <a:rPr lang="en-US" dirty="0" smtClean="0"/>
              <a:t> Sex Hormones</a:t>
            </a:r>
            <a:endParaRPr lang="en-US" dirty="0"/>
          </a:p>
        </p:txBody>
      </p:sp>
      <p:sp>
        <p:nvSpPr>
          <p:cNvPr id="3" name="Content Placeholder 2"/>
          <p:cNvSpPr>
            <a:spLocks noGrp="1"/>
          </p:cNvSpPr>
          <p:nvPr>
            <p:ph sz="quarter" idx="1"/>
          </p:nvPr>
        </p:nvSpPr>
        <p:spPr/>
        <p:txBody>
          <a:bodyPr/>
          <a:lstStyle/>
          <a:p>
            <a:r>
              <a:rPr lang="en-US" dirty="0" smtClean="0"/>
              <a:t>Gonads are the primary source of sex hormones</a:t>
            </a:r>
          </a:p>
          <a:p>
            <a:r>
              <a:rPr lang="en-US" dirty="0" smtClean="0"/>
              <a:t>Gonads produce and secrete 3 major classes of steroid hormones</a:t>
            </a:r>
          </a:p>
          <a:p>
            <a:pPr lvl="1"/>
            <a:r>
              <a:rPr lang="en-US" dirty="0" smtClean="0"/>
              <a:t>Androgens</a:t>
            </a:r>
          </a:p>
          <a:p>
            <a:pPr lvl="1"/>
            <a:r>
              <a:rPr lang="en-US" dirty="0" smtClean="0"/>
              <a:t>Estrogens</a:t>
            </a:r>
          </a:p>
          <a:p>
            <a:pPr lvl="1"/>
            <a:r>
              <a:rPr lang="en-US" dirty="0" err="1" smtClean="0"/>
              <a:t>Progestins</a:t>
            </a:r>
            <a:r>
              <a:rPr lang="en-US" dirty="0" smtClean="0"/>
              <a:t> </a:t>
            </a:r>
          </a:p>
          <a:p>
            <a:pPr lvl="1"/>
            <a:endParaRPr lang="en-US" dirty="0" smtClean="0"/>
          </a:p>
          <a:p>
            <a:pPr lvl="1"/>
            <a:r>
              <a:rPr lang="en-US" dirty="0" smtClean="0"/>
              <a:t>All 3 types are found in both males and females, just proportions are different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Androgens</a:t>
            </a:r>
            <a:endParaRPr lang="en-US" dirty="0"/>
          </a:p>
        </p:txBody>
      </p:sp>
      <p:sp>
        <p:nvSpPr>
          <p:cNvPr id="3" name="Content Placeholder 2"/>
          <p:cNvSpPr>
            <a:spLocks noGrp="1"/>
          </p:cNvSpPr>
          <p:nvPr>
            <p:ph sz="quarter" idx="1"/>
          </p:nvPr>
        </p:nvSpPr>
        <p:spPr/>
        <p:txBody>
          <a:bodyPr/>
          <a:lstStyle/>
          <a:p>
            <a:r>
              <a:rPr lang="en-US" dirty="0" smtClean="0"/>
              <a:t>Testes produce mainly androgens</a:t>
            </a:r>
          </a:p>
          <a:p>
            <a:r>
              <a:rPr lang="en-US" dirty="0" smtClean="0"/>
              <a:t>Main androgen is </a:t>
            </a:r>
            <a:r>
              <a:rPr lang="en-US" dirty="0" smtClean="0"/>
              <a:t>testosterone</a:t>
            </a:r>
            <a:endParaRPr lang="en-US" dirty="0" smtClean="0"/>
          </a:p>
          <a:p>
            <a:r>
              <a:rPr lang="en-US" dirty="0" smtClean="0"/>
              <a:t>Androgens stimulate development and maintenance of the male reproductive system</a:t>
            </a:r>
          </a:p>
          <a:p>
            <a:r>
              <a:rPr lang="en-US" dirty="0" smtClean="0"/>
              <a:t>At puberty high concentrations of androgens are responsible for development of human male secondary sex characteristics</a:t>
            </a:r>
          </a:p>
          <a:p>
            <a:pPr lvl="1"/>
            <a:r>
              <a:rPr lang="en-US" dirty="0" smtClean="0"/>
              <a:t>Patterns of hair growth</a:t>
            </a:r>
          </a:p>
          <a:p>
            <a:pPr lvl="1"/>
            <a:r>
              <a:rPr lang="en-US" dirty="0" smtClean="0"/>
              <a:t>Low voice</a:t>
            </a:r>
          </a:p>
          <a:p>
            <a:pPr lvl="1"/>
            <a:r>
              <a:rPr lang="en-US" dirty="0" smtClean="0"/>
              <a:t>Increased muscle and bone mass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Estrogens &amp; </a:t>
            </a:r>
            <a:r>
              <a:rPr lang="en-US" dirty="0" err="1" smtClean="0"/>
              <a:t>Progestins</a:t>
            </a:r>
            <a:endParaRPr lang="en-US" dirty="0"/>
          </a:p>
        </p:txBody>
      </p:sp>
      <p:sp>
        <p:nvSpPr>
          <p:cNvPr id="3" name="Content Placeholder 2"/>
          <p:cNvSpPr>
            <a:spLocks noGrp="1"/>
          </p:cNvSpPr>
          <p:nvPr>
            <p:ph sz="quarter" idx="1"/>
          </p:nvPr>
        </p:nvSpPr>
        <p:spPr/>
        <p:txBody>
          <a:bodyPr/>
          <a:lstStyle/>
          <a:p>
            <a:r>
              <a:rPr lang="en-US" dirty="0" smtClean="0"/>
              <a:t>Both are components of complex </a:t>
            </a:r>
            <a:r>
              <a:rPr lang="en-US" dirty="0" err="1" smtClean="0"/>
              <a:t>neuroendocrine</a:t>
            </a:r>
            <a:r>
              <a:rPr lang="en-US" dirty="0" smtClean="0"/>
              <a:t> pathways</a:t>
            </a:r>
          </a:p>
          <a:p>
            <a:r>
              <a:rPr lang="en-US" dirty="0" smtClean="0"/>
              <a:t>Synthesis is controlled by </a:t>
            </a:r>
            <a:r>
              <a:rPr lang="en-US" dirty="0" err="1" smtClean="0"/>
              <a:t>gonadotropins</a:t>
            </a:r>
            <a:r>
              <a:rPr lang="en-US" dirty="0" smtClean="0"/>
              <a:t> FSH &amp; LH</a:t>
            </a:r>
          </a:p>
          <a:p>
            <a:r>
              <a:rPr lang="en-US" dirty="0" smtClean="0"/>
              <a:t>Estrogens: Most </a:t>
            </a:r>
            <a:r>
              <a:rPr lang="en-US" dirty="0" err="1" smtClean="0"/>
              <a:t>importat</a:t>
            </a:r>
            <a:r>
              <a:rPr lang="en-US" dirty="0" smtClean="0"/>
              <a:t> is </a:t>
            </a:r>
            <a:r>
              <a:rPr lang="en-US" dirty="0" err="1" smtClean="0"/>
              <a:t>estradiol</a:t>
            </a:r>
            <a:endParaRPr lang="en-US" dirty="0" smtClean="0"/>
          </a:p>
          <a:p>
            <a:pPr lvl="1"/>
            <a:r>
              <a:rPr lang="en-US" dirty="0" smtClean="0"/>
              <a:t>Responsible for maintenance of female reproductive system and development of female secondary sex characteristics</a:t>
            </a:r>
          </a:p>
          <a:p>
            <a:r>
              <a:rPr lang="en-US" dirty="0" err="1" smtClean="0"/>
              <a:t>Progestins</a:t>
            </a:r>
            <a:r>
              <a:rPr lang="en-US" dirty="0" smtClean="0"/>
              <a:t>: include progesterone</a:t>
            </a:r>
          </a:p>
          <a:p>
            <a:pPr lvl="1"/>
            <a:r>
              <a:rPr lang="en-US" dirty="0" smtClean="0"/>
              <a:t>Primarily involved in preparing and maintaining the uterus which supports growth and development of an embryo</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Melatonin &amp; </a:t>
            </a:r>
            <a:r>
              <a:rPr lang="en-US" dirty="0" err="1" smtClean="0"/>
              <a:t>Biorythyms</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Pineal gland: synthesizes and secretes the hormone melatonin, a modified amino acid</a:t>
            </a:r>
          </a:p>
          <a:p>
            <a:r>
              <a:rPr lang="en-US" dirty="0" smtClean="0"/>
              <a:t>Depending on the species the pineal gland contains light sensitive cells or has nervous connections from the eyes that control its </a:t>
            </a:r>
            <a:r>
              <a:rPr lang="en-US" dirty="0" err="1" smtClean="0"/>
              <a:t>secretory</a:t>
            </a:r>
            <a:r>
              <a:rPr lang="en-US" dirty="0" smtClean="0"/>
              <a:t> activity</a:t>
            </a:r>
          </a:p>
          <a:p>
            <a:r>
              <a:rPr lang="en-US" dirty="0" smtClean="0"/>
              <a:t>Melatonin regulates functions related to light and seasons marked by changes in day length</a:t>
            </a:r>
          </a:p>
          <a:p>
            <a:pPr lvl="1"/>
            <a:r>
              <a:rPr lang="en-US" dirty="0" smtClean="0"/>
              <a:t>Is secreted at night</a:t>
            </a:r>
          </a:p>
          <a:p>
            <a:pPr lvl="1"/>
            <a:r>
              <a:rPr lang="en-US" dirty="0" smtClean="0"/>
              <a:t>Decreases the activity of certain neurons in the brain, and thus mediates </a:t>
            </a:r>
            <a:r>
              <a:rPr lang="en-US" dirty="0" err="1" smtClean="0"/>
              <a:t>rhythyms</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Glands</a:t>
            </a:r>
            <a:endParaRPr lang="en-US" dirty="0"/>
          </a:p>
        </p:txBody>
      </p:sp>
      <p:sp>
        <p:nvSpPr>
          <p:cNvPr id="3" name="Content Placeholder 2"/>
          <p:cNvSpPr>
            <a:spLocks noGrp="1"/>
          </p:cNvSpPr>
          <p:nvPr>
            <p:ph sz="quarter" idx="1"/>
          </p:nvPr>
        </p:nvSpPr>
        <p:spPr/>
        <p:txBody>
          <a:bodyPr/>
          <a:lstStyle/>
          <a:p>
            <a:r>
              <a:rPr lang="en-US" dirty="0" smtClean="0"/>
              <a:t>Secrete their chemical messengers (hormones) directly into the extracellular fluid allowing for quick diffusion and circulation</a:t>
            </a:r>
            <a:endParaRPr lang="en-US" dirty="0"/>
          </a:p>
        </p:txBody>
      </p:sp>
      <p:pic>
        <p:nvPicPr>
          <p:cNvPr id="1026" name="Picture 2" descr="http://www.shen-nong.com/eng/images/exam/specialties_menopause/endocrine_glands.jpg"/>
          <p:cNvPicPr>
            <a:picLocks noChangeAspect="1" noChangeArrowheads="1"/>
          </p:cNvPicPr>
          <p:nvPr/>
        </p:nvPicPr>
        <p:blipFill>
          <a:blip r:embed="rId3" cstate="print"/>
          <a:srcRect l="8000" t="4895" r="10400" b="5594"/>
          <a:stretch>
            <a:fillRect/>
          </a:stretch>
        </p:blipFill>
        <p:spPr bwMode="auto">
          <a:xfrm>
            <a:off x="2666999" y="2819399"/>
            <a:ext cx="4267201" cy="4016189"/>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Invertebrate Regulatory Systems</a:t>
            </a:r>
            <a:endParaRPr lang="en-US" dirty="0"/>
          </a:p>
        </p:txBody>
      </p:sp>
      <p:sp>
        <p:nvSpPr>
          <p:cNvPr id="3" name="Content Placeholder 2"/>
          <p:cNvSpPr>
            <a:spLocks noGrp="1"/>
          </p:cNvSpPr>
          <p:nvPr>
            <p:ph sz="quarter" idx="1"/>
          </p:nvPr>
        </p:nvSpPr>
        <p:spPr>
          <a:xfrm>
            <a:off x="301752" y="1527048"/>
            <a:ext cx="8503920" cy="5178552"/>
          </a:xfrm>
        </p:spPr>
        <p:txBody>
          <a:bodyPr>
            <a:normAutofit/>
          </a:bodyPr>
          <a:lstStyle/>
          <a:p>
            <a:r>
              <a:rPr lang="en-US" dirty="0" smtClean="0"/>
              <a:t>Invertebrate regulatory systems also involve endocrine and nervous system interactions</a:t>
            </a:r>
          </a:p>
          <a:p>
            <a:r>
              <a:rPr lang="en-US" dirty="0" smtClean="0"/>
              <a:t>We know the most about invertebrate hormones involved in reproduction</a:t>
            </a:r>
          </a:p>
          <a:p>
            <a:pPr lvl="1"/>
            <a:r>
              <a:rPr lang="en-US" dirty="0" smtClean="0"/>
              <a:t>Hydra have a hormone that stimulates budding while preventing sexual reproduction</a:t>
            </a:r>
          </a:p>
          <a:p>
            <a:pPr lvl="1"/>
            <a:r>
              <a:rPr lang="en-US" dirty="0" smtClean="0"/>
              <a:t>In </a:t>
            </a:r>
            <a:r>
              <a:rPr lang="en-US" dirty="0" err="1" smtClean="0"/>
              <a:t>molluscs</a:t>
            </a:r>
            <a:r>
              <a:rPr lang="en-US" dirty="0" smtClean="0"/>
              <a:t> specialized nerve cells secrete a </a:t>
            </a:r>
            <a:r>
              <a:rPr lang="en-US" dirty="0" err="1" smtClean="0"/>
              <a:t>neurohormone</a:t>
            </a:r>
            <a:r>
              <a:rPr lang="en-US" dirty="0" smtClean="0"/>
              <a:t> that that stimulates the laying of thousands of eggs and also inhibits feeding and locomotion (activities that interfere with reproduction)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a:t>In Arthropods Molting is Triggered by a Hormone</a:t>
            </a:r>
          </a:p>
        </p:txBody>
      </p:sp>
      <p:sp>
        <p:nvSpPr>
          <p:cNvPr id="3" name="Content Placeholder 2"/>
          <p:cNvSpPr>
            <a:spLocks noGrp="1"/>
          </p:cNvSpPr>
          <p:nvPr>
            <p:ph sz="quarter" idx="1"/>
          </p:nvPr>
        </p:nvSpPr>
        <p:spPr/>
        <p:txBody>
          <a:bodyPr/>
          <a:lstStyle/>
          <a:p>
            <a:r>
              <a:rPr lang="en-US" dirty="0" smtClean="0"/>
              <a:t>Most </a:t>
            </a:r>
            <a:r>
              <a:rPr lang="en-US" dirty="0"/>
              <a:t>insects go through a series of larval stages, controlled by hormones, with each molt leading to a larger larva. Molting of the final larval stage gives rise to a pupa, in which metamorphosis produces and adult. </a:t>
            </a:r>
          </a:p>
          <a:p>
            <a:r>
              <a:rPr lang="en-US" dirty="0" smtClean="0"/>
              <a:t>Three hormones control insect development</a:t>
            </a:r>
          </a:p>
          <a:p>
            <a:pPr lvl="1"/>
            <a:r>
              <a:rPr lang="en-US" dirty="0" smtClean="0"/>
              <a:t>Brain Hormone (BH): stimulates release of </a:t>
            </a:r>
            <a:r>
              <a:rPr lang="en-US" dirty="0" err="1" smtClean="0"/>
              <a:t>ecdysone</a:t>
            </a:r>
            <a:endParaRPr lang="en-US" dirty="0" smtClean="0"/>
          </a:p>
          <a:p>
            <a:pPr lvl="1"/>
            <a:r>
              <a:rPr lang="en-US" dirty="0" err="1" smtClean="0"/>
              <a:t>Ecdysone</a:t>
            </a:r>
            <a:r>
              <a:rPr lang="en-US" dirty="0" smtClean="0"/>
              <a:t>: promotes molting and development of adult characteristics</a:t>
            </a:r>
          </a:p>
          <a:p>
            <a:pPr lvl="1"/>
            <a:r>
              <a:rPr lang="en-US" dirty="0" smtClean="0"/>
              <a:t>Juvenile Hormone (JH): promotes retention of larval (juvenile) characteristics</a:t>
            </a:r>
            <a:endParaRPr lang="en-US" dirty="0"/>
          </a:p>
        </p:txBody>
      </p:sp>
    </p:spTree>
    <p:extLst>
      <p:ext uri="{BB962C8B-B14F-4D97-AF65-F5344CB8AC3E}">
        <p14:creationId xmlns:p14="http://schemas.microsoft.com/office/powerpoint/2010/main" val="3851262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In Arthropods Molting is Triggered by a Hormone</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descr="http://www.proprofs.com/flashcards/upload/a68157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25527"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371600"/>
            <a:ext cx="2743200" cy="646331"/>
          </a:xfrm>
          <a:prstGeom prst="rect">
            <a:avLst/>
          </a:prstGeom>
          <a:noFill/>
        </p:spPr>
        <p:txBody>
          <a:bodyPr wrap="square" rtlCol="0">
            <a:spAutoFit/>
          </a:bodyPr>
          <a:lstStyle/>
          <a:p>
            <a:r>
              <a:rPr lang="en-US" sz="1200" dirty="0" smtClean="0">
                <a:solidFill>
                  <a:schemeClr val="bg1"/>
                </a:solidFill>
              </a:rPr>
              <a:t>1. </a:t>
            </a:r>
            <a:r>
              <a:rPr lang="en-US" sz="1200" dirty="0" err="1" smtClean="0">
                <a:solidFill>
                  <a:schemeClr val="bg1"/>
                </a:solidFill>
              </a:rPr>
              <a:t>Neurosecretory</a:t>
            </a:r>
            <a:r>
              <a:rPr lang="en-US" sz="1200" dirty="0" smtClean="0">
                <a:solidFill>
                  <a:schemeClr val="bg1"/>
                </a:solidFill>
              </a:rPr>
              <a:t> cells in the brain produce BH which is stored in the corpus </a:t>
            </a:r>
            <a:r>
              <a:rPr lang="en-US" sz="1200" dirty="0" err="1" smtClean="0">
                <a:solidFill>
                  <a:schemeClr val="bg1"/>
                </a:solidFill>
              </a:rPr>
              <a:t>cardiacum</a:t>
            </a:r>
            <a:r>
              <a:rPr lang="en-US" sz="1200" dirty="0" smtClean="0">
                <a:solidFill>
                  <a:schemeClr val="bg1"/>
                </a:solidFill>
              </a:rPr>
              <a:t> until release</a:t>
            </a:r>
            <a:endParaRPr lang="en-US" sz="1200" dirty="0">
              <a:solidFill>
                <a:schemeClr val="bg1"/>
              </a:solidFill>
            </a:endParaRPr>
          </a:p>
        </p:txBody>
      </p:sp>
      <p:sp>
        <p:nvSpPr>
          <p:cNvPr id="5" name="TextBox 4"/>
          <p:cNvSpPr txBox="1"/>
          <p:nvPr/>
        </p:nvSpPr>
        <p:spPr>
          <a:xfrm>
            <a:off x="228600" y="4114800"/>
            <a:ext cx="2438400" cy="646331"/>
          </a:xfrm>
          <a:prstGeom prst="rect">
            <a:avLst/>
          </a:prstGeom>
          <a:noFill/>
        </p:spPr>
        <p:txBody>
          <a:bodyPr wrap="square" rtlCol="0">
            <a:spAutoFit/>
          </a:bodyPr>
          <a:lstStyle/>
          <a:p>
            <a:r>
              <a:rPr lang="en-US" sz="1200" dirty="0" smtClean="0">
                <a:solidFill>
                  <a:schemeClr val="bg1"/>
                </a:solidFill>
              </a:rPr>
              <a:t>2. BH stimulates its main target organ the prothoracic , to produce the hormone </a:t>
            </a:r>
            <a:r>
              <a:rPr lang="en-US" sz="1200" dirty="0" err="1" smtClean="0">
                <a:solidFill>
                  <a:schemeClr val="bg1"/>
                </a:solidFill>
              </a:rPr>
              <a:t>ecdysone</a:t>
            </a:r>
            <a:endParaRPr lang="en-US" sz="1200" dirty="0">
              <a:solidFill>
                <a:schemeClr val="bg1"/>
              </a:solidFill>
            </a:endParaRPr>
          </a:p>
        </p:txBody>
      </p:sp>
      <p:sp>
        <p:nvSpPr>
          <p:cNvPr id="6" name="TextBox 5"/>
          <p:cNvSpPr txBox="1"/>
          <p:nvPr/>
        </p:nvSpPr>
        <p:spPr>
          <a:xfrm>
            <a:off x="-76200" y="6294582"/>
            <a:ext cx="3048000" cy="461665"/>
          </a:xfrm>
          <a:prstGeom prst="rect">
            <a:avLst/>
          </a:prstGeom>
          <a:noFill/>
        </p:spPr>
        <p:txBody>
          <a:bodyPr wrap="square" rtlCol="0">
            <a:spAutoFit/>
          </a:bodyPr>
          <a:lstStyle/>
          <a:p>
            <a:r>
              <a:rPr lang="en-US" sz="1200" dirty="0" smtClean="0">
                <a:solidFill>
                  <a:schemeClr val="bg1"/>
                </a:solidFill>
              </a:rPr>
              <a:t>3. </a:t>
            </a:r>
            <a:r>
              <a:rPr lang="en-US" sz="1200" dirty="0" err="1" smtClean="0">
                <a:solidFill>
                  <a:schemeClr val="bg1"/>
                </a:solidFill>
              </a:rPr>
              <a:t>Ecdysone</a:t>
            </a:r>
            <a:r>
              <a:rPr lang="en-US" sz="1200" dirty="0" smtClean="0">
                <a:solidFill>
                  <a:schemeClr val="bg1"/>
                </a:solidFill>
              </a:rPr>
              <a:t> secretion is episodic with each release stimulating a molt</a:t>
            </a:r>
            <a:endParaRPr lang="en-US" sz="1200" dirty="0">
              <a:solidFill>
                <a:schemeClr val="bg1"/>
              </a:solidFill>
            </a:endParaRPr>
          </a:p>
        </p:txBody>
      </p:sp>
      <p:sp>
        <p:nvSpPr>
          <p:cNvPr id="7" name="TextBox 6"/>
          <p:cNvSpPr txBox="1"/>
          <p:nvPr/>
        </p:nvSpPr>
        <p:spPr>
          <a:xfrm>
            <a:off x="5638800" y="3048000"/>
            <a:ext cx="3352800" cy="1384995"/>
          </a:xfrm>
          <a:prstGeom prst="rect">
            <a:avLst/>
          </a:prstGeom>
          <a:noFill/>
        </p:spPr>
        <p:txBody>
          <a:bodyPr wrap="square" rtlCol="0">
            <a:spAutoFit/>
          </a:bodyPr>
          <a:lstStyle/>
          <a:p>
            <a:r>
              <a:rPr lang="en-US" sz="1200" dirty="0" smtClean="0">
                <a:solidFill>
                  <a:schemeClr val="bg1"/>
                </a:solidFill>
              </a:rPr>
              <a:t>JH secreted by the corpora </a:t>
            </a:r>
            <a:r>
              <a:rPr lang="en-US" sz="1200" dirty="0" err="1" smtClean="0">
                <a:solidFill>
                  <a:schemeClr val="bg1"/>
                </a:solidFill>
              </a:rPr>
              <a:t>allata</a:t>
            </a:r>
            <a:r>
              <a:rPr lang="en-US" sz="1200" dirty="0" smtClean="0">
                <a:solidFill>
                  <a:schemeClr val="bg1"/>
                </a:solidFill>
              </a:rPr>
              <a:t>, determines the result of the molt. At relatively high concentrations of JH, </a:t>
            </a:r>
            <a:r>
              <a:rPr lang="en-US" sz="1200" dirty="0" err="1" smtClean="0">
                <a:solidFill>
                  <a:schemeClr val="bg1"/>
                </a:solidFill>
              </a:rPr>
              <a:t>ecdysone</a:t>
            </a:r>
            <a:r>
              <a:rPr lang="en-US" sz="1200" dirty="0" smtClean="0">
                <a:solidFill>
                  <a:schemeClr val="bg1"/>
                </a:solidFill>
              </a:rPr>
              <a:t>-stimulated molting produces another larval stage. JH </a:t>
            </a:r>
            <a:r>
              <a:rPr lang="en-US" sz="1200" dirty="0" err="1" smtClean="0">
                <a:solidFill>
                  <a:schemeClr val="bg1"/>
                </a:solidFill>
              </a:rPr>
              <a:t>supresses</a:t>
            </a:r>
            <a:r>
              <a:rPr lang="en-US" sz="1200" dirty="0" smtClean="0">
                <a:solidFill>
                  <a:schemeClr val="bg1"/>
                </a:solidFill>
              </a:rPr>
              <a:t> metamorphosis. But when levels are low a pupa forms at the next </a:t>
            </a:r>
            <a:r>
              <a:rPr lang="en-US" sz="1200" dirty="0" err="1" smtClean="0">
                <a:solidFill>
                  <a:schemeClr val="bg1"/>
                </a:solidFill>
              </a:rPr>
              <a:t>ecdysone</a:t>
            </a:r>
            <a:r>
              <a:rPr lang="en-US" sz="1200" dirty="0" smtClean="0">
                <a:solidFill>
                  <a:schemeClr val="bg1"/>
                </a:solidFill>
              </a:rPr>
              <a:t>-induced molt. The adult insect emerges from the pupa</a:t>
            </a:r>
            <a:endParaRPr lang="en-US" sz="1200" dirty="0">
              <a:solidFill>
                <a:schemeClr val="bg1"/>
              </a:solidFill>
            </a:endParaRPr>
          </a:p>
        </p:txBody>
      </p:sp>
    </p:spTree>
    <p:extLst>
      <p:ext uri="{BB962C8B-B14F-4D97-AF65-F5344CB8AC3E}">
        <p14:creationId xmlns:p14="http://schemas.microsoft.com/office/powerpoint/2010/main" val="38849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Overlap Between Endocrine &amp; Nervous Regulation</a:t>
            </a:r>
            <a:endParaRPr lang="en-US" sz="2800" dirty="0"/>
          </a:p>
        </p:txBody>
      </p:sp>
      <p:sp>
        <p:nvSpPr>
          <p:cNvPr id="3" name="Content Placeholder 2"/>
          <p:cNvSpPr>
            <a:spLocks noGrp="1"/>
          </p:cNvSpPr>
          <p:nvPr>
            <p:ph sz="quarter" idx="1"/>
          </p:nvPr>
        </p:nvSpPr>
        <p:spPr/>
        <p:txBody>
          <a:bodyPr/>
          <a:lstStyle/>
          <a:p>
            <a:r>
              <a:rPr lang="en-US" dirty="0" err="1" smtClean="0"/>
              <a:t>Neurosecretory</a:t>
            </a:r>
            <a:r>
              <a:rPr lang="en-US" dirty="0" smtClean="0"/>
              <a:t> cells </a:t>
            </a:r>
            <a:r>
              <a:rPr lang="en-US" dirty="0" smtClean="0"/>
              <a:t>blur </a:t>
            </a:r>
            <a:r>
              <a:rPr lang="en-US" dirty="0" smtClean="0"/>
              <a:t>the line between nervous and endocrine regulation</a:t>
            </a:r>
          </a:p>
          <a:p>
            <a:pPr lvl="1"/>
            <a:r>
              <a:rPr lang="en-US" dirty="0" smtClean="0"/>
              <a:t>Release hormones into the blood via the extracellular fluid</a:t>
            </a:r>
          </a:p>
          <a:p>
            <a:pPr lvl="2"/>
            <a:r>
              <a:rPr lang="en-US" dirty="0" smtClean="0"/>
              <a:t>Sometimes called </a:t>
            </a:r>
            <a:r>
              <a:rPr lang="en-US" dirty="0" err="1" smtClean="0"/>
              <a:t>neurohormones</a:t>
            </a:r>
            <a:r>
              <a:rPr lang="en-US" dirty="0" smtClean="0"/>
              <a:t> to distinguish from classic hormones</a:t>
            </a:r>
          </a:p>
          <a:p>
            <a:pPr lvl="1"/>
            <a:r>
              <a:rPr lang="en-US" dirty="0" smtClean="0"/>
              <a:t>Some hormones function as both endocrine hormones and </a:t>
            </a:r>
            <a:r>
              <a:rPr lang="en-US" dirty="0" err="1" smtClean="0"/>
              <a:t>and</a:t>
            </a:r>
            <a:r>
              <a:rPr lang="en-US" dirty="0" smtClean="0"/>
              <a:t> chemical signals in the nervous system</a:t>
            </a:r>
          </a:p>
          <a:p>
            <a:pPr lvl="2"/>
            <a:r>
              <a:rPr lang="en-US" dirty="0" smtClean="0"/>
              <a:t>Epinephrine</a:t>
            </a:r>
            <a:r>
              <a:rPr lang="en-US" dirty="0" smtClean="0">
                <a:sym typeface="Wingdings" pitchFamily="2" charset="2"/>
              </a:rPr>
              <a:t></a:t>
            </a:r>
            <a:r>
              <a:rPr lang="en-US" dirty="0" smtClean="0"/>
              <a:t> fight or flight</a:t>
            </a:r>
          </a:p>
          <a:p>
            <a:pPr lvl="1"/>
            <a:r>
              <a:rPr lang="en-US" dirty="0" smtClean="0"/>
              <a:t>Nervous system plays a role in sustained responses by increasing or decreasing secretion from endocrine glands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Loops: Back to Basics</a:t>
            </a:r>
            <a:endParaRPr lang="en-US" dirty="0"/>
          </a:p>
        </p:txBody>
      </p:sp>
      <p:sp>
        <p:nvSpPr>
          <p:cNvPr id="3" name="Content Placeholder 2"/>
          <p:cNvSpPr>
            <a:spLocks noGrp="1"/>
          </p:cNvSpPr>
          <p:nvPr>
            <p:ph sz="quarter" idx="1"/>
          </p:nvPr>
        </p:nvSpPr>
        <p:spPr/>
        <p:txBody>
          <a:bodyPr/>
          <a:lstStyle/>
          <a:p>
            <a:r>
              <a:rPr lang="en-US" dirty="0" smtClean="0"/>
              <a:t>A receptor on/in a cell is bound by a molecule</a:t>
            </a:r>
          </a:p>
          <a:p>
            <a:r>
              <a:rPr lang="en-US" dirty="0" smtClean="0"/>
              <a:t>Signal transduction pathways allow the cell to detect the stimulus and sends the information to its control center  </a:t>
            </a:r>
          </a:p>
          <a:p>
            <a:r>
              <a:rPr lang="en-US" dirty="0" smtClean="0"/>
              <a:t>The incoming information is compared to a desired value, and the control center sends out a signal that directs an effector to respond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Pathways and Feedback Loops</a:t>
            </a:r>
            <a:endParaRPr lang="en-US" dirty="0"/>
          </a:p>
        </p:txBody>
      </p:sp>
      <p:sp>
        <p:nvSpPr>
          <p:cNvPr id="3" name="Content Placeholder 2"/>
          <p:cNvSpPr>
            <a:spLocks noGrp="1"/>
          </p:cNvSpPr>
          <p:nvPr>
            <p:ph sz="quarter" idx="1"/>
          </p:nvPr>
        </p:nvSpPr>
        <p:spPr/>
        <p:txBody>
          <a:bodyPr/>
          <a:lstStyle/>
          <a:p>
            <a:r>
              <a:rPr lang="en-US" dirty="0" smtClean="0"/>
              <a:t>Now apply this to hormones…</a:t>
            </a:r>
          </a:p>
          <a:p>
            <a:r>
              <a:rPr lang="en-US" dirty="0" smtClean="0"/>
              <a:t>In endocrine and </a:t>
            </a:r>
            <a:r>
              <a:rPr lang="en-US" dirty="0" err="1" smtClean="0"/>
              <a:t>neuroendocrine</a:t>
            </a:r>
            <a:r>
              <a:rPr lang="en-US" dirty="0" smtClean="0"/>
              <a:t> pathways, the outgoing signal, called an </a:t>
            </a:r>
            <a:r>
              <a:rPr lang="en-US" i="1" u="sng" dirty="0" smtClean="0"/>
              <a:t>efferent</a:t>
            </a:r>
            <a:r>
              <a:rPr lang="en-US" dirty="0" smtClean="0"/>
              <a:t> signal is a </a:t>
            </a:r>
            <a:r>
              <a:rPr lang="en-US" u="sng" dirty="0" smtClean="0"/>
              <a:t>hormone</a:t>
            </a:r>
            <a:r>
              <a:rPr lang="en-US" dirty="0" smtClean="0"/>
              <a:t> or </a:t>
            </a:r>
            <a:r>
              <a:rPr lang="en-US" dirty="0" err="1" smtClean="0"/>
              <a:t>neurohormone</a:t>
            </a:r>
            <a:r>
              <a:rPr lang="en-US" dirty="0" smtClean="0"/>
              <a:t> which acts on particular </a:t>
            </a:r>
            <a:r>
              <a:rPr lang="en-US" dirty="0" err="1" smtClean="0"/>
              <a:t>effector</a:t>
            </a:r>
            <a:r>
              <a:rPr lang="en-US" dirty="0" smtClean="0"/>
              <a:t> tissues and elicits physiological or developmental changes</a:t>
            </a:r>
          </a:p>
          <a:p>
            <a:r>
              <a:rPr lang="en-US" dirty="0" smtClean="0"/>
              <a:t>There are about 20 different hormones we will be learning about, and each acts via one of the 3 following pathways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Basic Patterns of Simple Hormonal Control Pathways</a:t>
            </a:r>
            <a:endParaRPr lang="en-US" sz="2400" dirty="0"/>
          </a:p>
        </p:txBody>
      </p:sp>
      <p:sp>
        <p:nvSpPr>
          <p:cNvPr id="3" name="Content Placeholder 2"/>
          <p:cNvSpPr>
            <a:spLocks noGrp="1"/>
          </p:cNvSpPr>
          <p:nvPr>
            <p:ph sz="quarter" idx="1"/>
          </p:nvPr>
        </p:nvSpPr>
        <p:spPr>
          <a:xfrm>
            <a:off x="301752" y="1527048"/>
            <a:ext cx="8503920" cy="5026152"/>
          </a:xfrm>
        </p:spPr>
        <p:txBody>
          <a:bodyPr>
            <a:normAutofit/>
          </a:bodyPr>
          <a:lstStyle/>
          <a:p>
            <a:pPr algn="ctr">
              <a:buNone/>
            </a:pPr>
            <a:r>
              <a:rPr lang="en-US" dirty="0" smtClean="0"/>
              <a:t>Simple Endocrine Pathway</a:t>
            </a:r>
          </a:p>
          <a:p>
            <a:pPr algn="ctr">
              <a:buNone/>
            </a:pPr>
            <a:r>
              <a:rPr lang="en-US" dirty="0" smtClean="0"/>
              <a:t>Simple </a:t>
            </a:r>
            <a:r>
              <a:rPr lang="en-US" dirty="0" err="1" smtClean="0"/>
              <a:t>Neurohormone</a:t>
            </a:r>
            <a:r>
              <a:rPr lang="en-US" dirty="0" smtClean="0"/>
              <a:t> Pathway</a:t>
            </a:r>
          </a:p>
          <a:p>
            <a:pPr algn="ctr">
              <a:buNone/>
            </a:pPr>
            <a:r>
              <a:rPr lang="en-US" dirty="0" smtClean="0"/>
              <a:t>Simple </a:t>
            </a:r>
            <a:r>
              <a:rPr lang="en-US" dirty="0" err="1" smtClean="0"/>
              <a:t>Neuroendocrine</a:t>
            </a:r>
            <a:r>
              <a:rPr lang="en-US" dirty="0" smtClean="0"/>
              <a:t> Pathway</a:t>
            </a:r>
          </a:p>
          <a:p>
            <a:r>
              <a:rPr lang="en-US" dirty="0" smtClean="0"/>
              <a:t>In each pathway a receptor (blue) detects a change in some internal or external variable - the stimulus- and informs the control center (gold) </a:t>
            </a:r>
          </a:p>
          <a:p>
            <a:r>
              <a:rPr lang="en-US" dirty="0" smtClean="0"/>
              <a:t>The control center then sends out an efferent signal</a:t>
            </a:r>
          </a:p>
          <a:p>
            <a:pPr lvl="1"/>
            <a:r>
              <a:rPr lang="en-US" dirty="0" smtClean="0"/>
              <a:t>Hormone (red circles)</a:t>
            </a:r>
          </a:p>
          <a:p>
            <a:pPr lvl="1"/>
            <a:r>
              <a:rPr lang="en-US" dirty="0" err="1" smtClean="0"/>
              <a:t>Neurohormone</a:t>
            </a:r>
            <a:r>
              <a:rPr lang="en-US" dirty="0" smtClean="0"/>
              <a:t> (red squares)</a:t>
            </a:r>
          </a:p>
          <a:p>
            <a:r>
              <a:rPr lang="en-US" dirty="0" smtClean="0"/>
              <a:t>Endocrine cells carry out both receptor and </a:t>
            </a:r>
            <a:r>
              <a:rPr lang="en-US" dirty="0" err="1" smtClean="0"/>
              <a:t>effector</a:t>
            </a:r>
            <a:r>
              <a:rPr lang="en-US" dirty="0" smtClean="0"/>
              <a:t> functions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1572</TotalTime>
  <Words>3072</Words>
  <Application>Microsoft Office PowerPoint</Application>
  <PresentationFormat>On-screen Show (4:3)</PresentationFormat>
  <Paragraphs>354</Paragraphs>
  <Slides>52</Slides>
  <Notes>49</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Civic</vt:lpstr>
      <vt:lpstr>Office Theme</vt:lpstr>
      <vt:lpstr>Hormones &amp; the Endocrine System</vt:lpstr>
      <vt:lpstr>Hormones</vt:lpstr>
      <vt:lpstr>Regulation of Animal Physiology</vt:lpstr>
      <vt:lpstr>Hormones</vt:lpstr>
      <vt:lpstr>Endocrine Glands</vt:lpstr>
      <vt:lpstr>Overlap Between Endocrine &amp; Nervous Regulation</vt:lpstr>
      <vt:lpstr>Feedback Loops: Back to Basics</vt:lpstr>
      <vt:lpstr>Control Pathways and Feedback Loops</vt:lpstr>
      <vt:lpstr>Basic Patterns of Simple Hormonal Control Pathways</vt:lpstr>
      <vt:lpstr>PowerPoint Presentation</vt:lpstr>
      <vt:lpstr>Control Pathways &amp; Feedback Loops</vt:lpstr>
      <vt:lpstr>Control Pathways &amp; Feedback Loops</vt:lpstr>
      <vt:lpstr>3 Major Classes of Molecules Function as Hormones</vt:lpstr>
      <vt:lpstr>3 Key Events in Hormone Signalling</vt:lpstr>
      <vt:lpstr>Cell Surface Receptors for  Water Soluble Hormones</vt:lpstr>
      <vt:lpstr>Cell Surface Receptors for Water Soluble Hormones: Example</vt:lpstr>
      <vt:lpstr>Camouflaging a Frog</vt:lpstr>
      <vt:lpstr>Intracellular Receptors for  Lipid Soluble Hormones</vt:lpstr>
      <vt:lpstr>PowerPoint Presentation</vt:lpstr>
      <vt:lpstr>Paracrine Signaling by Local Regulators</vt:lpstr>
      <vt:lpstr>Paracrine Signaling</vt:lpstr>
      <vt:lpstr>What you need to learn…</vt:lpstr>
      <vt:lpstr>Relationship Between the  Hypothalamus &amp; the Pituitary Gland</vt:lpstr>
      <vt:lpstr>PowerPoint Presentation</vt:lpstr>
      <vt:lpstr>Posterior Pituitary</vt:lpstr>
      <vt:lpstr>Anterior Pituitary</vt:lpstr>
      <vt:lpstr>Nontropic Hormones of the Anterior Pituitary</vt:lpstr>
      <vt:lpstr>One More Anterior Pituitary Hormone: Growth Hormone</vt:lpstr>
      <vt:lpstr>Thyroid Gland</vt:lpstr>
      <vt:lpstr>Thyroid Hormones</vt:lpstr>
      <vt:lpstr>Thyroid Malfunction</vt:lpstr>
      <vt:lpstr>Other Problems of the Thyroid</vt:lpstr>
      <vt:lpstr>Parathyroid Hormone &amp; Calcitonin</vt:lpstr>
      <vt:lpstr>PowerPoint Presentation</vt:lpstr>
      <vt:lpstr>Pancreas</vt:lpstr>
      <vt:lpstr>Islets of Langerhans</vt:lpstr>
      <vt:lpstr>Insulin &amp; Glucagon</vt:lpstr>
      <vt:lpstr>Diabetes Mellitus</vt:lpstr>
      <vt:lpstr>Adrenal Glands</vt:lpstr>
      <vt:lpstr>Catecholamines (see p957)</vt:lpstr>
      <vt:lpstr>PowerPoint Presentation</vt:lpstr>
      <vt:lpstr>Adrenal Hormones: Response to Stress</vt:lpstr>
      <vt:lpstr>Steroid Hormones from the Adrenal Cortex</vt:lpstr>
      <vt:lpstr>Steroid Hormones from the Adrenal Cortex</vt:lpstr>
      <vt:lpstr>2 Main Types of Corticosteroids</vt:lpstr>
      <vt:lpstr>Gonadal Sex Hormones</vt:lpstr>
      <vt:lpstr>Androgens</vt:lpstr>
      <vt:lpstr>Estrogens &amp; Progestins</vt:lpstr>
      <vt:lpstr>Melatonin &amp; Biorythyms </vt:lpstr>
      <vt:lpstr>Invertebrate Regulatory Systems</vt:lpstr>
      <vt:lpstr>In Arthropods Molting is Triggered by a Hormone</vt:lpstr>
      <vt:lpstr>In Arthropods Molting is Triggered by a Hormone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Hormones &amp; the Endocrine System</dc:title>
  <dc:creator>jmcquade</dc:creator>
  <cp:lastModifiedBy>Jennifer McQuade</cp:lastModifiedBy>
  <cp:revision>107</cp:revision>
  <dcterms:created xsi:type="dcterms:W3CDTF">2010-04-27T17:08:24Z</dcterms:created>
  <dcterms:modified xsi:type="dcterms:W3CDTF">2012-04-30T14:03:02Z</dcterms:modified>
</cp:coreProperties>
</file>