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4" r:id="rId4"/>
    <p:sldId id="263" r:id="rId5"/>
    <p:sldId id="259" r:id="rId6"/>
    <p:sldId id="258" r:id="rId7"/>
    <p:sldId id="261" r:id="rId8"/>
    <p:sldId id="262" r:id="rId9"/>
    <p:sldId id="270" r:id="rId10"/>
    <p:sldId id="266" r:id="rId11"/>
    <p:sldId id="265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76723-29B4-4B1F-8984-983CF1A28C9D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234F2-D7C2-4E15-820F-9403DE7B87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>
              <a:defRPr sz="1200"/>
            </a:lvl1pPr>
          </a:lstStyle>
          <a:p>
            <a:fld id="{3D862D05-16F9-4E9F-B826-1585EFE0C008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55" tIns="47028" rIns="94055" bIns="470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7264"/>
            <a:ext cx="5661660" cy="4222671"/>
          </a:xfrm>
          <a:prstGeom prst="rect">
            <a:avLst/>
          </a:prstGeom>
        </p:spPr>
        <p:txBody>
          <a:bodyPr vert="horz" lIns="94055" tIns="47028" rIns="94055" bIns="470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>
              <a:defRPr sz="1200"/>
            </a:lvl1pPr>
          </a:lstStyle>
          <a:p>
            <a:fld id="{2AB37272-5C68-4445-825F-490249324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E988E4-D90B-44C2-82D1-E7C55A448D1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5A5DD5-AC8F-4410-B9E9-09EDF265C74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EC7A4B7-C263-4B1D-9246-4987AF63D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Mitochondrial DNA</a:t>
            </a:r>
            <a:endParaRPr lang="en-US" dirty="0"/>
          </a:p>
        </p:txBody>
      </p:sp>
      <p:pic>
        <p:nvPicPr>
          <p:cNvPr id="4" name="Picture 7" descr="mitochond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2819400"/>
            <a:ext cx="9144000" cy="4000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Endosymbiont</a:t>
            </a:r>
            <a:r>
              <a:rPr lang="en-US" b="1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Chloroplasts are thought to have descended from </a:t>
            </a:r>
            <a:r>
              <a:rPr lang="en-US" b="1" dirty="0" err="1" smtClean="0"/>
              <a:t>endosymbiotic</a:t>
            </a:r>
            <a:r>
              <a:rPr lang="en-US" b="1" dirty="0" smtClean="0"/>
              <a:t> </a:t>
            </a:r>
            <a:r>
              <a:rPr lang="en-US" b="1" dirty="0" err="1" smtClean="0"/>
              <a:t>photosynthesising</a:t>
            </a:r>
            <a:r>
              <a:rPr lang="en-US" b="1" dirty="0" smtClean="0"/>
              <a:t> prokaryotes living in larger cells. </a:t>
            </a:r>
          </a:p>
          <a:p>
            <a:r>
              <a:rPr lang="en-US" b="1" dirty="0" smtClean="0"/>
              <a:t>Mitochondria are postulated to be descendants of </a:t>
            </a:r>
            <a:r>
              <a:rPr lang="en-US" b="1" u="sng" dirty="0" smtClean="0"/>
              <a:t>prokaryotic aerobic </a:t>
            </a:r>
            <a:r>
              <a:rPr lang="en-US" b="1" u="sng" dirty="0" err="1" smtClean="0"/>
              <a:t>heterotrophs</a:t>
            </a:r>
            <a:r>
              <a:rPr lang="en-US" b="1" u="sng" dirty="0" smtClean="0"/>
              <a:t> </a:t>
            </a:r>
            <a:r>
              <a:rPr lang="en-US" b="1" dirty="0" smtClean="0"/>
              <a:t>that may have been parasites or undigested prey of larger prokaryotes. </a:t>
            </a:r>
          </a:p>
          <a:p>
            <a:r>
              <a:rPr lang="en-US" b="1" dirty="0" smtClean="0"/>
              <a:t>It is believed that the association progressed from parasitism or predation to </a:t>
            </a:r>
            <a:r>
              <a:rPr lang="en-US" b="1" u="sng" dirty="0" smtClean="0"/>
              <a:t>mutualism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Endosymbiont</a:t>
            </a:r>
            <a:r>
              <a:rPr lang="en-US" dirty="0" smtClean="0"/>
              <a:t> Theory:</a:t>
            </a:r>
            <a:endParaRPr lang="en-US" dirty="0"/>
          </a:p>
        </p:txBody>
      </p:sp>
      <p:pic>
        <p:nvPicPr>
          <p:cNvPr id="24578" name="Picture 2" descr="http://kentsimmons.uwinnipeg.ca/16cm05/1116/16protists_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Evidence that Supports the </a:t>
            </a:r>
            <a:r>
              <a:rPr lang="en-US" dirty="0" err="1" smtClean="0"/>
              <a:t>Endosymbiont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Are  appropriate size to be descendants of </a:t>
            </a:r>
            <a:r>
              <a:rPr lang="en-US" sz="3200" dirty="0" err="1" smtClean="0"/>
              <a:t>eubacteria</a:t>
            </a:r>
            <a:r>
              <a:rPr lang="en-US" sz="3200" dirty="0" smtClean="0"/>
              <a:t>, </a:t>
            </a:r>
          </a:p>
          <a:p>
            <a:pPr lvl="1"/>
            <a:r>
              <a:rPr lang="en-US" sz="3000" dirty="0" smtClean="0"/>
              <a:t>in other words, mitochondria and chloroplast are the same size as most </a:t>
            </a:r>
            <a:r>
              <a:rPr lang="en-US" sz="3000" dirty="0" err="1" smtClean="0"/>
              <a:t>eubacteria</a:t>
            </a:r>
            <a:endParaRPr lang="en-US" sz="3000" dirty="0" smtClean="0"/>
          </a:p>
          <a:p>
            <a:r>
              <a:rPr lang="en-US" sz="3200" dirty="0" smtClean="0"/>
              <a:t>Have  inner membranes containing several enzymes and transport systems similar to those on prokaryotic plasma membranes.</a:t>
            </a:r>
          </a:p>
          <a:p>
            <a:r>
              <a:rPr lang="en-US" sz="3200" dirty="0" smtClean="0"/>
              <a:t>Replicate  through binary fission, independent of the cell they are 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that Supports the </a:t>
            </a:r>
            <a:r>
              <a:rPr lang="en-US" dirty="0" err="1" smtClean="0"/>
              <a:t>Endosymbiont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DNA is circular and not associated with </a:t>
            </a:r>
            <a:r>
              <a:rPr lang="en-US" sz="3200" dirty="0" err="1" smtClean="0"/>
              <a:t>histones</a:t>
            </a:r>
            <a:r>
              <a:rPr lang="en-US" sz="3200" dirty="0" smtClean="0"/>
              <a:t> or other proteins, as in prokaryotes.</a:t>
            </a:r>
          </a:p>
          <a:p>
            <a:r>
              <a:rPr lang="en-US" sz="3200" dirty="0" smtClean="0"/>
              <a:t>There are very few introns (noncoding) sequences in the mitochondrial genome</a:t>
            </a:r>
          </a:p>
          <a:p>
            <a:r>
              <a:rPr lang="en-US" sz="3200" dirty="0" smtClean="0"/>
              <a:t>Contain their own components for DNA transcription and translation into proteins</a:t>
            </a:r>
          </a:p>
          <a:p>
            <a:r>
              <a:rPr lang="en-US" sz="3200" dirty="0" smtClean="0"/>
              <a:t>Have </a:t>
            </a:r>
            <a:r>
              <a:rPr lang="en-US" sz="3200" dirty="0" err="1" smtClean="0"/>
              <a:t>ribosomes</a:t>
            </a:r>
            <a:r>
              <a:rPr lang="en-US" sz="3200" dirty="0" smtClean="0"/>
              <a:t> similar to prokaryotic </a:t>
            </a:r>
            <a:r>
              <a:rPr lang="en-US" sz="3200" dirty="0" err="1" smtClean="0"/>
              <a:t>ribosomes</a:t>
            </a:r>
            <a:endParaRPr lang="en-US" sz="3200" dirty="0" smtClean="0"/>
          </a:p>
          <a:p>
            <a:r>
              <a:rPr lang="en-US" sz="3200" dirty="0" smtClean="0"/>
              <a:t>-molecular </a:t>
            </a:r>
            <a:r>
              <a:rPr lang="en-US" sz="3200" dirty="0" err="1" smtClean="0"/>
              <a:t>systematics</a:t>
            </a:r>
            <a:r>
              <a:rPr lang="en-US" sz="3200" dirty="0" smtClean="0"/>
              <a:t> lends evidence to support this theory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Mitochondrial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addition to the 46 chromosomes found in the nucleus of human cells, each mitochondrion in the cells cytoplasm has several copies of its own genome</a:t>
            </a:r>
          </a:p>
          <a:p>
            <a:r>
              <a:rPr lang="en-US" sz="2800" dirty="0" smtClean="0"/>
              <a:t>The mitochondrial genome contains only 37 genes </a:t>
            </a:r>
          </a:p>
          <a:p>
            <a:pPr lvl="1"/>
            <a:r>
              <a:rPr lang="en-US" sz="2800" dirty="0" smtClean="0"/>
              <a:t>Mt genes code for proteins that are involved in the process of oxidative </a:t>
            </a:r>
            <a:r>
              <a:rPr lang="en-US" sz="2800" dirty="0" err="1" smtClean="0"/>
              <a:t>phosphorylation</a:t>
            </a:r>
            <a:endParaRPr lang="en-US" sz="2800" dirty="0" smtClean="0"/>
          </a:p>
          <a:p>
            <a:pPr lvl="2"/>
            <a:r>
              <a:rPr lang="en-US" sz="2800" dirty="0" smtClean="0"/>
              <a:t>Energy production and storage in ATP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Mitochondrial Genome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entire DNA sequence of the mitochondrial genome is 16,569 nucleotides long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mt</a:t>
            </a:r>
            <a:r>
              <a:rPr lang="en-US" dirty="0" smtClean="0"/>
              <a:t> genome was sequenced in 1981, well before the completion of the human genome project</a:t>
            </a:r>
          </a:p>
          <a:p>
            <a:r>
              <a:rPr lang="en-US" dirty="0" smtClean="0"/>
              <a:t>There is a small noncoding region of approximately 1,200 nucleotides that contains signals which control the replication of the chromosome and transcription of </a:t>
            </a:r>
            <a:r>
              <a:rPr lang="en-US" dirty="0" err="1" smtClean="0"/>
              <a:t>mt</a:t>
            </a:r>
            <a:r>
              <a:rPr lang="en-US" dirty="0" smtClean="0"/>
              <a:t> genes</a:t>
            </a:r>
          </a:p>
          <a:p>
            <a:pPr lvl="1"/>
            <a:r>
              <a:rPr lang="en-US" dirty="0" smtClean="0"/>
              <a:t>This region is known as the </a:t>
            </a:r>
            <a:r>
              <a:rPr lang="en-US" dirty="0" err="1" smtClean="0"/>
              <a:t>mt</a:t>
            </a:r>
            <a:r>
              <a:rPr lang="en-US" dirty="0" smtClean="0"/>
              <a:t> “control region”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Mitochondrial Control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DNA sequence of the mitochondrial control region is termed </a:t>
            </a:r>
            <a:r>
              <a:rPr lang="en-US" dirty="0" err="1" smtClean="0"/>
              <a:t>hypervariable</a:t>
            </a:r>
            <a:endParaRPr lang="en-US" dirty="0" smtClean="0"/>
          </a:p>
          <a:p>
            <a:r>
              <a:rPr lang="en-US" dirty="0" smtClean="0"/>
              <a:t>It accumulates mutations at approximately 10 times the rate of nuclear DNA</a:t>
            </a:r>
          </a:p>
          <a:p>
            <a:r>
              <a:rPr lang="en-US" dirty="0" smtClean="0"/>
              <a:t>This high mutation rate results in unique patterns of single nucleotide polymorphisms  (SNP’s) which are inherited through generations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Universal Family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1980s Alan Wilson at the University of California at Berkeley used </a:t>
            </a:r>
            <a:r>
              <a:rPr lang="en-US" dirty="0" err="1" smtClean="0"/>
              <a:t>mt</a:t>
            </a:r>
            <a:r>
              <a:rPr lang="en-US" dirty="0" smtClean="0"/>
              <a:t> DNA polymorphisms to create a “family tree” showing ancestral relationships between modern populations</a:t>
            </a:r>
          </a:p>
          <a:p>
            <a:r>
              <a:rPr lang="en-US" dirty="0" smtClean="0"/>
              <a:t>He reasoned that all human populations arose from a common ancestor in the distant evolutionary past </a:t>
            </a:r>
          </a:p>
          <a:p>
            <a:r>
              <a:rPr lang="en-US" dirty="0" smtClean="0"/>
              <a:t>Wilsons group calculated how long it would take to accumulate the patterns of mutations observed in modern populations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&amp; Eve?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572000" cy="4572000"/>
          </a:xfrm>
        </p:spPr>
        <p:txBody>
          <a:bodyPr/>
          <a:lstStyle/>
          <a:p>
            <a:r>
              <a:rPr lang="en-US" dirty="0" smtClean="0"/>
              <a:t>They concluded that the ancestor of all modern humans arose in Africa about 200,000 years ago</a:t>
            </a:r>
          </a:p>
          <a:p>
            <a:r>
              <a:rPr lang="en-US" dirty="0" smtClean="0"/>
              <a:t>This common ancestor is known as the mitochondria Eve</a:t>
            </a:r>
          </a:p>
          <a:p>
            <a:r>
              <a:rPr lang="en-US" dirty="0" smtClean="0"/>
              <a:t>Wait a minute…. What about Adam?</a:t>
            </a:r>
          </a:p>
          <a:p>
            <a:pPr lvl="1"/>
            <a:r>
              <a:rPr lang="en-US" dirty="0" smtClean="0"/>
              <a:t>Sorry Adam, the </a:t>
            </a:r>
            <a:r>
              <a:rPr lang="en-US" dirty="0" err="1" smtClean="0"/>
              <a:t>mitochiondria</a:t>
            </a:r>
            <a:r>
              <a:rPr lang="en-US" dirty="0" smtClean="0"/>
              <a:t> is inherited completely maternally with no contribution from the father</a:t>
            </a:r>
            <a:endParaRPr lang="en-US" dirty="0"/>
          </a:p>
        </p:txBody>
      </p:sp>
      <p:sp>
        <p:nvSpPr>
          <p:cNvPr id="4" name="&quot;No&quot; Symbol 3"/>
          <p:cNvSpPr/>
          <p:nvPr/>
        </p:nvSpPr>
        <p:spPr>
          <a:xfrm>
            <a:off x="914400" y="457200"/>
            <a:ext cx="1295400" cy="1143000"/>
          </a:xfrm>
          <a:prstGeom prst="noSmoking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122" name="Picture 2" descr="http://goldenstate.files.wordpress.com/2008/12/rubens_-_adam_et_e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38862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Mitochondrial 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defined as the woman who is the matrilineal most recent common ancestor for all living humans. </a:t>
            </a:r>
          </a:p>
          <a:p>
            <a:r>
              <a:rPr lang="en-US" dirty="0" smtClean="0"/>
              <a:t>Passed down from mother to offspring, all mitochondrial DNA (</a:t>
            </a:r>
            <a:r>
              <a:rPr lang="en-US" dirty="0" err="1" smtClean="0"/>
              <a:t>mtDNA</a:t>
            </a:r>
            <a:r>
              <a:rPr lang="en-US" dirty="0" smtClean="0"/>
              <a:t>) in every living person is directly descended from hers. </a:t>
            </a:r>
          </a:p>
          <a:p>
            <a:r>
              <a:rPr lang="en-US" dirty="0" smtClean="0"/>
              <a:t>Mitochondrial Eve is the female counterpart of Y-chromosomal Adam, the </a:t>
            </a:r>
            <a:r>
              <a:rPr lang="en-US" dirty="0" err="1" smtClean="0"/>
              <a:t>patrilineal</a:t>
            </a:r>
            <a:r>
              <a:rPr lang="en-US" dirty="0" smtClean="0"/>
              <a:t> most recent common ancestor, although they lived thousands of years apart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Review: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n-US" dirty="0" smtClean="0"/>
              <a:t>All organisms are composed of cells. </a:t>
            </a:r>
          </a:p>
          <a:p>
            <a:pPr marL="609600" indent="-609600">
              <a:defRPr/>
            </a:pPr>
            <a:r>
              <a:rPr lang="en-US" dirty="0" smtClean="0"/>
              <a:t>All cells come from preexisting cells</a:t>
            </a:r>
          </a:p>
          <a:p>
            <a:pPr marL="609600" indent="-609600">
              <a:defRPr/>
            </a:pPr>
            <a:r>
              <a:rPr lang="en-US" dirty="0" smtClean="0"/>
              <a:t>The cell is the basic unit of structure &amp; organization of organisms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fastmodel.com/portfolio/main.php?g2_view=core.DownloadItem&amp;g2_itemId=297&amp;g2_serialNumber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"/>
            <a:ext cx="9144000" cy="685190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mitochondria inherited only maternally?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fertilization, only the nucleus of the sperm enters the egg cell</a:t>
            </a:r>
          </a:p>
          <a:p>
            <a:r>
              <a:rPr lang="en-US" dirty="0" smtClean="0"/>
              <a:t>This means that the mother contributes all of the cytoplasm and organelles to the developing zygote</a:t>
            </a:r>
          </a:p>
          <a:p>
            <a:r>
              <a:rPr lang="en-US" dirty="0" smtClean="0"/>
              <a:t>Hundreds of maternal mitochondria are passed on to each daughter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bio.davidson.edu/Courses/Molbio/MolStudents/spring2005/Dresser/sperm%20and%20egg%20fu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64" y="0"/>
            <a:ext cx="9088136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mtDNA</a:t>
            </a:r>
            <a:r>
              <a:rPr lang="en-US" dirty="0" smtClean="0"/>
              <a:t> is Important in Forensic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each cell contains only 2 copies of a given nuclear gene (one inherited maternally and one inherited paternally), there are hundreds to thousands of copies of a given mitochondrial gene in a cell</a:t>
            </a:r>
          </a:p>
          <a:p>
            <a:r>
              <a:rPr lang="en-US" dirty="0" smtClean="0"/>
              <a:t>Thus mitochondrial DNA analysis is important in forensic biology</a:t>
            </a:r>
          </a:p>
          <a:p>
            <a:pPr lvl="1"/>
            <a:r>
              <a:rPr lang="en-US" dirty="0" smtClean="0"/>
              <a:t>especially in cases where the tissue is very old or the nuclear DNA is badly degraded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mtDNA</a:t>
            </a:r>
            <a:r>
              <a:rPr lang="en-US" dirty="0" smtClean="0"/>
              <a:t> analysis has been used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the remains of an unknown soldier killed in the Vietnam War</a:t>
            </a:r>
          </a:p>
          <a:p>
            <a:r>
              <a:rPr lang="en-US" dirty="0" smtClean="0"/>
              <a:t>Identify the remains of the Romanov royal family killed in the Russian Revolution</a:t>
            </a:r>
          </a:p>
          <a:p>
            <a:r>
              <a:rPr lang="en-US" dirty="0" smtClean="0"/>
              <a:t>Determine the relationship of </a:t>
            </a:r>
            <a:r>
              <a:rPr lang="en-US" dirty="0" err="1" smtClean="0"/>
              <a:t>Neandertal</a:t>
            </a:r>
            <a:r>
              <a:rPr lang="en-US" dirty="0" smtClean="0"/>
              <a:t> remains (30,000+ years old) to modern humans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PCR will be used to amplify a 440 nucleotide sequence within the control region of the </a:t>
            </a:r>
            <a:r>
              <a:rPr lang="en-US" dirty="0" err="1" smtClean="0"/>
              <a:t>mt</a:t>
            </a:r>
            <a:r>
              <a:rPr lang="en-US" dirty="0" smtClean="0"/>
              <a:t> genome</a:t>
            </a:r>
          </a:p>
          <a:p>
            <a:r>
              <a:rPr lang="en-US" dirty="0" smtClean="0"/>
              <a:t>It will allow you to visualize a discreet region of your own genetic material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mtDNA</a:t>
            </a:r>
            <a:r>
              <a:rPr lang="en-US" dirty="0" smtClean="0"/>
              <a:t> sequence will be amplified several thousand fold over a nuclear sequence that has only 2 copies</a:t>
            </a:r>
          </a:p>
          <a:p>
            <a:r>
              <a:rPr lang="en-US" dirty="0" smtClean="0"/>
              <a:t>The source of template DNA will be several thousand </a:t>
            </a:r>
            <a:r>
              <a:rPr lang="en-US" dirty="0" err="1" smtClean="0"/>
              <a:t>squamous</a:t>
            </a:r>
            <a:r>
              <a:rPr lang="en-US" dirty="0" smtClean="0"/>
              <a:t> cells obtained from either your cheeks or </a:t>
            </a:r>
            <a:r>
              <a:rPr lang="en-US" smtClean="0"/>
              <a:t>hair sheaths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7315200" cy="116205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2 Main Divisions of Cells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z="2400" dirty="0" smtClean="0"/>
              <a:t>Prokaryotic</a:t>
            </a:r>
          </a:p>
          <a:p>
            <a:pPr lvl="2" eaLnBrk="1" hangingPunct="1">
              <a:defRPr/>
            </a:pPr>
            <a:r>
              <a:rPr lang="en-US" sz="2000" dirty="0" smtClean="0"/>
              <a:t>Bacteria</a:t>
            </a:r>
          </a:p>
          <a:p>
            <a:pPr lvl="1" eaLnBrk="1" hangingPunct="1">
              <a:defRPr/>
            </a:pPr>
            <a:r>
              <a:rPr lang="en-US" sz="2400" dirty="0" smtClean="0"/>
              <a:t>Eukaryotic</a:t>
            </a:r>
          </a:p>
          <a:p>
            <a:pPr lvl="2" eaLnBrk="1" hangingPunct="1">
              <a:defRPr/>
            </a:pPr>
            <a:r>
              <a:rPr lang="en-US" sz="2000" dirty="0" smtClean="0"/>
              <a:t>Animals</a:t>
            </a:r>
          </a:p>
          <a:p>
            <a:pPr lvl="2" eaLnBrk="1" hangingPunct="1">
              <a:defRPr/>
            </a:pPr>
            <a:r>
              <a:rPr lang="en-US" sz="2000" dirty="0" smtClean="0"/>
              <a:t>Plants</a:t>
            </a:r>
          </a:p>
          <a:p>
            <a:pPr lvl="2" eaLnBrk="1" hangingPunct="1">
              <a:defRPr/>
            </a:pPr>
            <a:r>
              <a:rPr lang="en-US" sz="2000" dirty="0" smtClean="0"/>
              <a:t>Fungi </a:t>
            </a:r>
          </a:p>
          <a:p>
            <a:pPr lvl="2" eaLnBrk="1" hangingPunct="1">
              <a:defRPr/>
            </a:pPr>
            <a:r>
              <a:rPr lang="en-US" sz="2000" dirty="0" err="1" smtClean="0"/>
              <a:t>Protists</a:t>
            </a:r>
            <a:endParaRPr lang="en-US" dirty="0" smtClean="0"/>
          </a:p>
        </p:txBody>
      </p:sp>
      <p:pic>
        <p:nvPicPr>
          <p:cNvPr id="33796" name="Picture 17" descr="prokaryoticSchematic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413125"/>
            <a:ext cx="2019300" cy="3444875"/>
          </a:xfrm>
          <a:noFill/>
        </p:spPr>
      </p:pic>
      <p:pic>
        <p:nvPicPr>
          <p:cNvPr id="33797" name="Picture 19" descr="Turn80301_cell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600200"/>
            <a:ext cx="56832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Unicellular</a:t>
            </a:r>
          </a:p>
          <a:p>
            <a:r>
              <a:rPr lang="en-US" dirty="0" smtClean="0"/>
              <a:t>Bacteria</a:t>
            </a:r>
          </a:p>
          <a:p>
            <a:r>
              <a:rPr lang="en-US" dirty="0" smtClean="0"/>
              <a:t>Simple in Structure</a:t>
            </a:r>
          </a:p>
          <a:p>
            <a:pPr lvl="1"/>
            <a:r>
              <a:rPr lang="en-US" dirty="0" smtClean="0"/>
              <a:t>Cell wall</a:t>
            </a:r>
          </a:p>
          <a:p>
            <a:pPr lvl="1"/>
            <a:r>
              <a:rPr lang="en-US" dirty="0" smtClean="0"/>
              <a:t>Plasma membrane</a:t>
            </a:r>
          </a:p>
          <a:p>
            <a:pPr lvl="1"/>
            <a:r>
              <a:rPr lang="en-US" dirty="0" smtClean="0"/>
              <a:t>DNA (1 circular chromosome)</a:t>
            </a:r>
          </a:p>
          <a:p>
            <a:pPr lvl="1"/>
            <a:r>
              <a:rPr lang="en-US" dirty="0" err="1" smtClean="0"/>
              <a:t>Ribosomes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098" name="Picture 2" descr="http://www.cic-caracas.org/departments/science/images/08procaryo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3885" y="2133600"/>
            <a:ext cx="4120116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 Cell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Plasma Membrane</a:t>
            </a:r>
          </a:p>
          <a:p>
            <a:r>
              <a:rPr lang="en-US" dirty="0" smtClean="0"/>
              <a:t>Nucleus</a:t>
            </a:r>
          </a:p>
          <a:p>
            <a:r>
              <a:rPr lang="en-US" dirty="0" smtClean="0"/>
              <a:t>Smooth &amp; Rough Endoplasmic Reticulum</a:t>
            </a:r>
          </a:p>
          <a:p>
            <a:r>
              <a:rPr lang="en-US" dirty="0" smtClean="0"/>
              <a:t>Mitochondria</a:t>
            </a:r>
          </a:p>
          <a:p>
            <a:r>
              <a:rPr lang="en-US" dirty="0" smtClean="0"/>
              <a:t>Ribosome</a:t>
            </a:r>
          </a:p>
          <a:p>
            <a:r>
              <a:rPr lang="en-US" dirty="0" smtClean="0"/>
              <a:t>Golgi</a:t>
            </a:r>
          </a:p>
          <a:p>
            <a:r>
              <a:rPr lang="en-US" dirty="0" err="1" smtClean="0"/>
              <a:t>Lysosomes</a:t>
            </a:r>
            <a:r>
              <a:rPr lang="en-US" dirty="0" smtClean="0"/>
              <a:t> (not in plants)</a:t>
            </a:r>
          </a:p>
          <a:p>
            <a:r>
              <a:rPr lang="en-US" dirty="0" err="1" smtClean="0"/>
              <a:t>Centrosome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Vessicles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4495800"/>
            <a:ext cx="297180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Other Organelles in Plants: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Chloroplast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Cell walls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Central Vacuoles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9200" y="2895600"/>
            <a:ext cx="2057400" cy="533400"/>
          </a:xfrm>
          <a:prstGeom prst="roundRect">
            <a:avLst/>
          </a:prstGeom>
          <a:noFill/>
          <a:ln w="158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07-07-AnimalCell-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Mitochondria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800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Structure: 2 membranes. 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The inner membrane has more surface area than the outer membrane.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Matrix: inner space.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effectLst/>
              </a:rPr>
              <a:t>Intermembrane</a:t>
            </a:r>
            <a:r>
              <a:rPr lang="en-US" sz="2400" dirty="0" smtClean="0">
                <a:effectLst/>
              </a:rPr>
              <a:t> space: area between the membranes.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Found in most eukaryotic cells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Sometimes described as "cellular power plants" because they generate most of the cell's supply of adenosine </a:t>
            </a:r>
            <a:r>
              <a:rPr lang="en-US" sz="2800" dirty="0" err="1" smtClean="0">
                <a:effectLst/>
              </a:rPr>
              <a:t>triphosphate</a:t>
            </a:r>
            <a:r>
              <a:rPr lang="en-US" sz="2800" dirty="0" smtClean="0">
                <a:effectLst/>
              </a:rPr>
              <a:t> (ATP)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ffectLst/>
              </a:rPr>
              <a:t>ATP is used as a source of chemical energy.</a:t>
            </a:r>
          </a:p>
          <a:p>
            <a:pPr>
              <a:lnSpc>
                <a:spcPct val="90000"/>
              </a:lnSpc>
            </a:pPr>
            <a:endParaRPr lang="en-US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Inner-membrane</a:t>
            </a:r>
          </a:p>
        </p:txBody>
      </p:sp>
      <p:sp>
        <p:nvSpPr>
          <p:cNvPr id="7270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47800"/>
            <a:ext cx="3429000" cy="4572000"/>
          </a:xfrm>
          <a:noFill/>
        </p:spPr>
        <p:txBody>
          <a:bodyPr/>
          <a:lstStyle/>
          <a:p>
            <a:r>
              <a:rPr lang="en-US" dirty="0" smtClean="0">
                <a:effectLst/>
              </a:rPr>
              <a:t>Folded into </a:t>
            </a:r>
            <a:r>
              <a:rPr lang="en-US" dirty="0" err="1" smtClean="0">
                <a:effectLst/>
              </a:rPr>
              <a:t>cristae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smtClean="0">
                <a:effectLst/>
              </a:rPr>
              <a:t>Amount of folding depends on the level of cell activity.</a:t>
            </a:r>
          </a:p>
          <a:p>
            <a:r>
              <a:rPr lang="en-US" dirty="0" smtClean="0">
                <a:effectLst/>
              </a:rPr>
              <a:t>Contains many enzymes.</a:t>
            </a:r>
          </a:p>
          <a:p>
            <a:r>
              <a:rPr lang="en-US" dirty="0" smtClean="0">
                <a:effectLst/>
              </a:rPr>
              <a:t>ATP generated here.</a:t>
            </a:r>
          </a:p>
          <a:p>
            <a:endParaRPr lang="en-US" dirty="0" smtClean="0">
              <a:effectLst/>
            </a:endParaRPr>
          </a:p>
        </p:txBody>
      </p:sp>
      <p:pic>
        <p:nvPicPr>
          <p:cNvPr id="72708" name="Picture 4" descr="07-17-Mitochondrion-L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1295400"/>
            <a:ext cx="4724400" cy="5257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Mitochondria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strong evidence that mitochondria once existed as free living bacteria, which were taken up by primitive ancestors of eukaryotic cells</a:t>
            </a:r>
          </a:p>
          <a:p>
            <a:r>
              <a:rPr lang="en-US" dirty="0" smtClean="0"/>
              <a:t>The mitochondria were an example of </a:t>
            </a:r>
            <a:r>
              <a:rPr lang="en-US" dirty="0" err="1" smtClean="0"/>
              <a:t>endosymbionts</a:t>
            </a:r>
            <a:r>
              <a:rPr lang="en-US" dirty="0" smtClean="0"/>
              <a:t>, prokaryotic species that lived within larger prokaryotes. </a:t>
            </a:r>
          </a:p>
          <a:p>
            <a:r>
              <a:rPr lang="en-US" dirty="0" smtClean="0"/>
              <a:t>The host cell (the larger prokaryote) provided a ready source of energy rich nutrients , and the mitochondrion provided a means to extract energy using oxygen</a:t>
            </a:r>
          </a:p>
          <a:p>
            <a:pPr lvl="1"/>
            <a:r>
              <a:rPr lang="en-US" dirty="0" smtClean="0"/>
              <a:t>This attribute was key to survival as oxygen accumulated in the early atmosphere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</TotalTime>
  <Words>1036</Words>
  <Application>Microsoft Office PowerPoint</Application>
  <PresentationFormat>On-screen Show (4:3)</PresentationFormat>
  <Paragraphs>115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Human Mitochondrial DNA</vt:lpstr>
      <vt:lpstr>1st Review: Cell Theory</vt:lpstr>
      <vt:lpstr>2 Main Divisions of Cells</vt:lpstr>
      <vt:lpstr>Prokaryotic Cells</vt:lpstr>
      <vt:lpstr>Eukaryotic Cell Structures</vt:lpstr>
      <vt:lpstr>Slide 6</vt:lpstr>
      <vt:lpstr>Mitochondria</vt:lpstr>
      <vt:lpstr>Inner-membrane</vt:lpstr>
      <vt:lpstr>Origins of Mitochondria</vt:lpstr>
      <vt:lpstr>Endosymbiont Theory</vt:lpstr>
      <vt:lpstr>Origins of the Mitochondria</vt:lpstr>
      <vt:lpstr>Evidence that Supports the Endosymbiont Theory</vt:lpstr>
      <vt:lpstr>Evidence that Supports the Endosymbiont Theory</vt:lpstr>
      <vt:lpstr>Mitochondrial DNA</vt:lpstr>
      <vt:lpstr>Mitochondrial Genome</vt:lpstr>
      <vt:lpstr>Mitochondrial Control Region</vt:lpstr>
      <vt:lpstr>A Universal Family Tree</vt:lpstr>
      <vt:lpstr>Adam &amp; Eve?</vt:lpstr>
      <vt:lpstr>Mitochondrial Eve</vt:lpstr>
      <vt:lpstr>Why are mitochondria inherited only maternally?</vt:lpstr>
      <vt:lpstr>Slide 21</vt:lpstr>
      <vt:lpstr>mtDNA is Important in Forensic Biology</vt:lpstr>
      <vt:lpstr>mtDNA analysis has been used to</vt:lpstr>
      <vt:lpstr>This Experiment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Mitochondrial DNA</dc:title>
  <dc:creator>jmcquade</dc:creator>
  <cp:lastModifiedBy>jmcquade</cp:lastModifiedBy>
  <cp:revision>19</cp:revision>
  <dcterms:created xsi:type="dcterms:W3CDTF">2010-03-04T19:50:26Z</dcterms:created>
  <dcterms:modified xsi:type="dcterms:W3CDTF">2010-03-11T18:42:44Z</dcterms:modified>
</cp:coreProperties>
</file>