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9" r:id="rId3"/>
    <p:sldId id="260" r:id="rId4"/>
    <p:sldId id="261" r:id="rId5"/>
    <p:sldId id="258" r:id="rId6"/>
    <p:sldId id="262" r:id="rId7"/>
    <p:sldId id="263" r:id="rId8"/>
    <p:sldId id="264" r:id="rId9"/>
    <p:sldId id="25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5"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576704E-E0FD-4794-BE08-0467F4AD3F58}" type="datetimeFigureOut">
              <a:rPr lang="en-US" smtClean="0"/>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8EB95-8D51-4FE5-84BE-81B8F450F0E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7407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76704E-E0FD-4794-BE08-0467F4AD3F58}" type="datetimeFigureOut">
              <a:rPr lang="en-US" smtClean="0"/>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8EB95-8D51-4FE5-84BE-81B8F450F0E0}" type="slidenum">
              <a:rPr lang="en-US" smtClean="0"/>
              <a:t>‹#›</a:t>
            </a:fld>
            <a:endParaRPr lang="en-US"/>
          </a:p>
        </p:txBody>
      </p:sp>
    </p:spTree>
    <p:extLst>
      <p:ext uri="{BB962C8B-B14F-4D97-AF65-F5344CB8AC3E}">
        <p14:creationId xmlns:p14="http://schemas.microsoft.com/office/powerpoint/2010/main" val="1918649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76704E-E0FD-4794-BE08-0467F4AD3F58}" type="datetimeFigureOut">
              <a:rPr lang="en-US" smtClean="0"/>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8EB95-8D51-4FE5-84BE-81B8F450F0E0}"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259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76704E-E0FD-4794-BE08-0467F4AD3F58}" type="datetimeFigureOut">
              <a:rPr lang="en-US" smtClean="0"/>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8EB95-8D51-4FE5-84BE-81B8F450F0E0}" type="slidenum">
              <a:rPr lang="en-US" smtClean="0"/>
              <a:t>‹#›</a:t>
            </a:fld>
            <a:endParaRPr lang="en-US"/>
          </a:p>
        </p:txBody>
      </p:sp>
    </p:spTree>
    <p:extLst>
      <p:ext uri="{BB962C8B-B14F-4D97-AF65-F5344CB8AC3E}">
        <p14:creationId xmlns:p14="http://schemas.microsoft.com/office/powerpoint/2010/main" val="4058114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76704E-E0FD-4794-BE08-0467F4AD3F58}" type="datetimeFigureOut">
              <a:rPr lang="en-US" smtClean="0"/>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8EB95-8D51-4FE5-84BE-81B8F450F0E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3806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76704E-E0FD-4794-BE08-0467F4AD3F58}" type="datetimeFigureOut">
              <a:rPr lang="en-US" smtClean="0"/>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8EB95-8D51-4FE5-84BE-81B8F450F0E0}" type="slidenum">
              <a:rPr lang="en-US" smtClean="0"/>
              <a:t>‹#›</a:t>
            </a:fld>
            <a:endParaRPr lang="en-US"/>
          </a:p>
        </p:txBody>
      </p:sp>
    </p:spTree>
    <p:extLst>
      <p:ext uri="{BB962C8B-B14F-4D97-AF65-F5344CB8AC3E}">
        <p14:creationId xmlns:p14="http://schemas.microsoft.com/office/powerpoint/2010/main" val="1487644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76704E-E0FD-4794-BE08-0467F4AD3F58}" type="datetimeFigureOut">
              <a:rPr lang="en-US" smtClean="0"/>
              <a:t>9/1/2014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98EB95-8D51-4FE5-84BE-81B8F450F0E0}" type="slidenum">
              <a:rPr lang="en-US" smtClean="0"/>
              <a:t>‹#›</a:t>
            </a:fld>
            <a:endParaRPr lang="en-US"/>
          </a:p>
        </p:txBody>
      </p:sp>
    </p:spTree>
    <p:extLst>
      <p:ext uri="{BB962C8B-B14F-4D97-AF65-F5344CB8AC3E}">
        <p14:creationId xmlns:p14="http://schemas.microsoft.com/office/powerpoint/2010/main" val="4097694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76704E-E0FD-4794-BE08-0467F4AD3F58}" type="datetimeFigureOut">
              <a:rPr lang="en-US" smtClean="0"/>
              <a:t>9/1/2014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98EB95-8D51-4FE5-84BE-81B8F450F0E0}" type="slidenum">
              <a:rPr lang="en-US" smtClean="0"/>
              <a:t>‹#›</a:t>
            </a:fld>
            <a:endParaRPr lang="en-US"/>
          </a:p>
        </p:txBody>
      </p:sp>
    </p:spTree>
    <p:extLst>
      <p:ext uri="{BB962C8B-B14F-4D97-AF65-F5344CB8AC3E}">
        <p14:creationId xmlns:p14="http://schemas.microsoft.com/office/powerpoint/2010/main" val="715832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76704E-E0FD-4794-BE08-0467F4AD3F58}" type="datetimeFigureOut">
              <a:rPr lang="en-US" smtClean="0"/>
              <a:t>9/1/2014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98EB95-8D51-4FE5-84BE-81B8F450F0E0}" type="slidenum">
              <a:rPr lang="en-US" smtClean="0"/>
              <a:t>‹#›</a:t>
            </a:fld>
            <a:endParaRPr lang="en-US"/>
          </a:p>
        </p:txBody>
      </p:sp>
    </p:spTree>
    <p:extLst>
      <p:ext uri="{BB962C8B-B14F-4D97-AF65-F5344CB8AC3E}">
        <p14:creationId xmlns:p14="http://schemas.microsoft.com/office/powerpoint/2010/main" val="2344562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76704E-E0FD-4794-BE08-0467F4AD3F58}" type="datetimeFigureOut">
              <a:rPr lang="en-US" smtClean="0"/>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8EB95-8D51-4FE5-84BE-81B8F450F0E0}" type="slidenum">
              <a:rPr lang="en-US" smtClean="0"/>
              <a:t>‹#›</a:t>
            </a:fld>
            <a:endParaRPr lang="en-US"/>
          </a:p>
        </p:txBody>
      </p:sp>
    </p:spTree>
    <p:extLst>
      <p:ext uri="{BB962C8B-B14F-4D97-AF65-F5344CB8AC3E}">
        <p14:creationId xmlns:p14="http://schemas.microsoft.com/office/powerpoint/2010/main" val="2766743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76704E-E0FD-4794-BE08-0467F4AD3F58}" type="datetimeFigureOut">
              <a:rPr lang="en-US" smtClean="0"/>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8EB95-8D51-4FE5-84BE-81B8F450F0E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069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576704E-E0FD-4794-BE08-0467F4AD3F58}" type="datetimeFigureOut">
              <a:rPr lang="en-US" smtClean="0"/>
              <a:t>9/1/2014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298EB95-8D51-4FE5-84BE-81B8F450F0E0}"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70976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www.mcquadesbioconnect.weebly.com/" TargetMode="External"/><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a:t>
            </a:r>
            <a:r>
              <a:rPr lang="en-US" dirty="0" err="1" smtClean="0"/>
              <a:t>BIology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92492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Abut the class</a:t>
            </a:r>
            <a:endParaRPr lang="en-US" dirty="0"/>
          </a:p>
        </p:txBody>
      </p:sp>
      <p:sp>
        <p:nvSpPr>
          <p:cNvPr id="3" name="Content Placeholder 2"/>
          <p:cNvSpPr>
            <a:spLocks noGrp="1"/>
          </p:cNvSpPr>
          <p:nvPr>
            <p:ph idx="1"/>
          </p:nvPr>
        </p:nvSpPr>
        <p:spPr>
          <a:xfrm>
            <a:off x="1024128" y="1787611"/>
            <a:ext cx="9720073" cy="4521749"/>
          </a:xfrm>
        </p:spPr>
        <p:txBody>
          <a:bodyPr>
            <a:normAutofit/>
          </a:bodyPr>
          <a:lstStyle/>
          <a:p>
            <a:pPr>
              <a:buFont typeface="Wingdings" panose="05000000000000000000" pitchFamily="2" charset="2"/>
              <a:buChar char="Ø"/>
            </a:pPr>
            <a:r>
              <a:rPr lang="en-US" dirty="0"/>
              <a:t>Honors Biology is a </a:t>
            </a:r>
            <a:r>
              <a:rPr lang="en-US" dirty="0" smtClean="0"/>
              <a:t>required course </a:t>
            </a:r>
            <a:r>
              <a:rPr lang="en-US" dirty="0"/>
              <a:t>for all RTC Medical Preparatory </a:t>
            </a:r>
            <a:r>
              <a:rPr lang="en-US" dirty="0" smtClean="0"/>
              <a:t>students and is the </a:t>
            </a:r>
            <a:r>
              <a:rPr lang="en-US" dirty="0"/>
              <a:t>foundation necessary to pursue a career in the medical sciences. </a:t>
            </a: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Students </a:t>
            </a:r>
            <a:r>
              <a:rPr lang="en-US" dirty="0"/>
              <a:t>in this course will examine </a:t>
            </a:r>
            <a:endParaRPr lang="en-US" dirty="0" smtClean="0"/>
          </a:p>
          <a:p>
            <a:pPr lvl="1">
              <a:buFont typeface="Wingdings" panose="05000000000000000000" pitchFamily="2" charset="2"/>
              <a:buChar char="Ø"/>
            </a:pPr>
            <a:r>
              <a:rPr lang="en-US" dirty="0" smtClean="0"/>
              <a:t>cell </a:t>
            </a:r>
            <a:r>
              <a:rPr lang="en-US" dirty="0"/>
              <a:t>structure and </a:t>
            </a:r>
            <a:r>
              <a:rPr lang="en-US" dirty="0" smtClean="0"/>
              <a:t>function </a:t>
            </a:r>
          </a:p>
          <a:p>
            <a:pPr lvl="1">
              <a:buFont typeface="Wingdings" panose="05000000000000000000" pitchFamily="2" charset="2"/>
              <a:buChar char="Ø"/>
            </a:pPr>
            <a:r>
              <a:rPr lang="en-US" dirty="0" smtClean="0"/>
              <a:t>energy </a:t>
            </a:r>
            <a:r>
              <a:rPr lang="en-US" dirty="0"/>
              <a:t>relations within and among </a:t>
            </a:r>
            <a:r>
              <a:rPr lang="en-US" dirty="0" smtClean="0"/>
              <a:t>cells</a:t>
            </a:r>
          </a:p>
          <a:p>
            <a:pPr lvl="1">
              <a:buFont typeface="Wingdings" panose="05000000000000000000" pitchFamily="2" charset="2"/>
              <a:buChar char="Ø"/>
            </a:pPr>
            <a:r>
              <a:rPr lang="en-US" dirty="0" smtClean="0"/>
              <a:t> genetics</a:t>
            </a:r>
            <a:r>
              <a:rPr lang="en-US" dirty="0"/>
              <a:t> </a:t>
            </a:r>
            <a:r>
              <a:rPr lang="en-US" dirty="0" smtClean="0"/>
              <a:t>&amp; heredity </a:t>
            </a:r>
          </a:p>
          <a:p>
            <a:pPr lvl="1">
              <a:buFont typeface="Wingdings" panose="05000000000000000000" pitchFamily="2" charset="2"/>
              <a:buChar char="Ø"/>
            </a:pPr>
            <a:r>
              <a:rPr lang="en-US" dirty="0" smtClean="0"/>
              <a:t>evolution </a:t>
            </a:r>
            <a:r>
              <a:rPr lang="en-US" dirty="0"/>
              <a:t>and the relationship between organisms and their </a:t>
            </a:r>
            <a:r>
              <a:rPr lang="en-US" dirty="0" smtClean="0"/>
              <a:t>environment</a:t>
            </a:r>
            <a:endParaRPr lang="en-US" dirty="0"/>
          </a:p>
          <a:p>
            <a:pPr lvl="1">
              <a:buFont typeface="Wingdings" panose="05000000000000000000" pitchFamily="2" charset="2"/>
              <a:buChar char="Ø"/>
            </a:pPr>
            <a:endParaRPr lang="en-US" dirty="0" smtClean="0"/>
          </a:p>
          <a:p>
            <a:pPr>
              <a:buFont typeface="Wingdings" panose="05000000000000000000" pitchFamily="2" charset="2"/>
              <a:buChar char="Ø"/>
            </a:pPr>
            <a:r>
              <a:rPr lang="en-US" dirty="0" smtClean="0"/>
              <a:t>Students </a:t>
            </a:r>
            <a:r>
              <a:rPr lang="en-US" dirty="0"/>
              <a:t>will be encouraged to make connections with prior knowledge</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61078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a:t>
            </a:r>
            <a:endParaRPr lang="en-US" dirty="0"/>
          </a:p>
        </p:txBody>
      </p:sp>
      <p:sp>
        <p:nvSpPr>
          <p:cNvPr id="4" name="Content Placeholder 3"/>
          <p:cNvSpPr>
            <a:spLocks noGrp="1"/>
          </p:cNvSpPr>
          <p:nvPr>
            <p:ph sz="half" idx="1"/>
          </p:nvPr>
        </p:nvSpPr>
        <p:spPr>
          <a:xfrm>
            <a:off x="1024127" y="2286000"/>
            <a:ext cx="3267787" cy="4023360"/>
          </a:xfrm>
        </p:spPr>
        <p:txBody>
          <a:bodyPr/>
          <a:lstStyle/>
          <a:p>
            <a:endParaRPr lang="en-US" dirty="0"/>
          </a:p>
        </p:txBody>
      </p:sp>
      <p:sp>
        <p:nvSpPr>
          <p:cNvPr id="5" name="Content Placeholder 4"/>
          <p:cNvSpPr>
            <a:spLocks noGrp="1"/>
          </p:cNvSpPr>
          <p:nvPr>
            <p:ph sz="half" idx="2"/>
          </p:nvPr>
        </p:nvSpPr>
        <p:spPr/>
        <p:txBody>
          <a:bodyPr/>
          <a:lstStyle/>
          <a:p>
            <a:r>
              <a:rPr lang="en-US" dirty="0"/>
              <a:t>Miller &amp; Levine Biology: 2010 On-Level, Student Edition (9780133669510): Kenneth R. Miller, Joseph S. Levine</a:t>
            </a:r>
          </a:p>
        </p:txBody>
      </p:sp>
      <p:pic>
        <p:nvPicPr>
          <p:cNvPr id="6" name="Picture 5" descr="http://ecx.images-amazon.com/images/I/51wPEIimdHL._SS500_.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7360" y="2286000"/>
            <a:ext cx="3588737" cy="4023360"/>
          </a:xfrm>
          <a:prstGeom prst="rect">
            <a:avLst/>
          </a:prstGeom>
          <a:noFill/>
          <a:ln>
            <a:noFill/>
          </a:ln>
        </p:spPr>
      </p:pic>
    </p:spTree>
    <p:extLst>
      <p:ext uri="{BB962C8B-B14F-4D97-AF65-F5344CB8AC3E}">
        <p14:creationId xmlns:p14="http://schemas.microsoft.com/office/powerpoint/2010/main" val="2287564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Expectations</a:t>
            </a:r>
            <a:br>
              <a:rPr lang="en-US" dirty="0" smtClean="0"/>
            </a:br>
            <a:endParaRPr lang="en-US" dirty="0"/>
          </a:p>
        </p:txBody>
      </p:sp>
      <p:sp>
        <p:nvSpPr>
          <p:cNvPr id="5" name="Content Placeholder 4"/>
          <p:cNvSpPr>
            <a:spLocks noGrp="1"/>
          </p:cNvSpPr>
          <p:nvPr>
            <p:ph idx="1"/>
          </p:nvPr>
        </p:nvSpPr>
        <p:spPr/>
        <p:txBody>
          <a:bodyPr/>
          <a:lstStyle/>
          <a:p>
            <a:pPr>
              <a:buFont typeface="Wingdings" panose="05000000000000000000" pitchFamily="2" charset="2"/>
              <a:buChar char="Ø"/>
            </a:pPr>
            <a:r>
              <a:rPr lang="en-US" dirty="0"/>
              <a:t>The major objective is to have all students learn and be successful in class. No students has the right to interfere in any way with my ability to teach students to learn</a:t>
            </a:r>
            <a:r>
              <a:rPr lang="en-US" dirty="0" smtClean="0"/>
              <a:t>.</a:t>
            </a:r>
          </a:p>
          <a:p>
            <a:pPr>
              <a:buFont typeface="Wingdings" panose="05000000000000000000" pitchFamily="2" charset="2"/>
              <a:buChar char="Ø"/>
            </a:pPr>
            <a:endParaRPr lang="en-US" dirty="0"/>
          </a:p>
          <a:p>
            <a:pPr lvl="1">
              <a:buFont typeface="Wingdings" panose="05000000000000000000" pitchFamily="2" charset="2"/>
              <a:buChar char="Ø"/>
            </a:pPr>
            <a:r>
              <a:rPr lang="en-US" dirty="0"/>
              <a:t>All students are expected to follow the RTC Medical Preparatory code of Conduct</a:t>
            </a:r>
            <a:r>
              <a:rPr lang="en-US" dirty="0" smtClean="0"/>
              <a:t>.</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All students are expected to have a Laboratory Safety Contract with parent signature on file before beginning any lab work</a:t>
            </a:r>
            <a:r>
              <a:rPr lang="en-US" dirty="0" smtClean="0"/>
              <a:t>.</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All students are expected to follow specific class rules that will be outlined below. </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81777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You’ll need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3 ring binder with at least a 2”spine</a:t>
            </a:r>
          </a:p>
          <a:p>
            <a:pPr>
              <a:buFont typeface="Wingdings" panose="05000000000000000000" pitchFamily="2" charset="2"/>
              <a:buChar char="Ø"/>
            </a:pPr>
            <a:r>
              <a:rPr lang="en-US" dirty="0" smtClean="0"/>
              <a:t>Composition Notebook </a:t>
            </a:r>
          </a:p>
          <a:p>
            <a:pPr lvl="1">
              <a:buFont typeface="Wingdings" panose="05000000000000000000" pitchFamily="2" charset="2"/>
              <a:buChar char="Ø"/>
            </a:pPr>
            <a:r>
              <a:rPr lang="en-US" dirty="0" smtClean="0"/>
              <a:t>Must be for biology only</a:t>
            </a:r>
          </a:p>
          <a:p>
            <a:pPr lvl="1">
              <a:buFont typeface="Wingdings" panose="05000000000000000000" pitchFamily="2" charset="2"/>
              <a:buChar char="Ø"/>
            </a:pPr>
            <a:r>
              <a:rPr lang="en-US" dirty="0" smtClean="0"/>
              <a:t>Spiral notebooks are NOT okay</a:t>
            </a:r>
          </a:p>
          <a:p>
            <a:pPr lvl="1">
              <a:buFont typeface="Wingdings" panose="05000000000000000000" pitchFamily="2" charset="2"/>
              <a:buChar char="Ø"/>
            </a:pPr>
            <a:r>
              <a:rPr lang="en-US" dirty="0" smtClean="0"/>
              <a:t>I have them for sale for 50cents</a:t>
            </a:r>
          </a:p>
          <a:p>
            <a:pPr>
              <a:buFont typeface="Wingdings" panose="05000000000000000000" pitchFamily="2" charset="2"/>
              <a:buChar char="Ø"/>
            </a:pPr>
            <a:r>
              <a:rPr lang="en-US" dirty="0" smtClean="0"/>
              <a:t>Pens/ pencils</a:t>
            </a:r>
          </a:p>
          <a:p>
            <a:pPr>
              <a:buFont typeface="Wingdings" panose="05000000000000000000" pitchFamily="2" charset="2"/>
              <a:buChar char="Ø"/>
            </a:pPr>
            <a:r>
              <a:rPr lang="en-US" dirty="0" smtClean="0"/>
              <a:t>A pair of scissors</a:t>
            </a:r>
          </a:p>
          <a:p>
            <a:endParaRPr lang="en-US" dirty="0"/>
          </a:p>
        </p:txBody>
      </p:sp>
    </p:spTree>
    <p:extLst>
      <p:ext uri="{BB962C8B-B14F-4D97-AF65-F5344CB8AC3E}">
        <p14:creationId xmlns:p14="http://schemas.microsoft.com/office/powerpoint/2010/main" val="3465023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rules</a:t>
            </a:r>
            <a:endParaRPr lang="en-US" dirty="0"/>
          </a:p>
        </p:txBody>
      </p:sp>
      <p:sp>
        <p:nvSpPr>
          <p:cNvPr id="3" name="Content Placeholder 2"/>
          <p:cNvSpPr>
            <a:spLocks noGrp="1"/>
          </p:cNvSpPr>
          <p:nvPr>
            <p:ph idx="1"/>
          </p:nvPr>
        </p:nvSpPr>
        <p:spPr/>
        <p:txBody>
          <a:bodyPr>
            <a:normAutofit/>
          </a:bodyPr>
          <a:lstStyle/>
          <a:p>
            <a:pPr lvl="0"/>
            <a:r>
              <a:rPr lang="en-US" sz="2400" dirty="0"/>
              <a:t>Arrive on time. If you’re late to class you must have a </a:t>
            </a:r>
            <a:r>
              <a:rPr lang="en-US" sz="2400" dirty="0" err="1"/>
              <a:t>hallpass</a:t>
            </a:r>
            <a:r>
              <a:rPr lang="en-US" sz="2400" dirty="0"/>
              <a:t> to enter.</a:t>
            </a:r>
            <a:endParaRPr lang="en-US" sz="2000" dirty="0"/>
          </a:p>
          <a:p>
            <a:pPr lvl="0"/>
            <a:r>
              <a:rPr lang="en-US" sz="2400" dirty="0"/>
              <a:t>Be respectful of other people. This includes (but is not limited to) their opinions, ideas, clothing, and questions.</a:t>
            </a:r>
            <a:endParaRPr lang="en-US" sz="2000" dirty="0"/>
          </a:p>
          <a:p>
            <a:pPr lvl="0"/>
            <a:r>
              <a:rPr lang="en-US" sz="2400" dirty="0"/>
              <a:t> Come to class prepared to learn. (Pencils sharpened, pen, paper, and notebooks) </a:t>
            </a:r>
            <a:endParaRPr lang="en-US" sz="2000" dirty="0"/>
          </a:p>
          <a:p>
            <a:pPr lvl="0"/>
            <a:r>
              <a:rPr lang="en-US" sz="2400" dirty="0"/>
              <a:t> Respect all property. (School property, personal property, and other's property)</a:t>
            </a:r>
            <a:endParaRPr lang="en-US" sz="2000" dirty="0"/>
          </a:p>
          <a:p>
            <a:pPr lvl="0"/>
            <a:r>
              <a:rPr lang="en-US" sz="2400" dirty="0" smtClean="0"/>
              <a:t>SLANT</a:t>
            </a:r>
            <a:endParaRPr lang="en-US" sz="2000" dirty="0"/>
          </a:p>
        </p:txBody>
      </p:sp>
    </p:spTree>
    <p:extLst>
      <p:ext uri="{BB962C8B-B14F-4D97-AF65-F5344CB8AC3E}">
        <p14:creationId xmlns:p14="http://schemas.microsoft.com/office/powerpoint/2010/main" val="587117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slant</a:t>
            </a:r>
            <a:endParaRPr lang="en-US" dirty="0"/>
          </a:p>
        </p:txBody>
      </p:sp>
      <p:sp>
        <p:nvSpPr>
          <p:cNvPr id="3" name="Content Placeholder 2"/>
          <p:cNvSpPr>
            <a:spLocks noGrp="1"/>
          </p:cNvSpPr>
          <p:nvPr>
            <p:ph idx="1"/>
          </p:nvPr>
        </p:nvSpPr>
        <p:spPr/>
        <p:txBody>
          <a:bodyPr>
            <a:normAutofit fontScale="92500"/>
          </a:bodyPr>
          <a:lstStyle/>
          <a:p>
            <a:pPr lvl="1"/>
            <a:r>
              <a:rPr lang="en-US" sz="2000" b="1" dirty="0"/>
              <a:t>Sit up</a:t>
            </a:r>
            <a:r>
              <a:rPr lang="en-US" sz="2000" dirty="0"/>
              <a:t>: </a:t>
            </a:r>
            <a:r>
              <a:rPr lang="en-US" dirty="0"/>
              <a:t>Both feet should be flat on the floor, your back straight, your head up and facing the speaker, and your hands on top of your desk.  Sitting with proper posture helps you pay better attention to lessons, and interact more with discussions and activities.</a:t>
            </a:r>
          </a:p>
          <a:p>
            <a:pPr lvl="1"/>
            <a:r>
              <a:rPr lang="en-US" sz="2000" b="1" dirty="0"/>
              <a:t>Listen</a:t>
            </a:r>
            <a:r>
              <a:rPr lang="en-US" sz="2000" dirty="0"/>
              <a:t>: </a:t>
            </a:r>
            <a:r>
              <a:rPr lang="en-US" dirty="0"/>
              <a:t>Leaning forward will show you are interested in the lesson and you are listening.</a:t>
            </a:r>
          </a:p>
          <a:p>
            <a:pPr lvl="1"/>
            <a:r>
              <a:rPr lang="en-US" sz="2000" b="1" dirty="0"/>
              <a:t>Ask &amp; answer questions</a:t>
            </a:r>
            <a:r>
              <a:rPr lang="en-US" sz="2000" dirty="0"/>
              <a:t>: </a:t>
            </a:r>
            <a:r>
              <a:rPr lang="en-US" dirty="0"/>
              <a:t>Stay on the topic and ask meaningful, interested questions about the discussion and activities.  Your question might help others understand the lesson better too.</a:t>
            </a:r>
          </a:p>
          <a:p>
            <a:pPr lvl="1"/>
            <a:r>
              <a:rPr lang="en-US" sz="2000" b="1" dirty="0"/>
              <a:t>Nod your head and take notes during lecture</a:t>
            </a:r>
            <a:r>
              <a:rPr lang="en-US" sz="2000" dirty="0"/>
              <a:t>: </a:t>
            </a:r>
            <a:r>
              <a:rPr lang="en-US" dirty="0"/>
              <a:t>Nodding your head shows the teacher you understand the lesson.  It is a non-verbal conversation between you and the teacher</a:t>
            </a:r>
          </a:p>
          <a:p>
            <a:pPr lvl="1"/>
            <a:r>
              <a:rPr lang="en-US" sz="2000" b="1" dirty="0"/>
              <a:t>Track the teacher</a:t>
            </a:r>
            <a:r>
              <a:rPr lang="en-US" sz="2000" dirty="0"/>
              <a:t>: </a:t>
            </a:r>
            <a:r>
              <a:rPr lang="en-US" dirty="0"/>
              <a:t>Communicate with the teacher both during and after class to make sure you understand, get extra help, check on your progress, or get missed assignments.  If you are confused about something, ASK the teacher.  Also attend tutorials ~ they are there to help you.</a:t>
            </a:r>
          </a:p>
          <a:p>
            <a:endParaRPr lang="en-US" dirty="0"/>
          </a:p>
          <a:p>
            <a:endParaRPr lang="en-US" dirty="0"/>
          </a:p>
        </p:txBody>
      </p:sp>
    </p:spTree>
    <p:extLst>
      <p:ext uri="{BB962C8B-B14F-4D97-AF65-F5344CB8AC3E}">
        <p14:creationId xmlns:p14="http://schemas.microsoft.com/office/powerpoint/2010/main" val="209798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Grading</a:t>
            </a:r>
            <a:endParaRPr lang="en-US" dirty="0"/>
          </a:p>
        </p:txBody>
      </p:sp>
      <p:sp>
        <p:nvSpPr>
          <p:cNvPr id="7" name="Text Placeholder 6"/>
          <p:cNvSpPr>
            <a:spLocks noGrp="1"/>
          </p:cNvSpPr>
          <p:nvPr>
            <p:ph type="body" idx="1"/>
          </p:nvPr>
        </p:nvSpPr>
        <p:spPr/>
        <p:txBody>
          <a:bodyPr/>
          <a:lstStyle/>
          <a:p>
            <a:r>
              <a:rPr lang="en-US" dirty="0" smtClean="0"/>
              <a:t>Grade determination</a:t>
            </a:r>
            <a:endParaRPr lang="en-US" dirty="0"/>
          </a:p>
        </p:txBody>
      </p:sp>
      <p:sp>
        <p:nvSpPr>
          <p:cNvPr id="5" name="Content Placeholder 4"/>
          <p:cNvSpPr>
            <a:spLocks noGrp="1"/>
          </p:cNvSpPr>
          <p:nvPr>
            <p:ph sz="half" idx="2"/>
          </p:nvPr>
        </p:nvSpPr>
        <p:spPr/>
        <p:txBody>
          <a:bodyPr/>
          <a:lstStyle/>
          <a:p>
            <a:r>
              <a:rPr lang="en-US" dirty="0"/>
              <a:t>Exams/ Quizzes	</a:t>
            </a:r>
            <a:r>
              <a:rPr lang="en-US" dirty="0" smtClean="0"/>
              <a:t>40</a:t>
            </a:r>
            <a:r>
              <a:rPr lang="en-US" dirty="0"/>
              <a:t>%</a:t>
            </a:r>
          </a:p>
          <a:p>
            <a:r>
              <a:rPr lang="en-US" dirty="0"/>
              <a:t>Labs/ Projects	</a:t>
            </a:r>
            <a:r>
              <a:rPr lang="en-US" dirty="0" smtClean="0"/>
              <a:t>30</a:t>
            </a:r>
            <a:r>
              <a:rPr lang="en-US" dirty="0"/>
              <a:t>%</a:t>
            </a:r>
          </a:p>
          <a:p>
            <a:r>
              <a:rPr lang="en-US" dirty="0"/>
              <a:t>Homework		</a:t>
            </a:r>
            <a:r>
              <a:rPr lang="en-US" dirty="0" smtClean="0"/>
              <a:t>10</a:t>
            </a:r>
            <a:r>
              <a:rPr lang="en-US" dirty="0"/>
              <a:t>%</a:t>
            </a:r>
          </a:p>
          <a:p>
            <a:r>
              <a:rPr lang="en-US" dirty="0"/>
              <a:t>Classwork		</a:t>
            </a:r>
            <a:r>
              <a:rPr lang="en-US" dirty="0" smtClean="0"/>
              <a:t>20</a:t>
            </a:r>
            <a:r>
              <a:rPr lang="en-US" dirty="0"/>
              <a:t>%</a:t>
            </a:r>
          </a:p>
          <a:p>
            <a:endParaRPr lang="en-US" dirty="0"/>
          </a:p>
        </p:txBody>
      </p:sp>
      <p:sp>
        <p:nvSpPr>
          <p:cNvPr id="8" name="Text Placeholder 7"/>
          <p:cNvSpPr>
            <a:spLocks noGrp="1"/>
          </p:cNvSpPr>
          <p:nvPr>
            <p:ph type="body" sz="quarter" idx="3"/>
          </p:nvPr>
        </p:nvSpPr>
        <p:spPr/>
        <p:txBody>
          <a:bodyPr/>
          <a:lstStyle/>
          <a:p>
            <a:r>
              <a:rPr lang="en-US" dirty="0" smtClean="0"/>
              <a:t>Semester formula</a:t>
            </a:r>
            <a:endParaRPr lang="en-US" dirty="0"/>
          </a:p>
        </p:txBody>
      </p:sp>
      <p:sp>
        <p:nvSpPr>
          <p:cNvPr id="6" name="Content Placeholder 5"/>
          <p:cNvSpPr>
            <a:spLocks noGrp="1"/>
          </p:cNvSpPr>
          <p:nvPr>
            <p:ph sz="quarter" idx="4"/>
          </p:nvPr>
        </p:nvSpPr>
        <p:spPr/>
        <p:txBody>
          <a:bodyPr/>
          <a:lstStyle/>
          <a:p>
            <a:r>
              <a:rPr lang="en-US" sz="1800" dirty="0"/>
              <a:t>First Quarter	</a:t>
            </a:r>
            <a:r>
              <a:rPr lang="en-US" sz="1800" dirty="0" smtClean="0"/>
              <a:t>	 45</a:t>
            </a:r>
            <a:r>
              <a:rPr lang="en-US" sz="1800" dirty="0"/>
              <a:t>% of Semester Grade	</a:t>
            </a:r>
          </a:p>
          <a:p>
            <a:r>
              <a:rPr lang="en-US" sz="1800" dirty="0"/>
              <a:t>Second Quarter	</a:t>
            </a:r>
            <a:r>
              <a:rPr lang="en-US" sz="1800" dirty="0" smtClean="0"/>
              <a:t> 	45</a:t>
            </a:r>
            <a:r>
              <a:rPr lang="en-US" sz="1800" dirty="0"/>
              <a:t>% of Semester Grade	</a:t>
            </a:r>
          </a:p>
          <a:p>
            <a:r>
              <a:rPr lang="en-US" sz="1800" dirty="0"/>
              <a:t>Final Exam	</a:t>
            </a:r>
            <a:r>
              <a:rPr lang="en-US" sz="1800" dirty="0"/>
              <a:t> </a:t>
            </a:r>
            <a:r>
              <a:rPr lang="en-US" sz="1800" dirty="0" smtClean="0"/>
              <a:t>	10</a:t>
            </a:r>
            <a:r>
              <a:rPr lang="en-US" sz="1800" dirty="0"/>
              <a:t>% of Semester Grade	</a:t>
            </a:r>
          </a:p>
          <a:p>
            <a:endParaRPr lang="en-US" dirty="0"/>
          </a:p>
        </p:txBody>
      </p:sp>
    </p:spTree>
    <p:extLst>
      <p:ext uri="{BB962C8B-B14F-4D97-AF65-F5344CB8AC3E}">
        <p14:creationId xmlns:p14="http://schemas.microsoft.com/office/powerpoint/2010/main" val="4204223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Ms</a:t>
            </a:r>
            <a:r>
              <a:rPr lang="en-US" dirty="0" smtClean="0"/>
              <a:t> </a:t>
            </a:r>
            <a:r>
              <a:rPr lang="en-US" dirty="0" err="1" smtClean="0"/>
              <a:t>McQuade</a:t>
            </a:r>
            <a:endParaRPr lang="en-US" dirty="0"/>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794620" y="2286000"/>
            <a:ext cx="3213198" cy="4022725"/>
          </a:xfrm>
        </p:spPr>
      </p:pic>
      <p:sp>
        <p:nvSpPr>
          <p:cNvPr id="5" name="Content Placeholder 4"/>
          <p:cNvSpPr>
            <a:spLocks noGrp="1"/>
          </p:cNvSpPr>
          <p:nvPr>
            <p:ph sz="half" idx="2"/>
          </p:nvPr>
        </p:nvSpPr>
        <p:spPr>
          <a:xfrm>
            <a:off x="5989319" y="2286000"/>
            <a:ext cx="5650745" cy="4023360"/>
          </a:xfrm>
        </p:spPr>
        <p:txBody>
          <a:bodyPr/>
          <a:lstStyle/>
          <a:p>
            <a:r>
              <a:rPr lang="en-US" dirty="0" smtClean="0">
                <a:hlinkClick r:id="rId3"/>
              </a:rPr>
              <a:t>www.mcquadesbioconnect.weebly.com</a:t>
            </a:r>
            <a:r>
              <a:rPr lang="en-US" dirty="0" smtClean="0"/>
              <a:t> </a:t>
            </a:r>
            <a:endParaRPr lang="en-US" dirty="0"/>
          </a:p>
        </p:txBody>
      </p:sp>
    </p:spTree>
    <p:extLst>
      <p:ext uri="{BB962C8B-B14F-4D97-AF65-F5344CB8AC3E}">
        <p14:creationId xmlns:p14="http://schemas.microsoft.com/office/powerpoint/2010/main" val="7552486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19</TotalTime>
  <Words>344</Words>
  <Application>Microsoft Office PowerPoint</Application>
  <PresentationFormat>Widescreen</PresentationFormat>
  <Paragraphs>53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Tw Cen MT</vt:lpstr>
      <vt:lpstr>Tw Cen MT Condensed</vt:lpstr>
      <vt:lpstr>Wingdings</vt:lpstr>
      <vt:lpstr>Wingdings 3</vt:lpstr>
      <vt:lpstr>Integral</vt:lpstr>
      <vt:lpstr>Welcome to BIology</vt:lpstr>
      <vt:lpstr>Abut the class</vt:lpstr>
      <vt:lpstr>Textbook</vt:lpstr>
      <vt:lpstr>Course Expectations </vt:lpstr>
      <vt:lpstr>What You’ll need</vt:lpstr>
      <vt:lpstr>Classroom rules</vt:lpstr>
      <vt:lpstr>slant</vt:lpstr>
      <vt:lpstr>Grading</vt:lpstr>
      <vt:lpstr>Ms McQuade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BIology</dc:title>
  <dc:creator>jennifer mcquade</dc:creator>
  <cp:lastModifiedBy>jennifer mcquade</cp:lastModifiedBy>
  <cp:revision>3</cp:revision>
  <dcterms:created xsi:type="dcterms:W3CDTF">2014-09-02T02:10:13Z</dcterms:created>
  <dcterms:modified xsi:type="dcterms:W3CDTF">2014-09-02T02:29:25Z</dcterms:modified>
</cp:coreProperties>
</file>