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0" r:id="rId3"/>
    <p:sldId id="257" r:id="rId4"/>
    <p:sldId id="301" r:id="rId5"/>
    <p:sldId id="266" r:id="rId6"/>
    <p:sldId id="267" r:id="rId7"/>
    <p:sldId id="268" r:id="rId8"/>
    <p:sldId id="269" r:id="rId9"/>
    <p:sldId id="315" r:id="rId10"/>
    <p:sldId id="270" r:id="rId11"/>
    <p:sldId id="271" r:id="rId12"/>
    <p:sldId id="272" r:id="rId13"/>
    <p:sldId id="273" r:id="rId14"/>
    <p:sldId id="274" r:id="rId15"/>
    <p:sldId id="280" r:id="rId16"/>
    <p:sldId id="281" r:id="rId17"/>
    <p:sldId id="275" r:id="rId18"/>
    <p:sldId id="284" r:id="rId19"/>
    <p:sldId id="316" r:id="rId20"/>
    <p:sldId id="276" r:id="rId21"/>
    <p:sldId id="277" r:id="rId22"/>
    <p:sldId id="278" r:id="rId23"/>
    <p:sldId id="279" r:id="rId24"/>
    <p:sldId id="258" r:id="rId25"/>
    <p:sldId id="260" r:id="rId26"/>
    <p:sldId id="261" r:id="rId27"/>
    <p:sldId id="259" r:id="rId28"/>
    <p:sldId id="262" r:id="rId29"/>
    <p:sldId id="263" r:id="rId30"/>
    <p:sldId id="264" r:id="rId31"/>
    <p:sldId id="265" r:id="rId32"/>
    <p:sldId id="282" r:id="rId33"/>
    <p:sldId id="283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6" r:id="rId44"/>
    <p:sldId id="297" r:id="rId45"/>
    <p:sldId id="294" r:id="rId46"/>
    <p:sldId id="298" r:id="rId47"/>
    <p:sldId id="295" r:id="rId48"/>
    <p:sldId id="299" r:id="rId49"/>
    <p:sldId id="302" r:id="rId50"/>
    <p:sldId id="303" r:id="rId51"/>
    <p:sldId id="304" r:id="rId52"/>
    <p:sldId id="305" r:id="rId53"/>
    <p:sldId id="307" r:id="rId54"/>
    <p:sldId id="306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A153D4-7B5D-42CC-A473-84F526E582B4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753F431-7661-4267-B3D1-B91D2B89D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Karyotyping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macroevolution.net/images/spectral_karyotype-4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4876800" cy="3860800"/>
          </a:xfrm>
          <a:prstGeom prst="rect">
            <a:avLst/>
          </a:prstGeom>
          <a:noFill/>
        </p:spPr>
      </p:pic>
      <p:pic>
        <p:nvPicPr>
          <p:cNvPr id="40966" name="Picture 6" descr="http://www.twilightguy.com/wp-content/uploads/2009/05/chromoso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7696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the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order to analyze chromosomes, the sample must contain cells that are actively dividing (or in mitosis). </a:t>
            </a:r>
          </a:p>
          <a:p>
            <a:pPr lvl="1"/>
            <a:r>
              <a:rPr lang="en-US" dirty="0" smtClean="0"/>
              <a:t>In blood, the white blood cells are actively dividing cells. </a:t>
            </a:r>
          </a:p>
          <a:p>
            <a:pPr lvl="1"/>
            <a:r>
              <a:rPr lang="en-US" dirty="0" smtClean="0"/>
              <a:t>Sometimes adult cells are treated with chemicals such as </a:t>
            </a:r>
            <a:r>
              <a:rPr lang="en-US" dirty="0" err="1" smtClean="0"/>
              <a:t>phytohemaglutenin</a:t>
            </a:r>
            <a:r>
              <a:rPr lang="en-US" dirty="0" smtClean="0"/>
              <a:t> (PHA) to induce </a:t>
            </a:r>
            <a:r>
              <a:rPr lang="en-US" dirty="0" err="1" smtClean="0"/>
              <a:t>mitotis</a:t>
            </a:r>
            <a:endParaRPr lang="en-US" dirty="0" smtClean="0"/>
          </a:p>
          <a:p>
            <a:pPr lvl="1"/>
            <a:r>
              <a:rPr lang="en-US" dirty="0" smtClean="0"/>
              <a:t>Most fetal cells are actively dividing. </a:t>
            </a:r>
          </a:p>
          <a:p>
            <a:r>
              <a:rPr lang="en-US" dirty="0" smtClean="0"/>
              <a:t>Once the sample reaches the </a:t>
            </a:r>
            <a:r>
              <a:rPr lang="en-US" dirty="0" err="1" smtClean="0"/>
              <a:t>cytogenetics</a:t>
            </a:r>
            <a:r>
              <a:rPr lang="en-US" dirty="0" smtClean="0"/>
              <a:t> lab, the non-divided cells are separated from the dividing cells using special chemicals.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have enough cells to analyze, the dividing cells are grown in special media or a cell culture. </a:t>
            </a:r>
          </a:p>
          <a:p>
            <a:r>
              <a:rPr lang="en-US" dirty="0" smtClean="0"/>
              <a:t>This media contains chemicals and hormones that enable the cells to divide and multiply. </a:t>
            </a:r>
          </a:p>
          <a:p>
            <a:r>
              <a:rPr lang="en-US" dirty="0" smtClean="0"/>
              <a:t>This process of “culturing” the cells can take 3 to 4 days for blood cells, and up to a week for fetal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best mitotic phase for chromosome analysis is </a:t>
            </a:r>
            <a:r>
              <a:rPr lang="en-US" dirty="0" err="1" smtClean="0"/>
              <a:t>prometaphase</a:t>
            </a:r>
            <a:r>
              <a:rPr lang="en-US" dirty="0" smtClean="0"/>
              <a:t> or metaphase</a:t>
            </a:r>
          </a:p>
          <a:p>
            <a:r>
              <a:rPr lang="en-US" dirty="0" smtClean="0"/>
              <a:t>In order to get all the cells to this specific stage of cell division, the cells are treated with a chemical which stops cell division at the point where the chromosomes are the most compact. </a:t>
            </a:r>
          </a:p>
          <a:p>
            <a:pPr lvl="1"/>
            <a:r>
              <a:rPr lang="en-US" dirty="0" err="1" smtClean="0"/>
              <a:t>cholicine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Releasing Chromosomes From Their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order to see these compact chromosomes under a microscope, the chromosomes have to be out of the white blood cells. </a:t>
            </a:r>
          </a:p>
          <a:p>
            <a:r>
              <a:rPr lang="en-US" dirty="0" smtClean="0"/>
              <a:t>This is done by treating the white blood cells with a hypotonic solution that causes </a:t>
            </a:r>
          </a:p>
          <a:p>
            <a:pPr lvl="1"/>
            <a:r>
              <a:rPr lang="en-US" dirty="0" smtClean="0"/>
              <a:t>Chromosomes to spread apart for easier viewing</a:t>
            </a:r>
          </a:p>
          <a:p>
            <a:pPr lvl="1"/>
            <a:r>
              <a:rPr lang="en-US" dirty="0" smtClean="0"/>
              <a:t>And causes cells to burst</a:t>
            </a:r>
          </a:p>
          <a:p>
            <a:r>
              <a:rPr lang="en-US" dirty="0" smtClean="0"/>
              <a:t>This is done while the cells are on a microscopic slide. The leftover debris from the white blood cells is washed away, and the chromosomes are fixed to the slide.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Staining the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Chromosomes are naturally colorless. </a:t>
            </a:r>
          </a:p>
          <a:p>
            <a:r>
              <a:rPr lang="en-US" dirty="0" smtClean="0"/>
              <a:t>In order to be able to tell one chromosome from another, a special dye called </a:t>
            </a:r>
            <a:r>
              <a:rPr lang="en-US" dirty="0" err="1" smtClean="0"/>
              <a:t>Giemsa</a:t>
            </a:r>
            <a:r>
              <a:rPr lang="en-US" dirty="0" smtClean="0"/>
              <a:t> dye is applied to the chromosomes on the slide. </a:t>
            </a:r>
          </a:p>
          <a:p>
            <a:pPr lvl="1"/>
            <a:r>
              <a:rPr lang="en-US" dirty="0" err="1" smtClean="0"/>
              <a:t>Giemsa</a:t>
            </a:r>
            <a:r>
              <a:rPr lang="en-US" dirty="0" smtClean="0"/>
              <a:t> dye stains regions of chromosomes that are rich in the bases adenine (A) and thymine (T). </a:t>
            </a:r>
          </a:p>
          <a:p>
            <a:r>
              <a:rPr lang="en-US" dirty="0" smtClean="0"/>
              <a:t>When stained, the chromosomes look like strings with light and dark bands. </a:t>
            </a:r>
          </a:p>
          <a:p>
            <a:pPr lvl="1"/>
            <a:r>
              <a:rPr lang="en-US" dirty="0" smtClean="0"/>
              <a:t>Each chromosome has a specific pattern of light and dark bands which enables </a:t>
            </a:r>
            <a:r>
              <a:rPr lang="en-US" dirty="0" err="1" smtClean="0"/>
              <a:t>cytogeneticist</a:t>
            </a:r>
            <a:r>
              <a:rPr lang="en-US" dirty="0" smtClean="0"/>
              <a:t> to tell one chromosome from another.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Banding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use a protease to digest any </a:t>
            </a:r>
            <a:r>
              <a:rPr lang="en-US" dirty="0" err="1" smtClean="0"/>
              <a:t>protins</a:t>
            </a:r>
            <a:endParaRPr lang="en-US" dirty="0" smtClean="0"/>
          </a:p>
          <a:p>
            <a:r>
              <a:rPr lang="en-US" dirty="0" err="1" smtClean="0"/>
              <a:t>Giemsa</a:t>
            </a:r>
            <a:r>
              <a:rPr lang="en-US" dirty="0" smtClean="0"/>
              <a:t> reagent consists of a mixture </a:t>
            </a:r>
            <a:r>
              <a:rPr lang="en-US" dirty="0" err="1" smtClean="0"/>
              <a:t>od</a:t>
            </a:r>
            <a:r>
              <a:rPr lang="en-US" dirty="0" smtClean="0"/>
              <a:t> dyes including</a:t>
            </a:r>
          </a:p>
          <a:p>
            <a:pPr lvl="1"/>
            <a:r>
              <a:rPr lang="en-US" dirty="0" err="1" smtClean="0"/>
              <a:t>Aminophenothiazine</a:t>
            </a:r>
            <a:r>
              <a:rPr lang="en-US" dirty="0" smtClean="0"/>
              <a:t> dyes(basic)</a:t>
            </a:r>
          </a:p>
          <a:p>
            <a:pPr lvl="1"/>
            <a:r>
              <a:rPr lang="en-US" dirty="0" smtClean="0"/>
              <a:t>Eosin (acidic)</a:t>
            </a:r>
          </a:p>
          <a:p>
            <a:r>
              <a:rPr lang="en-US" dirty="0" smtClean="0"/>
              <a:t>Produces light &amp; dark bands</a:t>
            </a:r>
          </a:p>
          <a:p>
            <a:pPr lvl="1"/>
            <a:r>
              <a:rPr lang="en-US" dirty="0" smtClean="0"/>
              <a:t>Patterns of banding change with the stage of mitosis</a:t>
            </a:r>
          </a:p>
          <a:p>
            <a:pPr lvl="1"/>
            <a:r>
              <a:rPr lang="en-US" dirty="0" smtClean="0"/>
              <a:t>There may be as many as 1,000 bands in early prophase, and as few as 300 on a given chromosome in metaphase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Banding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Bands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GC rich</a:t>
            </a:r>
          </a:p>
          <a:p>
            <a:r>
              <a:rPr lang="en-US" dirty="0" smtClean="0"/>
              <a:t>Most genes are in light bands</a:t>
            </a:r>
          </a:p>
          <a:p>
            <a:r>
              <a:rPr lang="en-US" dirty="0" smtClean="0"/>
              <a:t>Light bands represent relatively open (uncoiled) regions of DNA making transcription easier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Dark </a:t>
            </a:r>
            <a:r>
              <a:rPr lang="en-US" smtClean="0"/>
              <a:t>Bands</a:t>
            </a:r>
            <a:r>
              <a:rPr lang="en-US"/>
              <a:t>s</a:t>
            </a:r>
            <a:endParaRPr 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AT rich</a:t>
            </a:r>
          </a:p>
          <a:p>
            <a:r>
              <a:rPr lang="en-US" dirty="0" smtClean="0"/>
              <a:t>Highly coiled regions of DNA</a:t>
            </a:r>
          </a:p>
          <a:p>
            <a:r>
              <a:rPr lang="en-US" dirty="0" smtClean="0"/>
              <a:t>Contains few genes</a:t>
            </a:r>
          </a:p>
          <a:p>
            <a:r>
              <a:rPr lang="en-US" dirty="0" smtClean="0"/>
              <a:t>Most genes in these regions are tissue specific, and so not transcribed in all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chromosomes are stained, the slide is put under the microscope and the analysis of the chromosomes begins. </a:t>
            </a:r>
          </a:p>
          <a:p>
            <a:r>
              <a:rPr lang="en-US" dirty="0" smtClean="0"/>
              <a:t>A picture is taken of the chromosomes and at the end of the analysis</a:t>
            </a:r>
          </a:p>
          <a:p>
            <a:pPr lvl="1"/>
            <a:r>
              <a:rPr lang="en-US" dirty="0" smtClean="0"/>
              <a:t>This is known as a “metaphase spread”</a:t>
            </a:r>
          </a:p>
          <a:p>
            <a:pPr lvl="1"/>
            <a:r>
              <a:rPr lang="en-US" dirty="0" smtClean="0"/>
              <a:t> Take a picture of the spread using a special microscope with attached camera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Metaphase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imgendiagnostics.com/images/metaphase_g5mw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1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draw chromosomes, we typically draw them in the shape of the letter X</a:t>
            </a:r>
          </a:p>
          <a:p>
            <a:pPr lvl="1"/>
            <a:r>
              <a:rPr lang="en-US" dirty="0" smtClean="0"/>
              <a:t>What does this represent (</a:t>
            </a:r>
            <a:r>
              <a:rPr lang="en-US" dirty="0" err="1" smtClean="0"/>
              <a:t>ie</a:t>
            </a:r>
            <a:r>
              <a:rPr lang="en-US" dirty="0" smtClean="0"/>
              <a:t>, label the important parts of the X structure)</a:t>
            </a:r>
          </a:p>
          <a:p>
            <a:r>
              <a:rPr lang="en-US" dirty="0" smtClean="0"/>
              <a:t>Why, in the above metaphase spread are the chromosomes NOT in the X shape, but rather </a:t>
            </a:r>
            <a:r>
              <a:rPr lang="en-US" smtClean="0"/>
              <a:t>linear</a:t>
            </a:r>
            <a:r>
              <a:rPr lang="en-US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Chromosomes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8234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Chromosomes are structures found in the nucleus of cells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Chromosomes carry all of our genes, and therefore all of our genetic information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Humans have 46 chromosomes, or 23 pairs, to carry our approximately 25,000 genes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The first 22 pairs are called </a:t>
            </a:r>
            <a:r>
              <a:rPr lang="en-US" sz="2800" i="1" dirty="0" err="1" smtClean="0"/>
              <a:t>autosomes</a:t>
            </a:r>
            <a:endParaRPr lang="en-US" sz="2800" i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i="1" dirty="0" smtClean="0"/>
              <a:t> The 23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pair are the sex chromosomes or </a:t>
            </a:r>
            <a:r>
              <a:rPr lang="en-US" sz="2800" i="1" dirty="0" err="1" smtClean="0"/>
              <a:t>gonosomes</a:t>
            </a:r>
            <a:r>
              <a:rPr lang="en-US" sz="2800" i="1" dirty="0" smtClean="0"/>
              <a:t> </a:t>
            </a:r>
            <a:r>
              <a:rPr lang="en-US" sz="2800" dirty="0" smtClean="0"/>
              <a:t>this pair will either be XX or XY 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first step of the analysis is counting the chromosomes. </a:t>
            </a:r>
          </a:p>
          <a:p>
            <a:pPr lvl="1"/>
            <a:r>
              <a:rPr lang="en-US" dirty="0" smtClean="0"/>
              <a:t>Most humans have 46 chromosomes. </a:t>
            </a:r>
          </a:p>
          <a:p>
            <a:pPr lvl="1"/>
            <a:r>
              <a:rPr lang="en-US" dirty="0" smtClean="0"/>
              <a:t>People with Down syndrome have 47 chromosomes.</a:t>
            </a:r>
          </a:p>
          <a:p>
            <a:pPr lvl="1"/>
            <a:r>
              <a:rPr lang="en-US" dirty="0" smtClean="0"/>
              <a:t> It is also possible for people to have missing chromosomes or more than one extra chromosome. </a:t>
            </a:r>
          </a:p>
          <a:p>
            <a:r>
              <a:rPr lang="en-US" dirty="0" smtClean="0"/>
              <a:t>By looking at just the number of chromosomes, it is possible to diagnose different conditions including Down syndrome, Turners, </a:t>
            </a:r>
            <a:r>
              <a:rPr lang="en-US" dirty="0" err="1" smtClean="0"/>
              <a:t>Kleinfelters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Sort the chromosomes by</a:t>
            </a:r>
          </a:p>
          <a:p>
            <a:pPr lvl="1"/>
            <a:r>
              <a:rPr lang="en-US" dirty="0" smtClean="0"/>
              <a:t> comparing chromosome length, </a:t>
            </a:r>
          </a:p>
          <a:p>
            <a:pPr lvl="1"/>
            <a:r>
              <a:rPr lang="en-US" dirty="0" smtClean="0"/>
              <a:t>the placement of </a:t>
            </a:r>
            <a:r>
              <a:rPr lang="en-US" dirty="0" err="1" smtClean="0"/>
              <a:t>centromeres</a:t>
            </a:r>
            <a:r>
              <a:rPr lang="en-US" dirty="0" smtClean="0"/>
              <a:t> (the areas where the two chromatids are joined), </a:t>
            </a:r>
          </a:p>
          <a:p>
            <a:pPr lvl="1"/>
            <a:r>
              <a:rPr lang="en-US" dirty="0" smtClean="0"/>
              <a:t>the location and sizes of G-bands. </a:t>
            </a:r>
          </a:p>
          <a:p>
            <a:r>
              <a:rPr lang="en-US" dirty="0" smtClean="0"/>
              <a:t> The chromosomes pairs are numbered from largest (number 1) to smallest (number 22). </a:t>
            </a:r>
          </a:p>
          <a:p>
            <a:pPr lvl="1"/>
            <a:r>
              <a:rPr lang="en-US" dirty="0" smtClean="0"/>
              <a:t>There are 22 pairs of chromosomes, called </a:t>
            </a:r>
            <a:r>
              <a:rPr lang="en-US" dirty="0" err="1" smtClean="0"/>
              <a:t>autosomes</a:t>
            </a:r>
            <a:r>
              <a:rPr lang="en-US" dirty="0" smtClean="0"/>
              <a:t>, which match up exactly. </a:t>
            </a:r>
          </a:p>
          <a:p>
            <a:pPr lvl="1"/>
            <a:r>
              <a:rPr lang="en-US" dirty="0" smtClean="0"/>
              <a:t>2 sex chromosomes</a:t>
            </a:r>
          </a:p>
          <a:p>
            <a:pPr lvl="2"/>
            <a:r>
              <a:rPr lang="en-US" dirty="0" smtClean="0"/>
              <a:t>two X‘s is a female </a:t>
            </a:r>
          </a:p>
          <a:p>
            <a:pPr lvl="2"/>
            <a:r>
              <a:rPr lang="en-US" dirty="0" smtClean="0"/>
              <a:t>X and a Y is a male.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looking at the total number of chromosomes and the sex chromosomes, the </a:t>
            </a:r>
            <a:r>
              <a:rPr lang="en-US" dirty="0" err="1" smtClean="0"/>
              <a:t>cytogeneticist</a:t>
            </a:r>
            <a:r>
              <a:rPr lang="en-US" dirty="0" smtClean="0"/>
              <a:t> will also look at the structure of the specific chromosomes to make sure that there is no missing or additional material, no structural abnormalities like </a:t>
            </a:r>
          </a:p>
          <a:p>
            <a:pPr lvl="1"/>
            <a:r>
              <a:rPr lang="en-US" dirty="0" smtClean="0"/>
              <a:t>Translocations</a:t>
            </a:r>
          </a:p>
          <a:p>
            <a:pPr lvl="1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Duplications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 in high school we aren’t allowed to stick needles in our students and/or work with human bodily fluids </a:t>
            </a:r>
          </a:p>
          <a:p>
            <a:pPr lvl="1"/>
            <a:r>
              <a:rPr lang="en-US" dirty="0" smtClean="0"/>
              <a:t>Possible spread of infectious </a:t>
            </a:r>
            <a:r>
              <a:rPr lang="en-US" dirty="0" err="1" smtClean="0"/>
              <a:t>diseas</a:t>
            </a:r>
            <a:endParaRPr lang="en-US" dirty="0" smtClean="0"/>
          </a:p>
          <a:p>
            <a:pPr lvl="1"/>
            <a:r>
              <a:rPr lang="en-US" dirty="0" smtClean="0"/>
              <a:t>Parents complain</a:t>
            </a:r>
          </a:p>
          <a:p>
            <a:r>
              <a:rPr lang="en-US" dirty="0" smtClean="0"/>
              <a:t>We will practice </a:t>
            </a:r>
            <a:r>
              <a:rPr lang="en-US" dirty="0" err="1" smtClean="0"/>
              <a:t>karyotyping</a:t>
            </a:r>
            <a:r>
              <a:rPr lang="en-US" dirty="0" smtClean="0"/>
              <a:t> from the analysis standpoint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Criteria used to Identify a 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analysis involves comparing chromosomes for their 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placement of </a:t>
            </a:r>
            <a:r>
              <a:rPr lang="en-US" dirty="0" err="1" smtClean="0"/>
              <a:t>centromeres</a:t>
            </a:r>
            <a:r>
              <a:rPr lang="en-US" dirty="0" smtClean="0"/>
              <a:t> (areas where the two chromatids are joined)</a:t>
            </a:r>
          </a:p>
          <a:p>
            <a:pPr lvl="1"/>
            <a:r>
              <a:rPr lang="en-US" dirty="0" smtClean="0"/>
              <a:t>location and sizes of G-bands.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Chromosome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chromosome has 2 arms separated by a constriction point called the </a:t>
            </a:r>
            <a:r>
              <a:rPr lang="en-US" dirty="0" err="1" smtClean="0"/>
              <a:t>centromere</a:t>
            </a:r>
            <a:endParaRPr lang="en-US" dirty="0" smtClean="0"/>
          </a:p>
          <a:p>
            <a:r>
              <a:rPr lang="en-US" dirty="0" err="1" smtClean="0"/>
              <a:t>Metacentric</a:t>
            </a:r>
            <a:r>
              <a:rPr lang="en-US" dirty="0" smtClean="0"/>
              <a:t>: term used to describe chromosomes with </a:t>
            </a:r>
            <a:r>
              <a:rPr lang="en-US" dirty="0" err="1" smtClean="0"/>
              <a:t>centromere</a:t>
            </a:r>
            <a:r>
              <a:rPr lang="en-US" dirty="0" smtClean="0"/>
              <a:t> at or near the center of the chromosome</a:t>
            </a:r>
          </a:p>
          <a:p>
            <a:r>
              <a:rPr lang="en-US" dirty="0" err="1" smtClean="0"/>
              <a:t>Submetacentric</a:t>
            </a:r>
            <a:r>
              <a:rPr lang="en-US" dirty="0" smtClean="0"/>
              <a:t>: term used to describe chromosomes with </a:t>
            </a:r>
            <a:r>
              <a:rPr lang="en-US" dirty="0" err="1" smtClean="0"/>
              <a:t>centromere</a:t>
            </a:r>
            <a:r>
              <a:rPr lang="en-US" dirty="0" smtClean="0"/>
              <a:t>  slightly displaced from the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Chromosome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</a:t>
            </a:r>
            <a:r>
              <a:rPr lang="en-US" dirty="0" err="1" smtClean="0"/>
              <a:t>submetacentric</a:t>
            </a:r>
            <a:r>
              <a:rPr lang="en-US" dirty="0" smtClean="0"/>
              <a:t>: term used to describe chromosomes with </a:t>
            </a:r>
            <a:r>
              <a:rPr lang="en-US" dirty="0" err="1" smtClean="0"/>
              <a:t>centromere</a:t>
            </a:r>
            <a:r>
              <a:rPr lang="en-US" dirty="0" smtClean="0"/>
              <a:t>  halfway between the middle and the tip of the chromosome</a:t>
            </a:r>
          </a:p>
          <a:p>
            <a:r>
              <a:rPr lang="en-US" dirty="0" err="1" smtClean="0"/>
              <a:t>Acrocentric</a:t>
            </a:r>
            <a:r>
              <a:rPr lang="en-US" dirty="0" smtClean="0"/>
              <a:t>: term used to describe chromosomes with </a:t>
            </a:r>
            <a:r>
              <a:rPr lang="en-US" dirty="0" err="1" smtClean="0"/>
              <a:t>centromere</a:t>
            </a:r>
            <a:r>
              <a:rPr lang="en-US" dirty="0" smtClean="0"/>
              <a:t> very near one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Typica</a:t>
            </a:r>
            <a:r>
              <a:rPr lang="en-US" dirty="0" smtClean="0"/>
              <a:t> Chromosome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2" name="Picture 2" descr="http://learn.genetics.utah.edu/content/begin/traits/scientists/metacentr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24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Chromosome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Telocentric</a:t>
            </a:r>
            <a:r>
              <a:rPr lang="en-US" dirty="0" smtClean="0"/>
              <a:t>: term used to describe chromosomes with </a:t>
            </a:r>
            <a:r>
              <a:rPr lang="en-US" dirty="0" err="1" smtClean="0"/>
              <a:t>centromere</a:t>
            </a:r>
            <a:r>
              <a:rPr lang="en-US" dirty="0" smtClean="0"/>
              <a:t> at the very tip of one end</a:t>
            </a:r>
          </a:p>
          <a:p>
            <a:pPr lvl="1"/>
            <a:r>
              <a:rPr lang="en-US" dirty="0" smtClean="0"/>
              <a:t>These are absent in human chromosomes </a:t>
            </a:r>
            <a:endParaRPr lang="en-US" dirty="0"/>
          </a:p>
        </p:txBody>
      </p:sp>
      <p:pic>
        <p:nvPicPr>
          <p:cNvPr id="130050" name="Picture 2" descr="http://image.tutorvista.com/content/heredity-and-evolution/chromosome-typ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4355"/>
            <a:ext cx="9144000" cy="3043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Chromosome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Notice, the </a:t>
            </a:r>
            <a:r>
              <a:rPr lang="en-US" dirty="0" err="1" smtClean="0"/>
              <a:t>centromere</a:t>
            </a:r>
            <a:r>
              <a:rPr lang="en-US" dirty="0" smtClean="0"/>
              <a:t> divides the chromosome into 2 separate regions</a:t>
            </a:r>
          </a:p>
          <a:p>
            <a:r>
              <a:rPr lang="en-US" dirty="0" smtClean="0"/>
              <a:t>In general</a:t>
            </a:r>
          </a:p>
          <a:p>
            <a:pPr lvl="1"/>
            <a:r>
              <a:rPr lang="en-US" dirty="0" smtClean="0"/>
              <a:t>The shorter chromosome arm is designated </a:t>
            </a:r>
            <a:r>
              <a:rPr lang="en-US" i="1" dirty="0" smtClean="0"/>
              <a:t>p</a:t>
            </a:r>
            <a:r>
              <a:rPr lang="en-US" dirty="0" smtClean="0"/>
              <a:t> for petite</a:t>
            </a:r>
          </a:p>
          <a:p>
            <a:pPr lvl="1"/>
            <a:r>
              <a:rPr lang="en-US" dirty="0" smtClean="0"/>
              <a:t>The longer arm is designated the </a:t>
            </a:r>
            <a:r>
              <a:rPr lang="en-US" i="1" dirty="0" smtClean="0"/>
              <a:t>q</a:t>
            </a:r>
            <a:r>
              <a:rPr lang="en-US" dirty="0" smtClean="0"/>
              <a:t> arm, because the letter q comes after the letter p in the alphabet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mitosis, the 23 pairs of human chromosomes begin condensing during prophase, and reach their most condensed state during metaphase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analysis usually involves blocking cells in mitosis and staining the condensed chromosomes with </a:t>
            </a:r>
            <a:r>
              <a:rPr lang="en-US" dirty="0" err="1" smtClean="0"/>
              <a:t>Giemsa</a:t>
            </a:r>
            <a:r>
              <a:rPr lang="en-US" dirty="0" smtClean="0"/>
              <a:t> dye. </a:t>
            </a:r>
          </a:p>
          <a:p>
            <a:pPr lvl="1"/>
            <a:r>
              <a:rPr lang="en-US" dirty="0" smtClean="0"/>
              <a:t>The dye stains regions of chromosomes that are rich in the base pairs Adenine (A) and Thymine (T) producing a dark band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098" name="Picture 2" descr="http://www.accessdna.com/collaterals/chromosomestructure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8263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 your worksheet titled Key to Human Chromosomes</a:t>
            </a:r>
          </a:p>
          <a:p>
            <a:r>
              <a:rPr lang="en-US" dirty="0" smtClean="0"/>
              <a:t>It is a dichotomous key</a:t>
            </a:r>
          </a:p>
          <a:p>
            <a:r>
              <a:rPr lang="en-US" dirty="0" smtClean="0"/>
              <a:t>Start by cutting chromosomes out of your metaphase spread</a:t>
            </a:r>
          </a:p>
          <a:p>
            <a:r>
              <a:rPr lang="en-US" dirty="0" smtClean="0"/>
              <a:t>Divide all chromosomes into one of the 2 class sizes</a:t>
            </a:r>
          </a:p>
          <a:p>
            <a:pPr lvl="1"/>
            <a:r>
              <a:rPr lang="en-US" dirty="0" smtClean="0"/>
              <a:t>Class 1 = 1</a:t>
            </a:r>
            <a:r>
              <a:rPr lang="en-US" baseline="30000" dirty="0" smtClean="0"/>
              <a:t>st</a:t>
            </a:r>
            <a:r>
              <a:rPr lang="en-US" dirty="0" smtClean="0"/>
              <a:t> 12 chromosome pairs (24), and X chromosomes</a:t>
            </a:r>
          </a:p>
          <a:p>
            <a:pPr lvl="2"/>
            <a:r>
              <a:rPr lang="en-US" dirty="0" smtClean="0"/>
              <a:t>So class 1 will contain 25 chromosomes for a boy and 26 chromosomes for a girl</a:t>
            </a:r>
          </a:p>
          <a:p>
            <a:pPr lvl="1"/>
            <a:r>
              <a:rPr lang="en-US" dirty="0" smtClean="0"/>
              <a:t>Class 2 = the rest of the smaller chromosomes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female </a:t>
            </a:r>
            <a:r>
              <a:rPr lang="en-US" dirty="0" smtClean="0">
                <a:sym typeface="Wingdings" pitchFamily="2" charset="2"/>
              </a:rPr>
              <a:t> 46, XX</a:t>
            </a:r>
          </a:p>
          <a:p>
            <a:r>
              <a:rPr lang="en-US" dirty="0" smtClean="0">
                <a:sym typeface="Wingdings" pitchFamily="2" charset="2"/>
              </a:rPr>
              <a:t>Normal Male  46, XY</a:t>
            </a:r>
          </a:p>
          <a:p>
            <a:r>
              <a:rPr lang="en-US" dirty="0" smtClean="0">
                <a:sym typeface="Wingdings" pitchFamily="2" charset="2"/>
              </a:rPr>
              <a:t>Telomeres, </a:t>
            </a:r>
            <a:r>
              <a:rPr lang="en-US" dirty="0" err="1" smtClean="0">
                <a:sym typeface="Wingdings" pitchFamily="2" charset="2"/>
              </a:rPr>
              <a:t>centromeres</a:t>
            </a:r>
            <a:r>
              <a:rPr lang="en-US" dirty="0" smtClean="0">
                <a:sym typeface="Wingdings" pitchFamily="2" charset="2"/>
              </a:rPr>
              <a:t>, and a number of prominent bands </a:t>
            </a:r>
            <a:r>
              <a:rPr lang="en-US" dirty="0" err="1" smtClean="0">
                <a:sym typeface="Wingdings" pitchFamily="2" charset="2"/>
              </a:rPr>
              <a:t>areused</a:t>
            </a:r>
            <a:r>
              <a:rPr lang="en-US" dirty="0" smtClean="0">
                <a:sym typeface="Wingdings" pitchFamily="2" charset="2"/>
              </a:rPr>
              <a:t> as landmarks on a chromosome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A section of a chromosome between 2 landmarks is called a region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Regions are numbered 1,2,3 in both directions starting with the </a:t>
            </a:r>
            <a:r>
              <a:rPr lang="en-US" dirty="0" err="1" smtClean="0">
                <a:sym typeface="Wingdings" pitchFamily="2" charset="2"/>
              </a:rPr>
              <a:t>centromere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Bands within a region are numbered according to the same rule</a:t>
            </a:r>
          </a:p>
          <a:p>
            <a:r>
              <a:rPr lang="en-US" dirty="0" smtClean="0"/>
              <a:t>Example: the 1</a:t>
            </a:r>
            <a:r>
              <a:rPr lang="en-US" baseline="30000" dirty="0" smtClean="0"/>
              <a:t>st</a:t>
            </a:r>
            <a:r>
              <a:rPr lang="en-US" dirty="0" smtClean="0"/>
              <a:t> band in the 2</a:t>
            </a:r>
            <a:r>
              <a:rPr lang="en-US" baseline="30000" dirty="0" smtClean="0"/>
              <a:t>nd</a:t>
            </a:r>
            <a:r>
              <a:rPr lang="en-US" dirty="0" smtClean="0"/>
              <a:t> region of the p arm of chromosome #1 is indicated as follows</a:t>
            </a:r>
          </a:p>
          <a:p>
            <a:pPr lvl="1"/>
            <a:r>
              <a:rPr lang="en-US" dirty="0" smtClean="0"/>
              <a:t>1p21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does this mean: 14</a:t>
            </a:r>
            <a:r>
              <a:rPr lang="en-US" i="1" dirty="0" smtClean="0"/>
              <a:t>q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refers to chromosome # 14</a:t>
            </a:r>
          </a:p>
          <a:p>
            <a:r>
              <a:rPr lang="en-US" i="1" dirty="0" smtClean="0"/>
              <a:t>q</a:t>
            </a:r>
            <a:r>
              <a:rPr lang="en-US" dirty="0" smtClean="0"/>
              <a:t> refers to the </a:t>
            </a:r>
            <a:r>
              <a:rPr lang="en-US" i="1" dirty="0" smtClean="0"/>
              <a:t>q</a:t>
            </a:r>
            <a:r>
              <a:rPr lang="en-US" dirty="0" smtClean="0"/>
              <a:t> arm (the longer arm) of chromosome 14</a:t>
            </a:r>
          </a:p>
          <a:p>
            <a:r>
              <a:rPr lang="en-US" dirty="0" smtClean="0"/>
              <a:t>3 refers to region 3 of the </a:t>
            </a:r>
            <a:r>
              <a:rPr lang="en-US" i="1" dirty="0" smtClean="0"/>
              <a:t>q</a:t>
            </a:r>
            <a:r>
              <a:rPr lang="en-US" dirty="0" smtClean="0"/>
              <a:t> arm of chromosome 14</a:t>
            </a:r>
          </a:p>
          <a:p>
            <a:r>
              <a:rPr lang="en-US" dirty="0" smtClean="0"/>
              <a:t>And 2 refers to the 2</a:t>
            </a:r>
            <a:r>
              <a:rPr lang="en-US" baseline="30000" dirty="0" smtClean="0"/>
              <a:t>nd</a:t>
            </a:r>
            <a:r>
              <a:rPr lang="en-US" dirty="0" smtClean="0"/>
              <a:t> band in the 3</a:t>
            </a:r>
            <a:r>
              <a:rPr lang="en-US" baseline="30000" dirty="0" smtClean="0"/>
              <a:t>rd</a:t>
            </a:r>
            <a:r>
              <a:rPr lang="en-US" dirty="0" smtClean="0"/>
              <a:t> region of the </a:t>
            </a:r>
            <a:r>
              <a:rPr lang="en-US" i="1" dirty="0" smtClean="0"/>
              <a:t>q</a:t>
            </a:r>
            <a:r>
              <a:rPr lang="en-US" dirty="0" smtClean="0"/>
              <a:t> arm in chromosome 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may also be sub-bands</a:t>
            </a:r>
          </a:p>
          <a:p>
            <a:r>
              <a:rPr lang="en-US" dirty="0" smtClean="0"/>
              <a:t>Decimal points are used to indicate what sub-band </a:t>
            </a:r>
          </a:p>
          <a:p>
            <a:r>
              <a:rPr lang="en-US" dirty="0" smtClean="0"/>
              <a:t>Example: 14q32.3</a:t>
            </a:r>
          </a:p>
          <a:p>
            <a:pPr lvl="1"/>
            <a:r>
              <a:rPr lang="en-US" dirty="0" smtClean="0"/>
              <a:t>Refers to the 3</a:t>
            </a:r>
            <a:r>
              <a:rPr lang="en-US" baseline="30000" dirty="0" smtClean="0"/>
              <a:t>rd</a:t>
            </a:r>
            <a:r>
              <a:rPr lang="en-US" dirty="0" smtClean="0"/>
              <a:t> (last) sub-band within the 2</a:t>
            </a:r>
            <a:r>
              <a:rPr lang="en-US" baseline="30000" dirty="0" smtClean="0"/>
              <a:t>nd</a:t>
            </a:r>
            <a:r>
              <a:rPr lang="en-US" dirty="0" smtClean="0"/>
              <a:t> band of region 3 in the q arm of chromosome 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Chromosome </a:t>
            </a:r>
            <a:r>
              <a:rPr lang="en-US" dirty="0" err="1" smtClean="0"/>
              <a:t>Abberations</a:t>
            </a:r>
            <a:r>
              <a:rPr lang="en-US" dirty="0" smtClean="0"/>
              <a:t> for Sex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45, X </a:t>
            </a:r>
            <a:r>
              <a:rPr lang="en-US" dirty="0" smtClean="0">
                <a:sym typeface="Wingdings" pitchFamily="2" charset="2"/>
              </a:rPr>
              <a:t> 45 chromosomes, 1 X chromosome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47, XXY  45 Chromosomes, two X </a:t>
            </a:r>
            <a:r>
              <a:rPr lang="en-US" dirty="0" err="1" smtClean="0">
                <a:sym typeface="Wingdings" pitchFamily="2" charset="2"/>
              </a:rPr>
              <a:t>chromsomes</a:t>
            </a:r>
            <a:r>
              <a:rPr lang="en-US" dirty="0" smtClean="0">
                <a:sym typeface="Wingdings" pitchFamily="2" charset="2"/>
              </a:rPr>
              <a:t> one Y chromosome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Chromosome </a:t>
            </a:r>
            <a:r>
              <a:rPr lang="en-US" dirty="0" err="1" smtClean="0"/>
              <a:t>Abberations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+ or – sign</a:t>
            </a:r>
          </a:p>
          <a:p>
            <a:pPr lvl="1"/>
            <a:r>
              <a:rPr lang="en-US" dirty="0" smtClean="0"/>
              <a:t>before the symbol to indicate additional or missing whole chromosomes</a:t>
            </a:r>
          </a:p>
          <a:p>
            <a:pPr lvl="1"/>
            <a:r>
              <a:rPr lang="en-US" dirty="0" smtClean="0"/>
              <a:t>After a symbol to indicate additional or missing segments of a chromosome</a:t>
            </a:r>
          </a:p>
          <a:p>
            <a:r>
              <a:rPr lang="en-US" dirty="0" smtClean="0"/>
              <a:t>47, XY, +21 </a:t>
            </a:r>
            <a:r>
              <a:rPr lang="en-US" dirty="0" smtClean="0">
                <a:sym typeface="Wingdings" pitchFamily="2" charset="2"/>
              </a:rPr>
              <a:t> an additional 21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chromosome</a:t>
            </a:r>
          </a:p>
          <a:p>
            <a:r>
              <a:rPr lang="en-US" dirty="0" smtClean="0">
                <a:sym typeface="Wingdings" pitchFamily="2" charset="2"/>
              </a:rPr>
              <a:t>46,XX, 1</a:t>
            </a:r>
            <a:r>
              <a:rPr lang="en-US" i="1" dirty="0" smtClean="0"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+  female </a:t>
            </a:r>
            <a:r>
              <a:rPr lang="en-US" dirty="0" err="1" smtClean="0">
                <a:sym typeface="Wingdings" pitchFamily="2" charset="2"/>
              </a:rPr>
              <a:t>karyotype</a:t>
            </a:r>
            <a:r>
              <a:rPr lang="en-US" dirty="0" smtClean="0">
                <a:sym typeface="Wingdings" pitchFamily="2" charset="2"/>
              </a:rPr>
              <a:t> with 46 chromosomes showing an increase in the length of the long arm of chromosome 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marks are used to indicate uncertainty</a:t>
            </a:r>
          </a:p>
          <a:p>
            <a:pPr lvl="1"/>
            <a:r>
              <a:rPr lang="en-US" dirty="0" smtClean="0"/>
              <a:t>45, XY, -?8 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 45 chromosomes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XY is male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Missing a chromosome, probably #8</a:t>
            </a:r>
            <a:endParaRPr lang="en-US" dirty="0" smtClean="0"/>
          </a:p>
          <a:p>
            <a:r>
              <a:rPr lang="en-US" dirty="0" smtClean="0"/>
              <a:t>There is special nomenclature for inversions, deletions, translocations, insertions, etc.; but its is beyond the scope of this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is a pattern or picture of chromosomes. The chromosomes are paired and arranged according to size</a:t>
            </a:r>
          </a:p>
          <a:p>
            <a:r>
              <a:rPr lang="en-US" dirty="0" smtClean="0"/>
              <a:t> Each chromosome is paired with its </a:t>
            </a:r>
            <a:r>
              <a:rPr lang="en-US" i="1" dirty="0" smtClean="0"/>
              <a:t>homologous chromosome </a:t>
            </a:r>
          </a:p>
          <a:p>
            <a:pPr lvl="1"/>
            <a:r>
              <a:rPr lang="en-US" dirty="0" smtClean="0"/>
              <a:t>its exact match in size and structure, though the homologous chromosomes may carry different alleles of the same gene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Then the chromosome pairs are labeled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autosomes</a:t>
            </a:r>
            <a:r>
              <a:rPr lang="en-US" dirty="0" smtClean="0"/>
              <a:t> are numbered 1 through 22 according to size </a:t>
            </a:r>
          </a:p>
          <a:p>
            <a:pPr lvl="1"/>
            <a:r>
              <a:rPr lang="en-US" dirty="0" smtClean="0"/>
              <a:t>The sex chromosomes are a different story </a:t>
            </a:r>
          </a:p>
          <a:p>
            <a:pPr lvl="2"/>
            <a:r>
              <a:rPr lang="en-US" dirty="0" smtClean="0"/>
              <a:t>The X and X or the X and Y are paired, then placed at the end, even though they are not necessarily the smallest chromosomes </a:t>
            </a:r>
          </a:p>
          <a:p>
            <a:pPr lvl="2"/>
            <a:r>
              <a:rPr lang="en-US" dirty="0" smtClean="0"/>
              <a:t>These chromosomes do not receive a number - just XX or XY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C-Banding: stains constitutive heterochromatin</a:t>
            </a:r>
          </a:p>
          <a:p>
            <a:pPr lvl="2"/>
            <a:r>
              <a:rPr lang="en-US" dirty="0" smtClean="0"/>
              <a:t>Regions of chromosomes that are highly compacted containing highly repetitive DNA</a:t>
            </a:r>
          </a:p>
          <a:p>
            <a:pPr lvl="1"/>
            <a:r>
              <a:rPr lang="en-US" dirty="0" smtClean="0"/>
              <a:t>Results from selective removal of the chromosomes except from regions of the C-Bands</a:t>
            </a:r>
          </a:p>
          <a:p>
            <a:pPr lvl="1"/>
            <a:r>
              <a:rPr lang="en-US" dirty="0" smtClean="0"/>
              <a:t>Used for determining presence or absence of a </a:t>
            </a:r>
            <a:r>
              <a:rPr lang="en-US" dirty="0" err="1" smtClean="0"/>
              <a:t>centromere</a:t>
            </a:r>
            <a:r>
              <a:rPr lang="en-US" dirty="0" smtClean="0"/>
              <a:t>, as well as for studying 	abnormalities of the </a:t>
            </a:r>
            <a:r>
              <a:rPr lang="en-US" dirty="0" err="1" smtClean="0"/>
              <a:t>centromeric</a:t>
            </a:r>
            <a:r>
              <a:rPr lang="en-US" dirty="0" smtClean="0"/>
              <a:t> 		region</a:t>
            </a:r>
            <a:endParaRPr lang="en-US" dirty="0"/>
          </a:p>
        </p:txBody>
      </p:sp>
      <p:pic>
        <p:nvPicPr>
          <p:cNvPr id="5122" name="Picture 2" descr="http://www.katki.hu/~hidas/hi.gif"/>
          <p:cNvPicPr>
            <a:picLocks noChangeAspect="1" noChangeArrowheads="1"/>
          </p:cNvPicPr>
          <p:nvPr/>
        </p:nvPicPr>
        <p:blipFill>
          <a:blip r:embed="rId2" cstate="print"/>
          <a:srcRect l="31126" r="36334" b="43407"/>
          <a:stretch>
            <a:fillRect/>
          </a:stretch>
        </p:blipFill>
        <p:spPr bwMode="auto">
          <a:xfrm rot="16200000">
            <a:off x="6743700" y="4533900"/>
            <a:ext cx="2057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Silver Staining for NOR</a:t>
            </a:r>
          </a:p>
          <a:p>
            <a:r>
              <a:rPr lang="en-US" dirty="0" smtClean="0"/>
              <a:t>Ribosomal DNA, which codes for ribosomal RNA, occurs in multiple copies on the short arms of all </a:t>
            </a:r>
            <a:r>
              <a:rPr lang="en-US" dirty="0" err="1" smtClean="0"/>
              <a:t>acrocentric</a:t>
            </a:r>
            <a:r>
              <a:rPr lang="en-US" dirty="0" smtClean="0"/>
              <a:t> chromosomes</a:t>
            </a:r>
          </a:p>
          <a:p>
            <a:r>
              <a:rPr lang="en-US" dirty="0" smtClean="0"/>
              <a:t>Silver stain results in the deposition of silver grains on the active </a:t>
            </a:r>
            <a:r>
              <a:rPr lang="en-US" dirty="0" err="1" smtClean="0"/>
              <a:t>nucleolar</a:t>
            </a:r>
            <a:r>
              <a:rPr lang="en-US" dirty="0" smtClean="0"/>
              <a:t> organizer regions (NORs)</a:t>
            </a:r>
          </a:p>
          <a:p>
            <a:pPr lvl="1"/>
            <a:r>
              <a:rPr lang="en-US" dirty="0" smtClean="0"/>
              <a:t>In other words, NORs which were actively transcribing their </a:t>
            </a:r>
            <a:r>
              <a:rPr lang="en-US" dirty="0" err="1" smtClean="0"/>
              <a:t>rRNA’s</a:t>
            </a:r>
            <a:r>
              <a:rPr lang="en-US" dirty="0" smtClean="0"/>
              <a:t> in the preceding </a:t>
            </a:r>
            <a:r>
              <a:rPr lang="en-US" dirty="0" err="1" smtClean="0"/>
              <a:t>interphase</a:t>
            </a:r>
            <a:r>
              <a:rPr lang="en-US" dirty="0" smtClean="0"/>
              <a:t>, contain the proteins to which </a:t>
            </a:r>
            <a:r>
              <a:rPr lang="en-US" dirty="0" err="1" smtClean="0"/>
              <a:t>thre</a:t>
            </a:r>
            <a:r>
              <a:rPr lang="en-US" dirty="0" smtClean="0"/>
              <a:t> silver grains bind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Fluorescence </a:t>
            </a:r>
            <a:r>
              <a:rPr lang="en-US" i="1" dirty="0" smtClean="0"/>
              <a:t>In Situ </a:t>
            </a:r>
            <a:r>
              <a:rPr lang="en-US" dirty="0" smtClean="0"/>
              <a:t>Hybridization</a:t>
            </a:r>
          </a:p>
          <a:p>
            <a:r>
              <a:rPr lang="en-US" dirty="0" smtClean="0"/>
              <a:t>Involves precise annealing of </a:t>
            </a:r>
            <a:r>
              <a:rPr lang="en-US" dirty="0" err="1" smtClean="0"/>
              <a:t>ssDNA</a:t>
            </a:r>
            <a:r>
              <a:rPr lang="en-US" dirty="0" smtClean="0"/>
              <a:t> probes to complementary target sequences</a:t>
            </a:r>
          </a:p>
          <a:p>
            <a:r>
              <a:rPr lang="en-US" dirty="0" smtClean="0"/>
              <a:t>Can be visualized with a fluorescent microscope by using a probe directly labeled with a </a:t>
            </a:r>
            <a:r>
              <a:rPr lang="en-US" dirty="0" err="1" smtClean="0"/>
              <a:t>fluorophore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 be used to find </a:t>
            </a:r>
          </a:p>
          <a:p>
            <a:pPr lvl="1"/>
            <a:r>
              <a:rPr lang="en-US" dirty="0" smtClean="0"/>
              <a:t>If a specific gene is present (and or duplicated)</a:t>
            </a:r>
          </a:p>
          <a:p>
            <a:pPr lvl="1"/>
            <a:r>
              <a:rPr lang="en-US" dirty="0" smtClean="0"/>
              <a:t>And if it is in the correct region of the correct chromosome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genome.gov/Pages/Hyperion/DIR/VIP/Glossary/Illustration/Images/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www.breenlab.org/img/cytogenetics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pic>
        <p:nvPicPr>
          <p:cNvPr id="56324" name="Picture 4" descr="http://www.mun.ca/biology/scarr/FISH_chromosomes_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368675"/>
            <a:ext cx="9296401" cy="34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Whole Chromosome Painting</a:t>
            </a:r>
          </a:p>
          <a:p>
            <a:r>
              <a:rPr lang="en-US" dirty="0" smtClean="0"/>
              <a:t>Same idea as FISH, but you use a mixture of many </a:t>
            </a:r>
            <a:r>
              <a:rPr lang="en-US" dirty="0" err="1" smtClean="0"/>
              <a:t>fluorophore</a:t>
            </a:r>
            <a:r>
              <a:rPr lang="en-US" dirty="0" smtClean="0"/>
              <a:t> labeled probes </a:t>
            </a:r>
          </a:p>
          <a:p>
            <a:pPr lvl="1"/>
            <a:r>
              <a:rPr lang="en-US" dirty="0" smtClean="0"/>
              <a:t>Must also use unlabeled blocking DNA to </a:t>
            </a:r>
            <a:r>
              <a:rPr lang="en-US" dirty="0" err="1" smtClean="0"/>
              <a:t>supress</a:t>
            </a:r>
            <a:r>
              <a:rPr lang="en-US" dirty="0" smtClean="0"/>
              <a:t> highly repetitive regions common to many different chromosomes</a:t>
            </a:r>
          </a:p>
          <a:p>
            <a:r>
              <a:rPr lang="en-US" dirty="0" smtClean="0"/>
              <a:t>Allows for</a:t>
            </a:r>
          </a:p>
          <a:p>
            <a:pPr lvl="1"/>
            <a:r>
              <a:rPr lang="en-US" dirty="0" smtClean="0"/>
              <a:t>Chromosome enumeration</a:t>
            </a:r>
          </a:p>
          <a:p>
            <a:pPr lvl="1"/>
            <a:r>
              <a:rPr lang="en-US" dirty="0" smtClean="0"/>
              <a:t>Identification of chromosomal structural rearrangements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Chromosome Walking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glccontario.tripod.com/sitebuildercontent/sitebuilderpictures/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Particularly useful in solid tumor and </a:t>
            </a:r>
            <a:r>
              <a:rPr lang="en-US" dirty="0" err="1" smtClean="0"/>
              <a:t>linical</a:t>
            </a:r>
            <a:r>
              <a:rPr lang="en-US" dirty="0" smtClean="0"/>
              <a:t> genetic research because it has the ability to aid in the analysis of complex and cryptic translocations </a:t>
            </a:r>
          </a:p>
          <a:p>
            <a:r>
              <a:rPr lang="en-US" dirty="0" smtClean="0"/>
              <a:t>Also helpful in research that is evaluating the extent of chromosomal breakage and translocations following exposure to mutagenic chemicals or radiation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www.chrombios.com/AboutFISH/Bilder150dpi/3Uebersicht_Pro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49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Karyotype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</a:t>
            </a:r>
            <a:r>
              <a:rPr lang="en-US" dirty="0" err="1" smtClean="0"/>
              <a:t>karyotype</a:t>
            </a:r>
            <a:r>
              <a:rPr lang="en-US" dirty="0" smtClean="0"/>
              <a:t> allows a </a:t>
            </a:r>
            <a:r>
              <a:rPr lang="en-US" dirty="0" err="1" smtClean="0"/>
              <a:t>cyto</a:t>
            </a:r>
            <a:r>
              <a:rPr lang="en-US" dirty="0" smtClean="0"/>
              <a:t>-geneticist or lab technician to examine the chromosomes and see if there is anything extra or missing, or if the structure of the chromosomes is grossly different than usual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4152" name="Picture 8" descr="http://www.bio.miami.edu/~cmallery/150/cells/c8.16x21.chrom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6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Trisomy</a:t>
            </a:r>
            <a:r>
              <a:rPr lang="en-US" dirty="0" smtClean="0"/>
              <a:t>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657600" cy="462560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Trisomy</a:t>
            </a:r>
            <a:r>
              <a:rPr lang="en-US" dirty="0" smtClean="0"/>
              <a:t> 21 is the presence of 3 chromosome 21’s. </a:t>
            </a:r>
          </a:p>
          <a:p>
            <a:r>
              <a:rPr lang="en-US" dirty="0" err="1" smtClean="0"/>
              <a:t>Trisomy</a:t>
            </a:r>
            <a:r>
              <a:rPr lang="en-US" dirty="0" smtClean="0"/>
              <a:t> 21 causes the condition commonly known as Down syndrome </a:t>
            </a:r>
          </a:p>
          <a:p>
            <a:r>
              <a:rPr lang="en-US" dirty="0" smtClean="0"/>
              <a:t>The extra chromosome leads to the specific characteristics of Down syndrome, some of which are very familiar </a:t>
            </a:r>
          </a:p>
          <a:p>
            <a:pPr lvl="1"/>
            <a:r>
              <a:rPr lang="en-US" dirty="0" smtClean="0"/>
              <a:t>not all individuals with Down syndrome will show the exact same characteristics there is a great deal of variability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508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791200" y="5257800"/>
            <a:ext cx="8382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Trisomy</a:t>
            </a:r>
            <a:r>
              <a:rPr lang="en-US" dirty="0" smtClean="0"/>
              <a:t> 21/Down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Individuals with Down syndrome have a typical facial appearance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have some degree of mental retardation, but for most it is mild or moderate</a:t>
            </a:r>
          </a:p>
          <a:p>
            <a:pPr lvl="1"/>
            <a:r>
              <a:rPr lang="en-US" dirty="0" smtClean="0"/>
              <a:t>Can learn to read, write, do some math, and live day-to to-day with minimal assistance from others</a:t>
            </a:r>
          </a:p>
          <a:p>
            <a:pPr lvl="1"/>
            <a:r>
              <a:rPr lang="en-US" dirty="0" smtClean="0"/>
              <a:t>Others require a lot of attention and care</a:t>
            </a:r>
          </a:p>
          <a:p>
            <a:r>
              <a:rPr lang="en-US" dirty="0" smtClean="0"/>
              <a:t>There are several possible health concerns, including</a:t>
            </a:r>
          </a:p>
          <a:p>
            <a:pPr lvl="1"/>
            <a:r>
              <a:rPr lang="en-US" dirty="0" smtClean="0"/>
              <a:t>heart problems, hearing loss, feeding concerns, and others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Individuals with Down syndrome are now living longer than in the past – into their 50’s and 60’s</a:t>
            </a:r>
          </a:p>
          <a:p>
            <a:endParaRPr lang="en-US" dirty="0" smtClean="0"/>
          </a:p>
          <a:p>
            <a:r>
              <a:rPr lang="en-US" dirty="0" smtClean="0"/>
              <a:t>We are now discovering that those individuals who survive to this age are at very high risk of developing Alzheimer Alzheimer’s disease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Trisomy</a:t>
            </a:r>
            <a:r>
              <a:rPr lang="en-US" dirty="0" smtClean="0"/>
              <a:t>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Trisomy</a:t>
            </a:r>
            <a:r>
              <a:rPr lang="en-US" dirty="0" smtClean="0"/>
              <a:t> 13 is the presence of 3 chromosome 13’s, and causes the condition sometimes known as </a:t>
            </a:r>
            <a:r>
              <a:rPr lang="en-US" b="1" u="sng" dirty="0" err="1" smtClean="0"/>
              <a:t>Patau</a:t>
            </a:r>
            <a:r>
              <a:rPr lang="en-US" b="1" u="sng" dirty="0" smtClean="0"/>
              <a:t> syndrome</a:t>
            </a:r>
          </a:p>
          <a:p>
            <a:pPr>
              <a:buNone/>
            </a:pPr>
            <a:endParaRPr lang="en-US" b="1" u="sng" dirty="0" smtClean="0"/>
          </a:p>
          <a:p>
            <a:r>
              <a:rPr lang="en-US" dirty="0" err="1" smtClean="0"/>
              <a:t>Trisomy</a:t>
            </a:r>
            <a:r>
              <a:rPr lang="en-US" dirty="0" smtClean="0"/>
              <a:t> 13 is a very serious condition with only about 5% of babies with the disorder survive past their first year</a:t>
            </a:r>
          </a:p>
          <a:p>
            <a:pPr lvl="1"/>
            <a:r>
              <a:rPr lang="en-US" dirty="0" smtClean="0"/>
              <a:t>Most pregnancies involving </a:t>
            </a:r>
            <a:r>
              <a:rPr lang="en-US" dirty="0" err="1" smtClean="0"/>
              <a:t>Trisomy</a:t>
            </a:r>
            <a:r>
              <a:rPr lang="en-US" dirty="0" smtClean="0"/>
              <a:t> 13 end in miscarriage </a:t>
            </a:r>
          </a:p>
          <a:p>
            <a:r>
              <a:rPr lang="en-US" dirty="0" smtClean="0"/>
              <a:t>All individuals with </a:t>
            </a:r>
            <a:r>
              <a:rPr lang="en-US" dirty="0" err="1" smtClean="0"/>
              <a:t>Trisomy</a:t>
            </a:r>
            <a:r>
              <a:rPr lang="en-US" dirty="0" smtClean="0"/>
              <a:t> 13 have severe mental retardation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Other characteristics commonly seen in people with </a:t>
            </a:r>
            <a:r>
              <a:rPr lang="en-US" dirty="0" err="1" smtClean="0"/>
              <a:t>Trisomy</a:t>
            </a:r>
            <a:r>
              <a:rPr lang="en-US" dirty="0" smtClean="0"/>
              <a:t> 13 include</a:t>
            </a:r>
          </a:p>
          <a:p>
            <a:pPr lvl="1"/>
            <a:r>
              <a:rPr lang="en-US" dirty="0" smtClean="0"/>
              <a:t>a small head</a:t>
            </a:r>
          </a:p>
          <a:p>
            <a:pPr lvl="1"/>
            <a:r>
              <a:rPr lang="en-US" dirty="0" smtClean="0"/>
              <a:t>extra fingers and/or toes</a:t>
            </a:r>
          </a:p>
          <a:p>
            <a:pPr lvl="1"/>
            <a:r>
              <a:rPr lang="en-US" dirty="0" smtClean="0"/>
              <a:t>and a cleft lip or cleft palate</a:t>
            </a:r>
          </a:p>
          <a:p>
            <a:pPr lvl="1"/>
            <a:r>
              <a:rPr lang="en-US" dirty="0" smtClean="0"/>
              <a:t>Trouble breathing, especially in their sleep</a:t>
            </a:r>
          </a:p>
          <a:p>
            <a:pPr lvl="1"/>
            <a:r>
              <a:rPr lang="en-US" dirty="0" smtClean="0"/>
              <a:t>seizures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77982"/>
            <a:ext cx="3505200" cy="227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715000" y="5562600"/>
            <a:ext cx="457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Trisomy</a:t>
            </a:r>
            <a:r>
              <a:rPr lang="en-US" dirty="0" smtClean="0"/>
              <a:t>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19600" cy="508280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Trisomy</a:t>
            </a:r>
            <a:r>
              <a:rPr lang="en-US" dirty="0" smtClean="0"/>
              <a:t> 18 is the presence of 3 chromosome 18’s, &amp; causes the condition sometimes known as </a:t>
            </a:r>
            <a:r>
              <a:rPr lang="en-US" b="1" u="sng" dirty="0" smtClean="0"/>
              <a:t>Edwards syndrome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about 10% of babies with the disorder survive past their first year. </a:t>
            </a:r>
          </a:p>
          <a:p>
            <a:pPr lvl="1"/>
            <a:r>
              <a:rPr lang="en-US" dirty="0" smtClean="0"/>
              <a:t>A majority of babies who survive are female. </a:t>
            </a:r>
          </a:p>
          <a:p>
            <a:pPr lvl="1"/>
            <a:r>
              <a:rPr lang="en-US" dirty="0" smtClean="0"/>
              <a:t>Most pregnancies involving </a:t>
            </a:r>
            <a:r>
              <a:rPr lang="en-US" dirty="0" err="1" smtClean="0"/>
              <a:t>Trisomy</a:t>
            </a:r>
            <a:r>
              <a:rPr lang="en-US" dirty="0" smtClean="0"/>
              <a:t> 18 end in miscarriage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495800" cy="33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458200" y="4191000"/>
            <a:ext cx="6858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Trisomy</a:t>
            </a:r>
            <a:r>
              <a:rPr lang="en-US" dirty="0" smtClean="0"/>
              <a:t>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with </a:t>
            </a:r>
            <a:r>
              <a:rPr lang="en-US" dirty="0" err="1" smtClean="0"/>
              <a:t>Trisomy</a:t>
            </a:r>
            <a:r>
              <a:rPr lang="en-US" dirty="0" smtClean="0"/>
              <a:t> 18 usually have breathing problems, difficulty eating, and many have seizures. Some have serious heart conditions. </a:t>
            </a:r>
          </a:p>
          <a:p>
            <a:r>
              <a:rPr lang="en-US" dirty="0" smtClean="0"/>
              <a:t>All individuals with </a:t>
            </a:r>
            <a:r>
              <a:rPr lang="en-US" dirty="0" err="1" smtClean="0"/>
              <a:t>Trisomy</a:t>
            </a:r>
            <a:r>
              <a:rPr lang="en-US" dirty="0" smtClean="0"/>
              <a:t> 18 have severe mental </a:t>
            </a:r>
            <a:r>
              <a:rPr lang="en-US" dirty="0" err="1" smtClean="0"/>
              <a:t>retardation.Most</a:t>
            </a:r>
            <a:r>
              <a:rPr lang="en-US" dirty="0" smtClean="0"/>
              <a:t> babies with </a:t>
            </a:r>
            <a:r>
              <a:rPr lang="en-US" dirty="0" err="1" smtClean="0"/>
              <a:t>Trisomy</a:t>
            </a:r>
            <a:r>
              <a:rPr lang="en-US" dirty="0" smtClean="0"/>
              <a:t> 18 are very small and have certain recognizable facial features. They also tend to overlap their fingers in a very distinct pattern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47, XXY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individual with the genotype 47, XXY is male 􀁺 The person has 47 chromosomes just like someone with </a:t>
            </a:r>
            <a:r>
              <a:rPr lang="en-US" dirty="0" err="1" smtClean="0"/>
              <a:t>Trisomy</a:t>
            </a:r>
            <a:r>
              <a:rPr lang="en-US" dirty="0" smtClean="0"/>
              <a:t> 21, 13, or 18, but does not have a typical “</a:t>
            </a:r>
            <a:r>
              <a:rPr lang="en-US" dirty="0" err="1" smtClean="0"/>
              <a:t>trisomy</a:t>
            </a:r>
            <a:r>
              <a:rPr lang="en-US" dirty="0" smtClean="0"/>
              <a:t>,” as he has two of one chromosome and one of another</a:t>
            </a:r>
          </a:p>
          <a:p>
            <a:r>
              <a:rPr lang="en-US" dirty="0" smtClean="0"/>
              <a:t>One could say, though, that such an individual has a sex chromosome </a:t>
            </a:r>
            <a:r>
              <a:rPr lang="en-US" dirty="0" err="1" smtClean="0"/>
              <a:t>trisomy</a:t>
            </a:r>
            <a:endParaRPr lang="en-US" dirty="0" smtClean="0"/>
          </a:p>
          <a:p>
            <a:r>
              <a:rPr lang="en-US" dirty="0" smtClean="0"/>
              <a:t> The extra X chromosome leads to features of the condition commonly known as </a:t>
            </a:r>
            <a:r>
              <a:rPr lang="en-US" dirty="0" err="1" smtClean="0"/>
              <a:t>Klinefelter</a:t>
            </a:r>
            <a:r>
              <a:rPr lang="en-US" dirty="0" smtClean="0"/>
              <a:t> syndrome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47, XXY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19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400800" y="5029200"/>
            <a:ext cx="2514600" cy="1828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Klienfelters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Affects about 1 in 1000 males </a:t>
            </a:r>
          </a:p>
          <a:p>
            <a:r>
              <a:rPr lang="en-US" dirty="0" smtClean="0"/>
              <a:t>Most males are taller than average and may have a different distribution of body fat (e.g. more than usual in the hips or chest)</a:t>
            </a:r>
          </a:p>
          <a:p>
            <a:pPr lvl="1"/>
            <a:r>
              <a:rPr lang="en-US" dirty="0" smtClean="0"/>
              <a:t>Also tend to have sparse facial and body hair </a:t>
            </a:r>
          </a:p>
          <a:p>
            <a:pPr lvl="1"/>
            <a:r>
              <a:rPr lang="en-US" dirty="0" smtClean="0"/>
              <a:t>Some have a degree of mental retardation, but many have normal intelligence</a:t>
            </a:r>
          </a:p>
          <a:p>
            <a:pPr lvl="1"/>
            <a:r>
              <a:rPr lang="en-US" dirty="0" smtClean="0"/>
              <a:t>The most common feature is infertility</a:t>
            </a:r>
          </a:p>
          <a:p>
            <a:pPr lvl="2"/>
            <a:r>
              <a:rPr lang="en-US" dirty="0" smtClean="0"/>
              <a:t>It is estimated about 2% of infertile men have </a:t>
            </a:r>
            <a:r>
              <a:rPr lang="en-US" dirty="0" err="1" smtClean="0"/>
              <a:t>Klinefelter</a:t>
            </a:r>
            <a:r>
              <a:rPr lang="en-US" dirty="0" smtClean="0"/>
              <a:t> Syndrome</a:t>
            </a:r>
          </a:p>
          <a:p>
            <a:endParaRPr lang="en-US" dirty="0" smtClean="0"/>
          </a:p>
          <a:p>
            <a:r>
              <a:rPr lang="en-US" dirty="0" smtClean="0"/>
              <a:t>Since the characteristics of the syndrome are not always obvious, many males with </a:t>
            </a:r>
            <a:r>
              <a:rPr lang="en-US" dirty="0" err="1" smtClean="0"/>
              <a:t>Klinefelter</a:t>
            </a:r>
            <a:r>
              <a:rPr lang="en-US" dirty="0" smtClean="0"/>
              <a:t> will never be diagnosed 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45,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individual with the genotype 45, X is </a:t>
            </a:r>
            <a:r>
              <a:rPr lang="en-US" dirty="0" err="1" smtClean="0"/>
              <a:t>phenotypically</a:t>
            </a:r>
            <a:r>
              <a:rPr lang="en-US" dirty="0" smtClean="0"/>
              <a:t> female</a:t>
            </a:r>
          </a:p>
          <a:p>
            <a:r>
              <a:rPr lang="en-US" dirty="0" smtClean="0"/>
              <a:t>The person has 45 chromosomes instead of the usual 46 Instead of a </a:t>
            </a:r>
            <a:r>
              <a:rPr lang="en-US" dirty="0" err="1" smtClean="0"/>
              <a:t>trisomy</a:t>
            </a:r>
            <a:r>
              <a:rPr lang="en-US" dirty="0" smtClean="0"/>
              <a:t>, this would be called a </a:t>
            </a:r>
            <a:r>
              <a:rPr lang="en-US" i="1" dirty="0" err="1" smtClean="0"/>
              <a:t>monosomy</a:t>
            </a:r>
            <a:r>
              <a:rPr lang="en-US" i="1" dirty="0" smtClean="0"/>
              <a:t> </a:t>
            </a:r>
            <a:r>
              <a:rPr lang="en-US" dirty="0" smtClean="0"/>
              <a:t>X </a:t>
            </a:r>
          </a:p>
          <a:p>
            <a:r>
              <a:rPr lang="en-US" dirty="0" smtClean="0"/>
              <a:t>One copy of an X chromosome = </a:t>
            </a:r>
            <a:r>
              <a:rPr lang="en-US" dirty="0" err="1" smtClean="0"/>
              <a:t>monosomy</a:t>
            </a:r>
            <a:endParaRPr lang="en-US" dirty="0" smtClean="0"/>
          </a:p>
          <a:p>
            <a:pPr lvl="1"/>
            <a:r>
              <a:rPr lang="en-US" dirty="0" err="1" smtClean="0"/>
              <a:t>Monosomy</a:t>
            </a:r>
            <a:r>
              <a:rPr lang="en-US" dirty="0" smtClean="0"/>
              <a:t> X is the only </a:t>
            </a:r>
            <a:r>
              <a:rPr lang="en-US" dirty="0" err="1" smtClean="0"/>
              <a:t>monosomyknown</a:t>
            </a:r>
            <a:r>
              <a:rPr lang="en-US" dirty="0" smtClean="0"/>
              <a:t> to be compatible with life </a:t>
            </a:r>
          </a:p>
          <a:p>
            <a:pPr lvl="1"/>
            <a:r>
              <a:rPr lang="en-US" dirty="0" smtClean="0"/>
              <a:t>Having only one copy of an X chromosome leads to the features of the condition known as </a:t>
            </a:r>
            <a:r>
              <a:rPr lang="en-US" b="1" u="sng" dirty="0" smtClean="0"/>
              <a:t>Turner syndrome </a:t>
            </a:r>
            <a:endParaRPr lang="en-US" b="1" u="sng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45,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172200" y="5486400"/>
            <a:ext cx="685800" cy="990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Karyotyping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is an actual photograph of the chromosomes from one cell. </a:t>
            </a:r>
          </a:p>
          <a:p>
            <a:r>
              <a:rPr lang="en-US" dirty="0" err="1" smtClean="0"/>
              <a:t>Karyotypes</a:t>
            </a:r>
            <a:r>
              <a:rPr lang="en-US" dirty="0" smtClean="0"/>
              <a:t> are usually done using blood cells, fetal skin cells (from amniotic fluid or the placenta) and occasionally bone marrow cells</a:t>
            </a:r>
          </a:p>
          <a:p>
            <a:r>
              <a:rPr lang="en-US" dirty="0" smtClean="0"/>
              <a:t>It takes at least one week to complete a </a:t>
            </a:r>
            <a:r>
              <a:rPr lang="en-US" dirty="0" err="1" smtClean="0"/>
              <a:t>karyotype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Affects about 1 in 5000 newborn females</a:t>
            </a:r>
          </a:p>
          <a:p>
            <a:r>
              <a:rPr lang="en-US" dirty="0" smtClean="0"/>
              <a:t>Physical features</a:t>
            </a:r>
          </a:p>
          <a:p>
            <a:pPr lvl="1"/>
            <a:r>
              <a:rPr lang="en-US" dirty="0" smtClean="0"/>
              <a:t>Swelling of the hands and feet</a:t>
            </a:r>
          </a:p>
          <a:p>
            <a:pPr lvl="1"/>
            <a:r>
              <a:rPr lang="en-US" dirty="0" smtClean="0"/>
              <a:t> webbing of the neck</a:t>
            </a:r>
          </a:p>
          <a:p>
            <a:pPr lvl="1"/>
            <a:r>
              <a:rPr lang="en-US" dirty="0" smtClean="0"/>
              <a:t>broad chest</a:t>
            </a:r>
          </a:p>
          <a:p>
            <a:r>
              <a:rPr lang="en-US" dirty="0" smtClean="0"/>
              <a:t>May also have features which affect their health, including </a:t>
            </a:r>
          </a:p>
          <a:p>
            <a:pPr lvl="1"/>
            <a:r>
              <a:rPr lang="en-US" dirty="0" smtClean="0"/>
              <a:t>heart disease </a:t>
            </a:r>
          </a:p>
          <a:p>
            <a:pPr lvl="1"/>
            <a:r>
              <a:rPr lang="en-US" dirty="0" err="1" smtClean="0"/>
              <a:t>a“horseshoe-shaped”kidney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Individuals with Turner syndrome will not typically have mental retardation, but may have specific learning disabilities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would the presence (or absence) of a chromosome lead to certain characteristics in a person? </a:t>
            </a:r>
          </a:p>
          <a:p>
            <a:r>
              <a:rPr lang="en-US" dirty="0" smtClean="0"/>
              <a:t>Why wouldn’t the physical, mental, and behavioral features be exactly the same for two people with the same extra (or missing) chromosome?</a:t>
            </a:r>
          </a:p>
          <a:p>
            <a:r>
              <a:rPr lang="en-US" dirty="0" smtClean="0"/>
              <a:t> Why are babies with </a:t>
            </a:r>
            <a:r>
              <a:rPr lang="en-US" dirty="0" err="1" smtClean="0"/>
              <a:t>trisomy</a:t>
            </a:r>
            <a:r>
              <a:rPr lang="en-US" dirty="0" smtClean="0"/>
              <a:t> 21 more likely to survive than babies with </a:t>
            </a:r>
            <a:r>
              <a:rPr lang="en-US" dirty="0" err="1" smtClean="0"/>
              <a:t>trisomy</a:t>
            </a:r>
            <a:r>
              <a:rPr lang="en-US" dirty="0" smtClean="0"/>
              <a:t> 13 or 18? </a:t>
            </a:r>
          </a:p>
          <a:p>
            <a:r>
              <a:rPr lang="en-US" dirty="0" smtClean="0"/>
              <a:t>Why do you think </a:t>
            </a:r>
            <a:r>
              <a:rPr lang="en-US" dirty="0" err="1" smtClean="0"/>
              <a:t>monosomy</a:t>
            </a:r>
            <a:r>
              <a:rPr lang="en-US" dirty="0" smtClean="0"/>
              <a:t> X (Turner syndrome) is the only </a:t>
            </a:r>
            <a:r>
              <a:rPr lang="en-US" dirty="0" err="1" smtClean="0"/>
              <a:t>monosomy</a:t>
            </a:r>
            <a:r>
              <a:rPr lang="en-US" dirty="0" smtClean="0"/>
              <a:t> in which the individual survives?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Steps to </a:t>
            </a:r>
            <a:r>
              <a:rPr lang="en-US" dirty="0" err="1" smtClean="0"/>
              <a:t>Karyotyping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Sample Collection</a:t>
            </a:r>
          </a:p>
          <a:p>
            <a:pPr>
              <a:buNone/>
            </a:pPr>
            <a:r>
              <a:rPr lang="en-US" dirty="0" smtClean="0"/>
              <a:t>2. Separating cells</a:t>
            </a:r>
          </a:p>
          <a:p>
            <a:pPr>
              <a:buNone/>
            </a:pPr>
            <a:r>
              <a:rPr lang="en-US" dirty="0" smtClean="0"/>
              <a:t>3. Growing Cells</a:t>
            </a:r>
          </a:p>
          <a:p>
            <a:pPr>
              <a:buNone/>
            </a:pPr>
            <a:r>
              <a:rPr lang="en-US" dirty="0" smtClean="0"/>
              <a:t>4. Synchronizing Cells</a:t>
            </a:r>
          </a:p>
          <a:p>
            <a:pPr>
              <a:buNone/>
            </a:pPr>
            <a:r>
              <a:rPr lang="en-US" dirty="0" smtClean="0"/>
              <a:t>5. Releasing Chromosomes from their cells</a:t>
            </a:r>
          </a:p>
          <a:p>
            <a:pPr>
              <a:buNone/>
            </a:pPr>
            <a:r>
              <a:rPr lang="en-US" dirty="0" smtClean="0"/>
              <a:t>6. Staining Chromosomes</a:t>
            </a:r>
          </a:p>
          <a:p>
            <a:pPr>
              <a:buNone/>
            </a:pPr>
            <a:r>
              <a:rPr lang="en-US" dirty="0" smtClean="0"/>
              <a:t>7. Analysis</a:t>
            </a:r>
          </a:p>
          <a:p>
            <a:pPr lvl="1">
              <a:buNone/>
            </a:pPr>
            <a:r>
              <a:rPr lang="en-US" dirty="0" smtClean="0"/>
              <a:t>a. Counting &amp; Sorting of chromosomes</a:t>
            </a:r>
          </a:p>
          <a:p>
            <a:pPr lvl="1">
              <a:buNone/>
            </a:pPr>
            <a:r>
              <a:rPr lang="en-US" dirty="0" smtClean="0"/>
              <a:t>b. Looking at Chromosomes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newborns, a blood sample which contains red bloods cells, white blood cells, serum and other fluids is collected.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will be done on the white blood cells which are actively dividing (a state known as mitosis).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get blood samples from a fetus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During pregnancy, the sample can either be amniotic fluid collected during an amniocentesis</a:t>
            </a:r>
          </a:p>
          <a:p>
            <a:pPr lvl="2"/>
            <a:r>
              <a:rPr lang="en-US" dirty="0" smtClean="0"/>
              <a:t>The amniotic fluid contains fetal skin cells which are used to generate a </a:t>
            </a:r>
            <a:r>
              <a:rPr lang="en-US" dirty="0" err="1" smtClean="0"/>
              <a:t>karyotype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 a piece of the placenta collected during a chorionic </a:t>
            </a:r>
            <a:r>
              <a:rPr lang="en-US" dirty="0" err="1" smtClean="0"/>
              <a:t>villi</a:t>
            </a:r>
            <a:r>
              <a:rPr lang="en-US" dirty="0" smtClean="0"/>
              <a:t> sampling test (CVS).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important thing is to choose a cell type that is actively dividing, some cells, like nerve cells, divide infrequently or never!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472</TotalTime>
  <Words>2992</Words>
  <Application>Microsoft Office PowerPoint</Application>
  <PresentationFormat>On-screen Show (4:3)</PresentationFormat>
  <Paragraphs>299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Module</vt:lpstr>
      <vt:lpstr>Karyotyping</vt:lpstr>
      <vt:lpstr>What are Chromosomes</vt:lpstr>
      <vt:lpstr>Karyotyping</vt:lpstr>
      <vt:lpstr>Karyotypes</vt:lpstr>
      <vt:lpstr>PowerPoint Presentation</vt:lpstr>
      <vt:lpstr>Human Karyotyping</vt:lpstr>
      <vt:lpstr>Clinical Steps to Karyotyping</vt:lpstr>
      <vt:lpstr>Sample Collection</vt:lpstr>
      <vt:lpstr>How do we get blood samples from a fetus</vt:lpstr>
      <vt:lpstr>Separating the Cells</vt:lpstr>
      <vt:lpstr>Growing Cells</vt:lpstr>
      <vt:lpstr>Synchronizing Cells</vt:lpstr>
      <vt:lpstr>Releasing Chromosomes From Their Cells</vt:lpstr>
      <vt:lpstr>Staining the Chromosomes</vt:lpstr>
      <vt:lpstr>G Banding</vt:lpstr>
      <vt:lpstr>G Banding</vt:lpstr>
      <vt:lpstr>Analysis</vt:lpstr>
      <vt:lpstr>Typical Metaphase Spread</vt:lpstr>
      <vt:lpstr>Critical Thinking!</vt:lpstr>
      <vt:lpstr>Analysis: Step 1</vt:lpstr>
      <vt:lpstr>Analysis: Step 2</vt:lpstr>
      <vt:lpstr>Analysis: Step 3</vt:lpstr>
      <vt:lpstr>What we will do</vt:lpstr>
      <vt:lpstr>3 Criteria used to Identify a Chromosome</vt:lpstr>
      <vt:lpstr>Typical Chromosome Structure</vt:lpstr>
      <vt:lpstr>Typical Chromosome Structure</vt:lpstr>
      <vt:lpstr>Typica Chromosome Structure</vt:lpstr>
      <vt:lpstr>Typical Chromosome Structure</vt:lpstr>
      <vt:lpstr>Typical Chromosome Structure</vt:lpstr>
      <vt:lpstr>PowerPoint Presentation</vt:lpstr>
      <vt:lpstr>PowerPoint Presentation</vt:lpstr>
      <vt:lpstr>How To Start</vt:lpstr>
      <vt:lpstr>Nomenclature</vt:lpstr>
      <vt:lpstr>Nomenclature</vt:lpstr>
      <vt:lpstr>So what does this mean: 14q32</vt:lpstr>
      <vt:lpstr>Nomenclature</vt:lpstr>
      <vt:lpstr>Numerical Chromosome Abberations for Sex Chromosomes</vt:lpstr>
      <vt:lpstr>Numerical Chromosome Abberations </vt:lpstr>
      <vt:lpstr>Nomenclature</vt:lpstr>
      <vt:lpstr>Other Types of Staining</vt:lpstr>
      <vt:lpstr>Other Types of Staining</vt:lpstr>
      <vt:lpstr>FISH</vt:lpstr>
      <vt:lpstr>PowerPoint Presentation</vt:lpstr>
      <vt:lpstr>PowerPoint Presentation</vt:lpstr>
      <vt:lpstr>WCP</vt:lpstr>
      <vt:lpstr>Whole Chromosome Walking</vt:lpstr>
      <vt:lpstr>WCP</vt:lpstr>
      <vt:lpstr>PowerPoint Presentation</vt:lpstr>
      <vt:lpstr>Using A Karyotype</vt:lpstr>
      <vt:lpstr>Trisomy 21</vt:lpstr>
      <vt:lpstr>Trisomy 21/Down syndrome</vt:lpstr>
      <vt:lpstr>Trisomy 13</vt:lpstr>
      <vt:lpstr>Trisomy 18</vt:lpstr>
      <vt:lpstr>Trisomy 18</vt:lpstr>
      <vt:lpstr>47, XXY</vt:lpstr>
      <vt:lpstr>47, XXY</vt:lpstr>
      <vt:lpstr>Klienfelters Syndrome</vt:lpstr>
      <vt:lpstr>45, X</vt:lpstr>
      <vt:lpstr>45, X</vt:lpstr>
      <vt:lpstr>Turner Syndrome</vt:lpstr>
      <vt:lpstr>Discussion Questions</vt:lpstr>
    </vt:vector>
  </TitlesOfParts>
  <Company>Lake Central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Karyotyping</dc:title>
  <dc:creator>JENNIFER MCQUADE</dc:creator>
  <cp:lastModifiedBy>Jennifer McQuade</cp:lastModifiedBy>
  <cp:revision>58</cp:revision>
  <dcterms:created xsi:type="dcterms:W3CDTF">2009-11-08T23:29:26Z</dcterms:created>
  <dcterms:modified xsi:type="dcterms:W3CDTF">2012-10-29T20:32:04Z</dcterms:modified>
</cp:coreProperties>
</file>