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60" r:id="rId3"/>
    <p:sldId id="273" r:id="rId4"/>
    <p:sldId id="274" r:id="rId5"/>
    <p:sldId id="286" r:id="rId6"/>
    <p:sldId id="287" r:id="rId7"/>
    <p:sldId id="256" r:id="rId8"/>
    <p:sldId id="259" r:id="rId9"/>
    <p:sldId id="261" r:id="rId10"/>
    <p:sldId id="262" r:id="rId11"/>
    <p:sldId id="263" r:id="rId12"/>
    <p:sldId id="265" r:id="rId13"/>
    <p:sldId id="264" r:id="rId14"/>
    <p:sldId id="266" r:id="rId15"/>
    <p:sldId id="267" r:id="rId16"/>
    <p:sldId id="268" r:id="rId17"/>
    <p:sldId id="270" r:id="rId18"/>
    <p:sldId id="271" r:id="rId19"/>
    <p:sldId id="269" r:id="rId20"/>
    <p:sldId id="275" r:id="rId21"/>
    <p:sldId id="276" r:id="rId22"/>
    <p:sldId id="272" r:id="rId23"/>
    <p:sldId id="277" r:id="rId24"/>
    <p:sldId id="278" r:id="rId25"/>
    <p:sldId id="280" r:id="rId26"/>
    <p:sldId id="281" r:id="rId27"/>
    <p:sldId id="282" r:id="rId28"/>
    <p:sldId id="283" r:id="rId29"/>
    <p:sldId id="284" r:id="rId30"/>
    <p:sldId id="285" r:id="rId31"/>
    <p:sldId id="291" r:id="rId32"/>
    <p:sldId id="288" r:id="rId33"/>
    <p:sldId id="289" r:id="rId34"/>
    <p:sldId id="290"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3" d="100"/>
          <a:sy n="53" d="100"/>
        </p:scale>
        <p:origin x="84" y="10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AC416-BB47-45FE-868B-BE71E33CEA40}"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6264-4D91-4357-B1F2-3FA96ADE64E1}" type="slidenum">
              <a:rPr lang="en-US" smtClean="0"/>
              <a:t>‹#›</a:t>
            </a:fld>
            <a:endParaRPr lang="en-US"/>
          </a:p>
        </p:txBody>
      </p:sp>
    </p:spTree>
    <p:extLst>
      <p:ext uri="{BB962C8B-B14F-4D97-AF65-F5344CB8AC3E}">
        <p14:creationId xmlns:p14="http://schemas.microsoft.com/office/powerpoint/2010/main" val="420423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human brain is a network of 100 billion individual nerve cells interconnected in systems that construct our perceptions of the external world, fix our attention, and control the machinery of our actions.</a:t>
            </a:r>
            <a:endParaRPr lang="en-US" dirty="0"/>
          </a:p>
        </p:txBody>
      </p:sp>
      <p:sp>
        <p:nvSpPr>
          <p:cNvPr id="4" name="Slide Number Placeholder 3"/>
          <p:cNvSpPr>
            <a:spLocks noGrp="1"/>
          </p:cNvSpPr>
          <p:nvPr>
            <p:ph type="sldNum" sz="quarter" idx="10"/>
          </p:nvPr>
        </p:nvSpPr>
        <p:spPr/>
        <p:txBody>
          <a:bodyPr/>
          <a:lstStyle/>
          <a:p>
            <a:fld id="{3DA96264-4D91-4357-B1F2-3FA96ADE64E1}" type="slidenum">
              <a:rPr lang="en-US" smtClean="0"/>
              <a:t>2</a:t>
            </a:fld>
            <a:endParaRPr lang="en-US"/>
          </a:p>
        </p:txBody>
      </p:sp>
    </p:spTree>
    <p:extLst>
      <p:ext uri="{BB962C8B-B14F-4D97-AF65-F5344CB8AC3E}">
        <p14:creationId xmlns:p14="http://schemas.microsoft.com/office/powerpoint/2010/main" val="371283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more prominent gyri and sulci are similar in everyone and have specific names. For example, the central sulcus which separates the precentral gyrus from the post central gyrus</a:t>
            </a:r>
          </a:p>
          <a:p>
            <a:endParaRPr lang="en-US" dirty="0"/>
          </a:p>
        </p:txBody>
      </p:sp>
      <p:sp>
        <p:nvSpPr>
          <p:cNvPr id="4" name="Slide Number Placeholder 3"/>
          <p:cNvSpPr>
            <a:spLocks noGrp="1"/>
          </p:cNvSpPr>
          <p:nvPr>
            <p:ph type="sldNum" sz="quarter" idx="10"/>
          </p:nvPr>
        </p:nvSpPr>
        <p:spPr/>
        <p:txBody>
          <a:bodyPr/>
          <a:lstStyle/>
          <a:p>
            <a:fld id="{3DA96264-4D91-4357-B1F2-3FA96ADE64E1}" type="slidenum">
              <a:rPr lang="en-US" smtClean="0"/>
              <a:t>23</a:t>
            </a:fld>
            <a:endParaRPr lang="en-US"/>
          </a:p>
        </p:txBody>
      </p:sp>
    </p:spTree>
    <p:extLst>
      <p:ext uri="{BB962C8B-B14F-4D97-AF65-F5344CB8AC3E}">
        <p14:creationId xmlns:p14="http://schemas.microsoft.com/office/powerpoint/2010/main" val="198455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5A8EC58-E0CC-4C47-939E-D903F6A1D1B2}" type="datetimeFigureOut">
              <a:rPr lang="en-US" smtClean="0"/>
              <a:t>7/18/2016</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64430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8EC58-E0CC-4C47-939E-D903F6A1D1B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183260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8EC58-E0CC-4C47-939E-D903F6A1D1B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1591451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8EC58-E0CC-4C47-939E-D903F6A1D1B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49201-AFBF-490B-BB08-632DA7AD71D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3500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8EC58-E0CC-4C47-939E-D903F6A1D1B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3528009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5A8EC58-E0CC-4C47-939E-D903F6A1D1B2}"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128270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5A8EC58-E0CC-4C47-939E-D903F6A1D1B2}"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166703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A8EC58-E0CC-4C47-939E-D903F6A1D1B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2595030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A8EC58-E0CC-4C47-939E-D903F6A1D1B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298951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A8EC58-E0CC-4C47-939E-D903F6A1D1B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233845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8EC58-E0CC-4C47-939E-D903F6A1D1B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156748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A8EC58-E0CC-4C47-939E-D903F6A1D1B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3698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A8EC58-E0CC-4C47-939E-D903F6A1D1B2}"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425730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A8EC58-E0CC-4C47-939E-D903F6A1D1B2}"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4468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8EC58-E0CC-4C47-939E-D903F6A1D1B2}"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161375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8EC58-E0CC-4C47-939E-D903F6A1D1B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63072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8EC58-E0CC-4C47-939E-D903F6A1D1B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49201-AFBF-490B-BB08-632DA7AD71DD}" type="slidenum">
              <a:rPr lang="en-US" smtClean="0"/>
              <a:t>‹#›</a:t>
            </a:fld>
            <a:endParaRPr lang="en-US"/>
          </a:p>
        </p:txBody>
      </p:sp>
    </p:spTree>
    <p:extLst>
      <p:ext uri="{BB962C8B-B14F-4D97-AF65-F5344CB8AC3E}">
        <p14:creationId xmlns:p14="http://schemas.microsoft.com/office/powerpoint/2010/main" val="75440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A8EC58-E0CC-4C47-939E-D903F6A1D1B2}" type="datetimeFigureOut">
              <a:rPr lang="en-US" smtClean="0"/>
              <a:t>7/18/2016</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D49201-AFBF-490B-BB08-632DA7AD71DD}" type="slidenum">
              <a:rPr lang="en-US" smtClean="0"/>
              <a:t>‹#›</a:t>
            </a:fld>
            <a:endParaRPr lang="en-US"/>
          </a:p>
        </p:txBody>
      </p:sp>
    </p:spTree>
    <p:extLst>
      <p:ext uri="{BB962C8B-B14F-4D97-AF65-F5344CB8AC3E}">
        <p14:creationId xmlns:p14="http://schemas.microsoft.com/office/powerpoint/2010/main" val="552374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 of Neuroscience</a:t>
            </a:r>
            <a:endParaRPr lang="en-US" dirty="0"/>
          </a:p>
        </p:txBody>
      </p:sp>
      <p:sp>
        <p:nvSpPr>
          <p:cNvPr id="3" name="Content Placeholder 2"/>
          <p:cNvSpPr>
            <a:spLocks noGrp="1"/>
          </p:cNvSpPr>
          <p:nvPr>
            <p:ph idx="1"/>
          </p:nvPr>
        </p:nvSpPr>
        <p:spPr>
          <a:xfrm>
            <a:off x="1141412" y="1656080"/>
            <a:ext cx="9905999" cy="4805680"/>
          </a:xfrm>
        </p:spPr>
        <p:txBody>
          <a:bodyPr>
            <a:normAutofit/>
          </a:bodyPr>
          <a:lstStyle/>
          <a:p>
            <a:r>
              <a:rPr lang="en-US" dirty="0" smtClean="0"/>
              <a:t>The task of neuroscience is to understand the mental processes by which we perceive, act, learn and remember.</a:t>
            </a:r>
          </a:p>
          <a:p>
            <a:r>
              <a:rPr lang="en-US" dirty="0" smtClean="0"/>
              <a:t>Questions we will consider:</a:t>
            </a:r>
          </a:p>
          <a:p>
            <a:pPr lvl="1"/>
            <a:r>
              <a:rPr lang="en-US" dirty="0" smtClean="0"/>
              <a:t>How does the brain produce the remarkable individuality f human action</a:t>
            </a:r>
          </a:p>
          <a:p>
            <a:pPr lvl="1"/>
            <a:r>
              <a:rPr lang="en-US" dirty="0" smtClean="0"/>
              <a:t>Are mental processes localized to specific regions of the brain, or do they represent emergent properties of the brain as an organ?</a:t>
            </a:r>
          </a:p>
          <a:p>
            <a:pPr lvl="1"/>
            <a:r>
              <a:rPr lang="en-US" dirty="0" smtClean="0"/>
              <a:t>To what extent are mental processes hardwired into the neural architecture of the brain?</a:t>
            </a:r>
          </a:p>
          <a:p>
            <a:pPr lvl="1"/>
            <a:r>
              <a:rPr lang="en-US" dirty="0" smtClean="0"/>
              <a:t>What do genes contribute to behavior, and how is gene expression in nerve cells regulated by developmental and learning processes?</a:t>
            </a:r>
          </a:p>
          <a:p>
            <a:pPr lvl="1"/>
            <a:r>
              <a:rPr lang="en-US" dirty="0" smtClean="0"/>
              <a:t>How does experience alter the way the brain processes subsequent events</a:t>
            </a:r>
          </a:p>
          <a:p>
            <a:pPr lvl="1"/>
            <a:endParaRPr lang="en-US" dirty="0" smtClean="0"/>
          </a:p>
          <a:p>
            <a:pPr lvl="1"/>
            <a:endParaRPr lang="en-US" dirty="0"/>
          </a:p>
        </p:txBody>
      </p:sp>
    </p:spTree>
    <p:extLst>
      <p:ext uri="{BB962C8B-B14F-4D97-AF65-F5344CB8AC3E}">
        <p14:creationId xmlns:p14="http://schemas.microsoft.com/office/powerpoint/2010/main" val="14392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 has distinct functional regions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central nervous system is a bilateral and essentially symmetrical structure with 7 main parts:</a:t>
            </a:r>
          </a:p>
          <a:p>
            <a:pPr lvl="1"/>
            <a:r>
              <a:rPr lang="en-US" dirty="0" smtClean="0"/>
              <a:t>Spinal cord</a:t>
            </a:r>
          </a:p>
          <a:p>
            <a:pPr lvl="1"/>
            <a:r>
              <a:rPr lang="en-US" dirty="0" smtClean="0"/>
              <a:t>Medulla oblongata</a:t>
            </a:r>
          </a:p>
          <a:p>
            <a:pPr lvl="1"/>
            <a:r>
              <a:rPr lang="en-US" dirty="0" smtClean="0"/>
              <a:t>Pons</a:t>
            </a:r>
          </a:p>
          <a:p>
            <a:pPr lvl="1"/>
            <a:r>
              <a:rPr lang="en-US" dirty="0" smtClean="0"/>
              <a:t>Cerebellum</a:t>
            </a:r>
          </a:p>
          <a:p>
            <a:pPr lvl="1"/>
            <a:r>
              <a:rPr lang="en-US" dirty="0" smtClean="0"/>
              <a:t>Midbrain</a:t>
            </a:r>
          </a:p>
          <a:p>
            <a:pPr lvl="1"/>
            <a:r>
              <a:rPr lang="en-US" dirty="0" smtClean="0"/>
              <a:t>Diencephalon</a:t>
            </a:r>
          </a:p>
          <a:p>
            <a:pPr lvl="1"/>
            <a:r>
              <a:rPr lang="en-US" dirty="0" smtClean="0"/>
              <a:t>Cerebral hemispheres</a:t>
            </a:r>
            <a:endParaRPr lang="en-US" dirty="0"/>
          </a:p>
        </p:txBody>
      </p:sp>
      <p:pic>
        <p:nvPicPr>
          <p:cNvPr id="1026" name="Picture 2" descr="http://www.mtchs.org/BIO/text/chapter28/28images/28-12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003" y="2786425"/>
            <a:ext cx="4427234" cy="371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258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Spinal cord</a:t>
            </a:r>
            <a:endParaRPr lang="en-US" dirty="0"/>
          </a:p>
        </p:txBody>
      </p:sp>
      <p:sp>
        <p:nvSpPr>
          <p:cNvPr id="3" name="Content Placeholder 2"/>
          <p:cNvSpPr>
            <a:spLocks noGrp="1"/>
          </p:cNvSpPr>
          <p:nvPr>
            <p:ph idx="1"/>
          </p:nvPr>
        </p:nvSpPr>
        <p:spPr>
          <a:xfrm>
            <a:off x="1141413" y="2249487"/>
            <a:ext cx="7732622" cy="3541714"/>
          </a:xfrm>
        </p:spPr>
        <p:txBody>
          <a:bodyPr>
            <a:normAutofit/>
          </a:bodyPr>
          <a:lstStyle/>
          <a:p>
            <a:r>
              <a:rPr lang="en-US" dirty="0" smtClean="0"/>
              <a:t>Receives &amp; processes sensory information from the skin, joints, and muscles of the limbs and trunk and controls movement of the limbs and trunk. </a:t>
            </a:r>
          </a:p>
          <a:p>
            <a:r>
              <a:rPr lang="en-US" dirty="0" smtClean="0"/>
              <a:t>Subdivided into cervical, thoracic, lumbar, and sacral regions</a:t>
            </a:r>
          </a:p>
          <a:p>
            <a:r>
              <a:rPr lang="en-US" dirty="0" smtClean="0"/>
              <a:t>Cervical part of the spinal cord is continuous with the brainstem</a:t>
            </a:r>
            <a:endParaRPr lang="en-US" dirty="0"/>
          </a:p>
        </p:txBody>
      </p:sp>
      <p:pic>
        <p:nvPicPr>
          <p:cNvPr id="2050" name="Picture 2" descr="https://s-media-cache-ak0.pinimg.com/736x/11/30/67/113067276f9b455c1920deb6eacdc6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638" y="883467"/>
            <a:ext cx="2857500"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 stem</a:t>
            </a:r>
            <a:endParaRPr lang="en-US" dirty="0"/>
          </a:p>
        </p:txBody>
      </p:sp>
      <p:sp>
        <p:nvSpPr>
          <p:cNvPr id="3" name="Content Placeholder 2"/>
          <p:cNvSpPr>
            <a:spLocks noGrp="1"/>
          </p:cNvSpPr>
          <p:nvPr>
            <p:ph idx="1"/>
          </p:nvPr>
        </p:nvSpPr>
        <p:spPr>
          <a:xfrm>
            <a:off x="1141412" y="2249486"/>
            <a:ext cx="9905999" cy="3994559"/>
          </a:xfrm>
        </p:spPr>
        <p:txBody>
          <a:bodyPr>
            <a:normAutofit lnSpcReduction="10000"/>
          </a:bodyPr>
          <a:lstStyle/>
          <a:p>
            <a:r>
              <a:rPr lang="en-US" dirty="0" smtClean="0"/>
              <a:t>Receives sensory information from the skin and muscles of the head. It also conveys information from the spinal cord to the brain and from the brain to the spinal cord.</a:t>
            </a:r>
          </a:p>
          <a:p>
            <a:r>
              <a:rPr lang="en-US" dirty="0" smtClean="0"/>
              <a:t>It regulates levels of arousal</a:t>
            </a:r>
            <a:r>
              <a:rPr lang="en-US" dirty="0"/>
              <a:t> </a:t>
            </a:r>
            <a:r>
              <a:rPr lang="en-US" dirty="0" smtClean="0"/>
              <a:t>and awareness</a:t>
            </a:r>
          </a:p>
          <a:p>
            <a:r>
              <a:rPr lang="en-US" dirty="0" smtClean="0"/>
              <a:t>Contains collections of cell bodies called cranial nerve nuclei that </a:t>
            </a:r>
          </a:p>
          <a:p>
            <a:pPr lvl="1"/>
            <a:r>
              <a:rPr lang="en-US" dirty="0" smtClean="0"/>
              <a:t>receive information from the skin and muscles of the head</a:t>
            </a:r>
          </a:p>
          <a:p>
            <a:pPr lvl="1"/>
            <a:r>
              <a:rPr lang="en-US" dirty="0" smtClean="0"/>
              <a:t>control motor output to muscles of the </a:t>
            </a:r>
            <a:r>
              <a:rPr lang="en-US" dirty="0"/>
              <a:t>f</a:t>
            </a:r>
            <a:r>
              <a:rPr lang="en-US" dirty="0" smtClean="0"/>
              <a:t>ace, neck and eyes</a:t>
            </a:r>
          </a:p>
          <a:p>
            <a:pPr lvl="1"/>
            <a:r>
              <a:rPr lang="en-US" dirty="0"/>
              <a:t>a</a:t>
            </a:r>
            <a:r>
              <a:rPr lang="en-US" dirty="0" smtClean="0"/>
              <a:t>re specialized for information from special senses including hearing, taste, and balance</a:t>
            </a:r>
            <a:endParaRPr lang="en-US" dirty="0"/>
          </a:p>
        </p:txBody>
      </p:sp>
    </p:spTree>
    <p:extLst>
      <p:ext uri="{BB962C8B-B14F-4D97-AF65-F5344CB8AC3E}">
        <p14:creationId xmlns:p14="http://schemas.microsoft.com/office/powerpoint/2010/main" val="4804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 Stem has 3 parts</a:t>
            </a:r>
            <a:endParaRPr lang="en-US" dirty="0"/>
          </a:p>
        </p:txBody>
      </p:sp>
      <p:sp>
        <p:nvSpPr>
          <p:cNvPr id="3" name="Content Placeholder 2"/>
          <p:cNvSpPr>
            <a:spLocks noGrp="1"/>
          </p:cNvSpPr>
          <p:nvPr>
            <p:ph idx="1"/>
          </p:nvPr>
        </p:nvSpPr>
        <p:spPr/>
        <p:txBody>
          <a:bodyPr/>
          <a:lstStyle/>
          <a:p>
            <a:r>
              <a:rPr lang="en-US" dirty="0" smtClean="0"/>
              <a:t>Medulla oblongata: lies directly above the spinal cord and includes centers vital for autonomic functions like breathing, digestion, and control of heart rate</a:t>
            </a:r>
          </a:p>
          <a:p>
            <a:r>
              <a:rPr lang="en-US" dirty="0" smtClean="0"/>
              <a:t>Pons: lies above the medulla and conveys information about movement from the cerebral hemisphere to the cerebellum</a:t>
            </a:r>
          </a:p>
          <a:p>
            <a:r>
              <a:rPr lang="en-US" dirty="0" smtClean="0"/>
              <a:t>Midbrain: controls many sensory and motor functions including eye movement and coordination of visual and auditory reflexes </a:t>
            </a:r>
            <a:endParaRPr lang="en-US" dirty="0"/>
          </a:p>
        </p:txBody>
      </p:sp>
    </p:spTree>
    <p:extLst>
      <p:ext uri="{BB962C8B-B14F-4D97-AF65-F5344CB8AC3E}">
        <p14:creationId xmlns:p14="http://schemas.microsoft.com/office/powerpoint/2010/main" val="81709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cognitiveconsonance.info/wp-content/uploads/2015/08/brain-stem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618518"/>
            <a:ext cx="9988142" cy="587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18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cerebellum</a:t>
            </a:r>
            <a:endParaRPr lang="en-US" dirty="0"/>
          </a:p>
        </p:txBody>
      </p:sp>
      <p:sp>
        <p:nvSpPr>
          <p:cNvPr id="3" name="Content Placeholder 2"/>
          <p:cNvSpPr>
            <a:spLocks noGrp="1"/>
          </p:cNvSpPr>
          <p:nvPr>
            <p:ph idx="1"/>
          </p:nvPr>
        </p:nvSpPr>
        <p:spPr>
          <a:xfrm>
            <a:off x="6645230" y="1709555"/>
            <a:ext cx="4553994" cy="3541714"/>
          </a:xfrm>
        </p:spPr>
        <p:txBody>
          <a:bodyPr>
            <a:normAutofit fontScale="92500" lnSpcReduction="20000"/>
          </a:bodyPr>
          <a:lstStyle/>
          <a:p>
            <a:r>
              <a:rPr lang="en-US" dirty="0" smtClean="0"/>
              <a:t>Lies behind the pons and is connected to the brainstem by several major fiber tracts called peduncles</a:t>
            </a:r>
          </a:p>
          <a:p>
            <a:r>
              <a:rPr lang="en-US" dirty="0" smtClean="0"/>
              <a:t>Modulates the force and range of movement and is involved in the learning of motor skills</a:t>
            </a:r>
          </a:p>
          <a:p>
            <a:r>
              <a:rPr lang="en-US" dirty="0" smtClean="0"/>
              <a:t>Helps provide smooth, coordinated, body movements</a:t>
            </a:r>
          </a:p>
          <a:p>
            <a:endParaRPr lang="en-US" dirty="0"/>
          </a:p>
        </p:txBody>
      </p:sp>
      <p:pic>
        <p:nvPicPr>
          <p:cNvPr id="5" name="Picture 2" descr="http://droualb.faculty.mjc.edu/Lecture%20Notes/Unit%205/FG15_19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87" y="2334685"/>
            <a:ext cx="5345883" cy="400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diencephalon</a:t>
            </a:r>
            <a:endParaRPr lang="en-US" dirty="0"/>
          </a:p>
        </p:txBody>
      </p:sp>
      <p:sp>
        <p:nvSpPr>
          <p:cNvPr id="3" name="Content Placeholder 2"/>
          <p:cNvSpPr>
            <a:spLocks noGrp="1"/>
          </p:cNvSpPr>
          <p:nvPr>
            <p:ph idx="1"/>
          </p:nvPr>
        </p:nvSpPr>
        <p:spPr>
          <a:xfrm>
            <a:off x="5486399" y="2097088"/>
            <a:ext cx="4350520" cy="3541714"/>
          </a:xfrm>
        </p:spPr>
        <p:txBody>
          <a:bodyPr>
            <a:normAutofit lnSpcReduction="10000"/>
          </a:bodyPr>
          <a:lstStyle/>
          <a:p>
            <a:r>
              <a:rPr lang="en-US" dirty="0" smtClean="0"/>
              <a:t>Located above the midbrain and contains 2 structures</a:t>
            </a:r>
          </a:p>
          <a:p>
            <a:pPr lvl="1"/>
            <a:r>
              <a:rPr lang="en-US" dirty="0" smtClean="0"/>
              <a:t>Thalamus: processes most of the information reaching the cerebral cortex from the rest of the CNS</a:t>
            </a:r>
          </a:p>
          <a:p>
            <a:pPr lvl="1"/>
            <a:r>
              <a:rPr lang="en-US" dirty="0" smtClean="0"/>
              <a:t>Hypothalamus: regulates autonomic, endocrine, and visceral functions</a:t>
            </a:r>
            <a:endParaRPr lang="en-US" dirty="0"/>
          </a:p>
        </p:txBody>
      </p:sp>
      <p:pic>
        <p:nvPicPr>
          <p:cNvPr id="7170" name="Picture 2" descr="http://image.123tagged.com/images/d/diencephalon-138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026" y="1881686"/>
            <a:ext cx="33813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3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hemispheres</a:t>
            </a:r>
            <a:endParaRPr lang="en-US" dirty="0"/>
          </a:p>
        </p:txBody>
      </p:sp>
      <p:sp>
        <p:nvSpPr>
          <p:cNvPr id="3" name="Content Placeholder 2"/>
          <p:cNvSpPr>
            <a:spLocks noGrp="1"/>
          </p:cNvSpPr>
          <p:nvPr>
            <p:ph idx="1"/>
          </p:nvPr>
        </p:nvSpPr>
        <p:spPr/>
        <p:txBody>
          <a:bodyPr/>
          <a:lstStyle/>
          <a:p>
            <a:r>
              <a:rPr lang="en-US" dirty="0" smtClean="0"/>
              <a:t>Consists of a heavily wrinkled outer layer – the cerebral cortex- and 3 deep lying structures</a:t>
            </a:r>
          </a:p>
          <a:p>
            <a:pPr lvl="1"/>
            <a:r>
              <a:rPr lang="en-US" dirty="0" smtClean="0"/>
              <a:t>The basal ganglia: regulate motor performance</a:t>
            </a:r>
          </a:p>
          <a:p>
            <a:pPr lvl="1"/>
            <a:r>
              <a:rPr lang="en-US" dirty="0" smtClean="0"/>
              <a:t>The hippocampus: involved in memory storage</a:t>
            </a:r>
          </a:p>
          <a:p>
            <a:pPr lvl="1"/>
            <a:r>
              <a:rPr lang="en-US" dirty="0" smtClean="0"/>
              <a:t>The amygdala: coordinate autonomic and endocrine responses of emotional states</a:t>
            </a:r>
            <a:endParaRPr lang="en-US" dirty="0"/>
          </a:p>
        </p:txBody>
      </p:sp>
    </p:spTree>
    <p:extLst>
      <p:ext uri="{BB962C8B-B14F-4D97-AF65-F5344CB8AC3E}">
        <p14:creationId xmlns:p14="http://schemas.microsoft.com/office/powerpoint/2010/main" val="673846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age.buckinstitute.org/wp-content/uploads/2015/12/cerebro-ganglios-basales-cort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1" y="618518"/>
            <a:ext cx="9906000" cy="576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670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droualb.faculty.mjc.edu/Lecture%20Notes/Unit%205/FG15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32" y="94489"/>
            <a:ext cx="11020424" cy="678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18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Nervous System</a:t>
            </a:r>
            <a:endParaRPr lang="en-US" dirty="0"/>
          </a:p>
        </p:txBody>
      </p:sp>
      <p:sp>
        <p:nvSpPr>
          <p:cNvPr id="3" name="Content Placeholder 2"/>
          <p:cNvSpPr>
            <a:spLocks noGrp="1"/>
          </p:cNvSpPr>
          <p:nvPr>
            <p:ph idx="1"/>
          </p:nvPr>
        </p:nvSpPr>
        <p:spPr>
          <a:xfrm>
            <a:off x="1141412" y="1994053"/>
            <a:ext cx="9905999" cy="3797148"/>
          </a:xfrm>
        </p:spPr>
        <p:txBody>
          <a:bodyPr>
            <a:normAutofit fontScale="92500" lnSpcReduction="20000"/>
          </a:bodyPr>
          <a:lstStyle/>
          <a:p>
            <a:r>
              <a:rPr lang="en-US" dirty="0" smtClean="0"/>
              <a:t>We will start by looking at the basics of learning and memory</a:t>
            </a:r>
          </a:p>
          <a:p>
            <a:r>
              <a:rPr lang="en-US" dirty="0" smtClean="0"/>
              <a:t>We will study the branches of the nervous system &amp; anatomy of the brain</a:t>
            </a:r>
          </a:p>
          <a:p>
            <a:r>
              <a:rPr lang="en-US" dirty="0" smtClean="0"/>
              <a:t>Next we will consider the degree to which mental functions can be located in specific regions of the brain</a:t>
            </a:r>
          </a:p>
          <a:p>
            <a:r>
              <a:rPr lang="en-US" dirty="0" smtClean="0"/>
              <a:t>We will learn how neurons are organized into signaling pathways and how they communicate by means of synaptic transmission</a:t>
            </a:r>
          </a:p>
          <a:p>
            <a:r>
              <a:rPr lang="en-US" dirty="0"/>
              <a:t>We will examine the extent to which behavior can be understood in terms of the properties of specific nerve cells and their interconnections in one region of the brain</a:t>
            </a:r>
          </a:p>
          <a:p>
            <a:endParaRPr lang="en-US" dirty="0" smtClean="0"/>
          </a:p>
        </p:txBody>
      </p:sp>
    </p:spTree>
    <p:extLst>
      <p:ext uri="{BB962C8B-B14F-4D97-AF65-F5344CB8AC3E}">
        <p14:creationId xmlns:p14="http://schemas.microsoft.com/office/powerpoint/2010/main" val="9694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divisions of the brain</a:t>
            </a:r>
            <a:endParaRPr lang="en-US" dirty="0"/>
          </a:p>
        </p:txBody>
      </p:sp>
      <p:sp>
        <p:nvSpPr>
          <p:cNvPr id="3" name="Content Placeholder 2"/>
          <p:cNvSpPr>
            <a:spLocks noGrp="1"/>
          </p:cNvSpPr>
          <p:nvPr>
            <p:ph idx="1"/>
          </p:nvPr>
        </p:nvSpPr>
        <p:spPr/>
        <p:txBody>
          <a:bodyPr/>
          <a:lstStyle/>
          <a:p>
            <a:r>
              <a:rPr lang="en-US" dirty="0" smtClean="0"/>
              <a:t>Hindbrain: medulla, pons, cerebellum</a:t>
            </a:r>
          </a:p>
          <a:p>
            <a:r>
              <a:rPr lang="en-US" dirty="0" smtClean="0"/>
              <a:t>Midbrain: brainstem</a:t>
            </a:r>
          </a:p>
          <a:p>
            <a:r>
              <a:rPr lang="en-US" dirty="0" smtClean="0"/>
              <a:t>Forebrain: diencephalon &amp; cerebral hemispheres </a:t>
            </a:r>
            <a:endParaRPr lang="en-US" dirty="0"/>
          </a:p>
        </p:txBody>
      </p:sp>
    </p:spTree>
    <p:extLst>
      <p:ext uri="{BB962C8B-B14F-4D97-AF65-F5344CB8AC3E}">
        <p14:creationId xmlns:p14="http://schemas.microsoft.com/office/powerpoint/2010/main" val="682703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Functions are localized within the cerebral cortex</a:t>
            </a:r>
            <a:endParaRPr lang="en-US" dirty="0"/>
          </a:p>
        </p:txBody>
      </p:sp>
      <p:sp>
        <p:nvSpPr>
          <p:cNvPr id="3" name="Content Placeholder 2"/>
          <p:cNvSpPr>
            <a:spLocks noGrp="1"/>
          </p:cNvSpPr>
          <p:nvPr>
            <p:ph idx="1"/>
          </p:nvPr>
        </p:nvSpPr>
        <p:spPr/>
        <p:txBody>
          <a:bodyPr>
            <a:normAutofit/>
          </a:bodyPr>
          <a:lstStyle/>
          <a:p>
            <a:r>
              <a:rPr lang="en-US" dirty="0" smtClean="0"/>
              <a:t>In each of the brains two hemispheres the overlying cortex is divided into 4 anatomically distinct lobes</a:t>
            </a:r>
          </a:p>
          <a:p>
            <a:pPr lvl="1"/>
            <a:r>
              <a:rPr lang="en-US" dirty="0" smtClean="0"/>
              <a:t>Frontal: largely concerned with planning future action and controlling movement</a:t>
            </a:r>
          </a:p>
          <a:p>
            <a:pPr lvl="1"/>
            <a:r>
              <a:rPr lang="en-US" dirty="0" smtClean="0"/>
              <a:t>Parietal: concerned with somatic sensation. Forming body image, and with relating ones body image with </a:t>
            </a:r>
            <a:r>
              <a:rPr lang="en-US" dirty="0" err="1" smtClean="0"/>
              <a:t>extrapersonal</a:t>
            </a:r>
            <a:r>
              <a:rPr lang="en-US" dirty="0" smtClean="0"/>
              <a:t> space</a:t>
            </a:r>
          </a:p>
          <a:p>
            <a:pPr lvl="1"/>
            <a:r>
              <a:rPr lang="en-US" dirty="0" smtClean="0"/>
              <a:t>Temporal : concerned with hearing and through its deep structures- the hippocampus &amp; amygdala- with aspects of learning, </a:t>
            </a:r>
            <a:r>
              <a:rPr lang="en-US" dirty="0" err="1" smtClean="0"/>
              <a:t>memoy</a:t>
            </a:r>
            <a:r>
              <a:rPr lang="en-US" dirty="0" smtClean="0"/>
              <a:t>, &amp; emotion</a:t>
            </a:r>
          </a:p>
          <a:p>
            <a:pPr lvl="1"/>
            <a:r>
              <a:rPr lang="en-US" dirty="0" smtClean="0"/>
              <a:t>Occipital: concerned with vision</a:t>
            </a:r>
          </a:p>
          <a:p>
            <a:pPr lvl="1"/>
            <a:endParaRPr lang="en-US" dirty="0"/>
          </a:p>
        </p:txBody>
      </p:sp>
    </p:spTree>
    <p:extLst>
      <p:ext uri="{BB962C8B-B14F-4D97-AF65-F5344CB8AC3E}">
        <p14:creationId xmlns:p14="http://schemas.microsoft.com/office/powerpoint/2010/main" val="24523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cerebral cortex is divided into 4 lobes</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https://jeffreysterlingmd.files.wordpress.com/2014/08/cerebralcort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933167"/>
            <a:ext cx="9905999"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33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cerebral cortex</a:t>
            </a:r>
            <a:endParaRPr lang="en-US" dirty="0"/>
          </a:p>
        </p:txBody>
      </p:sp>
      <p:sp>
        <p:nvSpPr>
          <p:cNvPr id="3" name="Content Placeholder 2"/>
          <p:cNvSpPr>
            <a:spLocks noGrp="1"/>
          </p:cNvSpPr>
          <p:nvPr>
            <p:ph idx="1"/>
          </p:nvPr>
        </p:nvSpPr>
        <p:spPr/>
        <p:txBody>
          <a:bodyPr/>
          <a:lstStyle/>
          <a:p>
            <a:r>
              <a:rPr lang="en-US" dirty="0" smtClean="0"/>
              <a:t>Each lobe has several characteristic deep </a:t>
            </a:r>
            <a:r>
              <a:rPr lang="en-US" dirty="0" err="1" smtClean="0"/>
              <a:t>infoldings</a:t>
            </a:r>
            <a:r>
              <a:rPr lang="en-US" dirty="0" smtClean="0"/>
              <a:t>  composed of crests called gyri, and grooves called sulci or fissures</a:t>
            </a:r>
          </a:p>
        </p:txBody>
      </p:sp>
      <p:pic>
        <p:nvPicPr>
          <p:cNvPr id="1026" name="Picture 2" descr="https://upload.wikimedia.org/wikipedia/commons/4/46/LobesCaptsLater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811" y="3152230"/>
            <a:ext cx="6268583" cy="370577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155568" y="174322"/>
            <a:ext cx="4244577" cy="3596640"/>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Critical Thinking- what do you think is the evolutionary advantage to a cerebral cortex with gyri and sulci, over one that is smooth</a:t>
            </a:r>
            <a:endParaRPr lang="en-US" sz="2000" dirty="0"/>
          </a:p>
        </p:txBody>
      </p:sp>
    </p:spTree>
    <p:extLst>
      <p:ext uri="{BB962C8B-B14F-4D97-AF65-F5344CB8AC3E}">
        <p14:creationId xmlns:p14="http://schemas.microsoft.com/office/powerpoint/2010/main" val="183977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Cerebral Cortex</a:t>
            </a:r>
            <a:endParaRPr lang="en-US" dirty="0"/>
          </a:p>
        </p:txBody>
      </p:sp>
      <p:sp>
        <p:nvSpPr>
          <p:cNvPr id="3" name="Content Placeholder 2"/>
          <p:cNvSpPr>
            <a:spLocks noGrp="1"/>
          </p:cNvSpPr>
          <p:nvPr>
            <p:ph idx="1"/>
          </p:nvPr>
        </p:nvSpPr>
        <p:spPr/>
        <p:txBody>
          <a:bodyPr/>
          <a:lstStyle/>
          <a:p>
            <a:r>
              <a:rPr lang="en-US" dirty="0" smtClean="0"/>
              <a:t>The organization of the cerebral cortex is characterized by 2 important features</a:t>
            </a:r>
          </a:p>
          <a:p>
            <a:pPr marL="914400" lvl="1" indent="-457200">
              <a:buFont typeface="+mj-lt"/>
              <a:buAutoNum type="arabicPeriod"/>
            </a:pPr>
            <a:r>
              <a:rPr lang="en-US" dirty="0" smtClean="0"/>
              <a:t>Each hemisphere is concerned primarily with sensory and motor processes on the contralateral (opposite) side of the body </a:t>
            </a:r>
          </a:p>
          <a:p>
            <a:pPr marL="914400" lvl="1" indent="-457200">
              <a:buFont typeface="+mj-lt"/>
              <a:buAutoNum type="arabicPeriod"/>
            </a:pPr>
            <a:r>
              <a:rPr lang="en-US" dirty="0" smtClean="0"/>
              <a:t>Although the hemispheres are similar in appearance they are not completely symmetrical in structure nor equivalent in function</a:t>
            </a:r>
            <a:endParaRPr lang="en-US" dirty="0"/>
          </a:p>
        </p:txBody>
      </p:sp>
    </p:spTree>
    <p:extLst>
      <p:ext uri="{BB962C8B-B14F-4D97-AF65-F5344CB8AC3E}">
        <p14:creationId xmlns:p14="http://schemas.microsoft.com/office/powerpoint/2010/main" val="1668843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did we figure all of this out?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illustrate the role of the cerebral cortex in cognition we will take a historical approach and trace the development of our understanding of the neural basis of language, using it as an example of how we have progressed in localizing mental functions in the brain</a:t>
            </a:r>
          </a:p>
          <a:p>
            <a:r>
              <a:rPr lang="en-US" dirty="0" smtClean="0"/>
              <a:t>Much of what we know about the localization of language comes from studies of aphasia, a language disorder found most often in  patients that have suffered a stroke </a:t>
            </a:r>
          </a:p>
          <a:p>
            <a:pPr lvl="1"/>
            <a:r>
              <a:rPr lang="en-US" dirty="0" smtClean="0"/>
              <a:t>Strokes are caused by the occlusion or rupture of a blood vessel supplying oxygen to a portion of the cerebral hemisphere</a:t>
            </a:r>
            <a:endParaRPr lang="en-US" dirty="0"/>
          </a:p>
        </p:txBody>
      </p:sp>
    </p:spTree>
    <p:extLst>
      <p:ext uri="{BB962C8B-B14F-4D97-AF65-F5344CB8AC3E}">
        <p14:creationId xmlns:p14="http://schemas.microsoft.com/office/powerpoint/2010/main" val="35429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phrenology</a:t>
            </a:r>
            <a:endParaRPr lang="en-US" dirty="0"/>
          </a:p>
        </p:txBody>
      </p:sp>
      <p:sp>
        <p:nvSpPr>
          <p:cNvPr id="3" name="Content Placeholder 2"/>
          <p:cNvSpPr>
            <a:spLocks noGrp="1"/>
          </p:cNvSpPr>
          <p:nvPr>
            <p:ph idx="1"/>
          </p:nvPr>
        </p:nvSpPr>
        <p:spPr>
          <a:xfrm>
            <a:off x="5008563" y="1097280"/>
            <a:ext cx="6411532" cy="5632704"/>
          </a:xfrm>
        </p:spPr>
        <p:txBody>
          <a:bodyPr>
            <a:normAutofit/>
          </a:bodyPr>
          <a:lstStyle/>
          <a:p>
            <a:r>
              <a:rPr lang="en-US" dirty="0" smtClean="0"/>
              <a:t>Proposed by Franz Joseph Gall in 1796 </a:t>
            </a:r>
          </a:p>
          <a:p>
            <a:r>
              <a:rPr lang="en-US" dirty="0" smtClean="0"/>
              <a:t>The idea that particular regions of the cerebral cortex corresponded to specific mental functions such as generosity, secretiveness, or religiosity and that the center for each function grew with use or shrunk with disuse. </a:t>
            </a:r>
          </a:p>
          <a:p>
            <a:r>
              <a:rPr lang="en-US" dirty="0" smtClean="0"/>
              <a:t>This caused the overlying skull to bulge creating a pattern of bumps and ridges indicating which brain regions were most developed</a:t>
            </a:r>
            <a:endParaRPr lang="en-US" dirty="0"/>
          </a:p>
        </p:txBody>
      </p:sp>
      <p:pic>
        <p:nvPicPr>
          <p:cNvPr id="2050" name="Picture 2" descr="https://aspergerhuman.files.wordpress.com/2015/08/goodhealthv1-paperrelic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8" t="5373" r="2582" b="17705"/>
          <a:stretch/>
        </p:blipFill>
        <p:spPr bwMode="auto">
          <a:xfrm>
            <a:off x="1141413" y="1609344"/>
            <a:ext cx="3712464" cy="460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5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of neuropsychology</a:t>
            </a:r>
            <a:endParaRPr lang="en-US" dirty="0"/>
          </a:p>
        </p:txBody>
      </p:sp>
      <p:sp>
        <p:nvSpPr>
          <p:cNvPr id="3" name="Content Placeholder 2"/>
          <p:cNvSpPr>
            <a:spLocks noGrp="1"/>
          </p:cNvSpPr>
          <p:nvPr>
            <p:ph idx="1"/>
          </p:nvPr>
        </p:nvSpPr>
        <p:spPr>
          <a:xfrm>
            <a:off x="1141412" y="1942011"/>
            <a:ext cx="9905999" cy="3849190"/>
          </a:xfrm>
        </p:spPr>
        <p:txBody>
          <a:bodyPr>
            <a:normAutofit fontScale="92500"/>
          </a:bodyPr>
          <a:lstStyle/>
          <a:p>
            <a:r>
              <a:rPr lang="en-US" dirty="0"/>
              <a:t>Pierre Paul </a:t>
            </a:r>
            <a:r>
              <a:rPr lang="en-US" dirty="0" smtClean="0"/>
              <a:t>Broca-1861 was influenced by Gall &amp; the idea that functions could be localized  </a:t>
            </a:r>
          </a:p>
          <a:p>
            <a:r>
              <a:rPr lang="en-US" dirty="0" smtClean="0"/>
              <a:t>Extended Galls thinking arguing that the attempt to localize the functions should be based on examining damage to the brain produced by clinical lesions rather than the distribution of bumps on the outside of the head.</a:t>
            </a:r>
          </a:p>
          <a:p>
            <a:r>
              <a:rPr lang="en-US" dirty="0" smtClean="0"/>
              <a:t>“I had thought that if there were ever a phrenological science, it would be the phrenology of convolutions in the cortex, and not the phrenology of bumps on the head” </a:t>
            </a:r>
          </a:p>
          <a:p>
            <a:endParaRPr lang="en-US" dirty="0"/>
          </a:p>
        </p:txBody>
      </p:sp>
    </p:spTree>
    <p:extLst>
      <p:ext uri="{BB962C8B-B14F-4D97-AF65-F5344CB8AC3E}">
        <p14:creationId xmlns:p14="http://schemas.microsoft.com/office/powerpoint/2010/main" val="188649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956" y="0"/>
            <a:ext cx="9905998" cy="1478570"/>
          </a:xfrm>
        </p:spPr>
        <p:txBody>
          <a:bodyPr/>
          <a:lstStyle/>
          <a:p>
            <a:r>
              <a:rPr lang="en-US" dirty="0" smtClean="0"/>
              <a:t>2 important patients</a:t>
            </a:r>
            <a:endParaRPr lang="en-US" dirty="0"/>
          </a:p>
        </p:txBody>
      </p:sp>
      <p:sp>
        <p:nvSpPr>
          <p:cNvPr id="3" name="Content Placeholder 2"/>
          <p:cNvSpPr>
            <a:spLocks noGrp="1"/>
          </p:cNvSpPr>
          <p:nvPr>
            <p:ph idx="1"/>
          </p:nvPr>
        </p:nvSpPr>
        <p:spPr>
          <a:xfrm>
            <a:off x="1019492" y="1478570"/>
            <a:ext cx="6896599" cy="5018024"/>
          </a:xfrm>
        </p:spPr>
        <p:txBody>
          <a:bodyPr>
            <a:normAutofit fontScale="85000" lnSpcReduction="10000"/>
          </a:bodyPr>
          <a:lstStyle/>
          <a:p>
            <a:r>
              <a:rPr lang="en-US" dirty="0" smtClean="0"/>
              <a:t>In 1861 </a:t>
            </a:r>
            <a:r>
              <a:rPr lang="en-US" dirty="0" err="1" smtClean="0"/>
              <a:t>Broca</a:t>
            </a:r>
            <a:r>
              <a:rPr lang="en-US" dirty="0" smtClean="0"/>
              <a:t> described a patient named </a:t>
            </a:r>
            <a:r>
              <a:rPr lang="en-US" dirty="0" err="1" smtClean="0"/>
              <a:t>Leborgne</a:t>
            </a:r>
            <a:r>
              <a:rPr lang="en-US" dirty="0" smtClean="0"/>
              <a:t>, who could understand language but couldn’t speak it. </a:t>
            </a:r>
          </a:p>
          <a:p>
            <a:pPr lvl="1"/>
            <a:r>
              <a:rPr lang="en-US" dirty="0" smtClean="0"/>
              <a:t>The patient had none of the conventional motor deficits of the tongue, mouth, or vocal cords</a:t>
            </a:r>
          </a:p>
          <a:p>
            <a:pPr lvl="1"/>
            <a:r>
              <a:rPr lang="en-US" dirty="0" smtClean="0"/>
              <a:t>He could utter isolated words, whistle, and sing a melody, but could not speak grammatically or create complete sentences, nor express his ideas in writing</a:t>
            </a:r>
          </a:p>
          <a:p>
            <a:r>
              <a:rPr lang="en-US" dirty="0" err="1" smtClean="0"/>
              <a:t>Lelong</a:t>
            </a:r>
            <a:r>
              <a:rPr lang="en-US" dirty="0" smtClean="0"/>
              <a:t> was another patient of </a:t>
            </a:r>
            <a:r>
              <a:rPr lang="en-US" dirty="0" err="1" smtClean="0"/>
              <a:t>Broca</a:t>
            </a:r>
            <a:r>
              <a:rPr lang="en-US" dirty="0" smtClean="0"/>
              <a:t>. He </a:t>
            </a:r>
            <a:r>
              <a:rPr lang="en-US" dirty="0"/>
              <a:t>could only say five words. "yes", "no", "three", "always", and "</a:t>
            </a:r>
            <a:r>
              <a:rPr lang="en-US" dirty="0" err="1"/>
              <a:t>lelo</a:t>
            </a:r>
            <a:r>
              <a:rPr lang="en-US" dirty="0"/>
              <a:t>" (a mispronunciation of his own name</a:t>
            </a:r>
            <a:r>
              <a:rPr lang="en-US" dirty="0" smtClean="0"/>
              <a:t>).</a:t>
            </a:r>
          </a:p>
          <a:p>
            <a:pPr marL="228600" lvl="1">
              <a:spcBef>
                <a:spcPts val="1000"/>
              </a:spcBef>
            </a:pPr>
            <a:r>
              <a:rPr lang="en-US" dirty="0"/>
              <a:t>Postmortem examination of </a:t>
            </a:r>
            <a:r>
              <a:rPr lang="en-US" dirty="0" smtClean="0"/>
              <a:t>their </a:t>
            </a:r>
            <a:r>
              <a:rPr lang="en-US" dirty="0"/>
              <a:t>brains showed lesions in the posterior region of the frontal lobe. These two cases led </a:t>
            </a:r>
            <a:r>
              <a:rPr lang="en-US" dirty="0" err="1"/>
              <a:t>Broca</a:t>
            </a:r>
            <a:r>
              <a:rPr lang="en-US" dirty="0"/>
              <a:t> to believe that speech was localized to this particular area, now called Bocas  area</a:t>
            </a:r>
          </a:p>
          <a:p>
            <a:endParaRPr lang="en-US" dirty="0"/>
          </a:p>
        </p:txBody>
      </p:sp>
      <p:pic>
        <p:nvPicPr>
          <p:cNvPr id="307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129" y="553784"/>
            <a:ext cx="2942870" cy="42881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aillement.com/image-bis/leborgne_sc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918" y="5125785"/>
            <a:ext cx="3793291" cy="154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4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search for the cortical sites of other behavioral functions</a:t>
            </a:r>
            <a:endParaRPr lang="en-US" dirty="0"/>
          </a:p>
        </p:txBody>
      </p:sp>
      <p:sp>
        <p:nvSpPr>
          <p:cNvPr id="3" name="Content Placeholder 2"/>
          <p:cNvSpPr>
            <a:spLocks noGrp="1"/>
          </p:cNvSpPr>
          <p:nvPr>
            <p:ph idx="1"/>
          </p:nvPr>
        </p:nvSpPr>
        <p:spPr>
          <a:xfrm>
            <a:off x="1141412" y="3579222"/>
            <a:ext cx="9905999" cy="3039291"/>
          </a:xfrm>
        </p:spPr>
        <p:txBody>
          <a:bodyPr>
            <a:normAutofit fontScale="92500" lnSpcReduction="10000"/>
          </a:bodyPr>
          <a:lstStyle/>
          <a:p>
            <a:r>
              <a:rPr lang="en-US" dirty="0" smtClean="0"/>
              <a:t>1870- Gustav Fritsch &amp; Eduard </a:t>
            </a:r>
            <a:r>
              <a:rPr lang="en-US" dirty="0" err="1" smtClean="0"/>
              <a:t>Hitzig</a:t>
            </a:r>
            <a:r>
              <a:rPr lang="en-US" dirty="0" smtClean="0"/>
              <a:t> showed that characteristic and discreet limb movements in dogs could be produced by electrically stimulating localized regions of the precentral gyrus of the brain</a:t>
            </a:r>
          </a:p>
          <a:p>
            <a:r>
              <a:rPr lang="en-US" dirty="0" smtClean="0"/>
              <a:t>These regions were always located in the contralateral motor cortex</a:t>
            </a:r>
          </a:p>
          <a:p>
            <a:r>
              <a:rPr lang="en-US" dirty="0" smtClean="0"/>
              <a:t>Thus the right hand, the one most humans use for writing and skilled movements, is controlled by the left hemisphere which we also know controls speech</a:t>
            </a:r>
            <a:endParaRPr lang="en-US" dirty="0"/>
          </a:p>
        </p:txBody>
      </p:sp>
      <p:pic>
        <p:nvPicPr>
          <p:cNvPr id="4098" name="Picture 2" descr="http://operativeneurosurgery.com/lib/exe/fetch.php?tok=409ad0&amp;media=http%3A%2F%2Fwww.robotspacebrain.com%2Fwp-content%2Fuploads%2F2012%2F05%2FMotor-Cortex-of-the-Br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499" y="1759131"/>
            <a:ext cx="2443823" cy="182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8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t>
            </a:r>
            <a:r>
              <a:rPr lang="en-US" dirty="0"/>
              <a:t>to Learning &amp; Memory</a:t>
            </a:r>
            <a:br>
              <a:rPr lang="en-US" dirty="0"/>
            </a:br>
            <a:endParaRPr lang="en-US" dirty="0"/>
          </a:p>
        </p:txBody>
      </p:sp>
      <p:sp>
        <p:nvSpPr>
          <p:cNvPr id="3" name="Content Placeholder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3450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Karl Wernicke- 1876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Published a now classic paper titled “ The Symptom-Complex of Aphasia: A Psychological Study on an Anatomical Basis”</a:t>
            </a:r>
          </a:p>
          <a:p>
            <a:r>
              <a:rPr lang="en-US" dirty="0" smtClean="0"/>
              <a:t>In this paper he described another type of aphasia where patients fail to comprehend language rather than to speak it. </a:t>
            </a:r>
          </a:p>
          <a:p>
            <a:pPr lvl="1"/>
            <a:r>
              <a:rPr lang="en-US" dirty="0" smtClean="0"/>
              <a:t>A receptive rather than expressive malfunction</a:t>
            </a:r>
          </a:p>
          <a:p>
            <a:pPr lvl="1"/>
            <a:r>
              <a:rPr lang="en-US" dirty="0" smtClean="0"/>
              <a:t>Patients could speak but not understand</a:t>
            </a:r>
          </a:p>
          <a:p>
            <a:r>
              <a:rPr lang="en-US" dirty="0" smtClean="0"/>
              <a:t>The lesions associated with this malfunction was found in a different part of the brain, the posterior part of the </a:t>
            </a:r>
            <a:r>
              <a:rPr lang="en-US" dirty="0"/>
              <a:t>t</a:t>
            </a:r>
            <a:r>
              <a:rPr lang="en-US" dirty="0" smtClean="0"/>
              <a:t>emporal lobe where it joins the parietal and occipital lobes</a:t>
            </a:r>
            <a:endParaRPr lang="en-US" dirty="0"/>
          </a:p>
        </p:txBody>
      </p:sp>
    </p:spTree>
    <p:extLst>
      <p:ext uri="{BB962C8B-B14F-4D97-AF65-F5344CB8AC3E}">
        <p14:creationId xmlns:p14="http://schemas.microsoft.com/office/powerpoint/2010/main" val="5430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Karl Wernicke</a:t>
            </a:r>
          </a:p>
        </p:txBody>
      </p:sp>
      <p:sp>
        <p:nvSpPr>
          <p:cNvPr id="3" name="Content Placeholder 2"/>
          <p:cNvSpPr>
            <a:spLocks noGrp="1"/>
          </p:cNvSpPr>
          <p:nvPr>
            <p:ph idx="1"/>
          </p:nvPr>
        </p:nvSpPr>
        <p:spPr/>
        <p:txBody>
          <a:bodyPr/>
          <a:lstStyle/>
          <a:p>
            <a:r>
              <a:rPr lang="en-US" dirty="0" smtClean="0"/>
              <a:t>Based on his findings he proposed that only the most basic mental functions such as those concerned with simple perceptual or motor activity are localized to single areas of the cortex</a:t>
            </a:r>
          </a:p>
          <a:p>
            <a:r>
              <a:rPr lang="en-US" dirty="0" smtClean="0"/>
              <a:t>More complex cognitive functions result from interconnections between several functional sites </a:t>
            </a:r>
            <a:endParaRPr lang="en-US" dirty="0"/>
          </a:p>
        </p:txBody>
      </p:sp>
    </p:spTree>
    <p:extLst>
      <p:ext uri="{BB962C8B-B14F-4D97-AF65-F5344CB8AC3E}">
        <p14:creationId xmlns:p14="http://schemas.microsoft.com/office/powerpoint/2010/main" val="17346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approaches to studying the brain</a:t>
            </a:r>
            <a:endParaRPr lang="en-US" dirty="0"/>
          </a:p>
        </p:txBody>
      </p:sp>
      <p:sp>
        <p:nvSpPr>
          <p:cNvPr id="3" name="Content Placeholder 2"/>
          <p:cNvSpPr>
            <a:spLocks noGrp="1"/>
          </p:cNvSpPr>
          <p:nvPr>
            <p:ph idx="1"/>
          </p:nvPr>
        </p:nvSpPr>
        <p:spPr>
          <a:xfrm>
            <a:off x="1141412" y="1872867"/>
            <a:ext cx="9905999" cy="4693186"/>
          </a:xfrm>
        </p:spPr>
        <p:txBody>
          <a:bodyPr>
            <a:normAutofit fontScale="85000" lnSpcReduction="20000"/>
          </a:bodyPr>
          <a:lstStyle/>
          <a:p>
            <a:pPr marL="457200" indent="-457200">
              <a:buFont typeface="+mj-lt"/>
              <a:buAutoNum type="arabicPeriod"/>
            </a:pPr>
            <a:r>
              <a:rPr lang="en-US" dirty="0"/>
              <a:t>Imaging: Modern imaging techniques like fMRI (functional magnetic resonance imaging) or PET (positron emission tomography) allows one to “see” areas of the brain that are active during specific brain tasks.  If a subject is placed in an fMRI scanner and given a memory test, one can determine what areas of the brain are active, and that activity presumably is related to where in the brain the memory is processed and/or stored. </a:t>
            </a:r>
            <a:endParaRPr lang="en-US" dirty="0" smtClean="0"/>
          </a:p>
          <a:p>
            <a:pPr marL="457200" indent="-457200">
              <a:buFont typeface="+mj-lt"/>
              <a:buAutoNum type="arabicPeriod"/>
            </a:pPr>
            <a:r>
              <a:rPr lang="en-US" dirty="0"/>
              <a:t>Brain Lesions: In this experimental procedure, small parts of the brains of mice or rats are surgically removed or chemically inactivated and the animals are systematically examined to determine whether the lesion affected any memory system. </a:t>
            </a:r>
            <a:endParaRPr lang="en-US" dirty="0" smtClean="0"/>
          </a:p>
          <a:p>
            <a:pPr marL="457200" indent="-457200">
              <a:buFont typeface="+mj-lt"/>
              <a:buAutoNum type="arabicPeriod"/>
            </a:pPr>
            <a:r>
              <a:rPr lang="en-US" dirty="0" smtClean="0"/>
              <a:t>Brain Disease </a:t>
            </a:r>
            <a:r>
              <a:rPr lang="en-US" dirty="0"/>
              <a:t>&amp; Injury: Here scientists take advantage of individuals who have had unfortunate brain injuries, for example, through stroke or through a brain tumor in a specific area of the brain.  If one finds a memory deficit in the patient, it is likely that the region of the brain that was injured is involved in that memory.</a:t>
            </a:r>
            <a:endParaRPr lang="en-US" dirty="0" smtClean="0"/>
          </a:p>
          <a:p>
            <a:endParaRPr lang="en-US" dirty="0"/>
          </a:p>
        </p:txBody>
      </p:sp>
    </p:spTree>
    <p:extLst>
      <p:ext uri="{BB962C8B-B14F-4D97-AF65-F5344CB8AC3E}">
        <p14:creationId xmlns:p14="http://schemas.microsoft.com/office/powerpoint/2010/main" val="27521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s3.amazonaws.com/classconnection/345/flashcards/5743345/png/untitled-14CD8835AA10B3BF5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579" y="-37998"/>
            <a:ext cx="9795831" cy="689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718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universe-review.ca/I10-86-memo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84" y="0"/>
            <a:ext cx="10982479" cy="693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23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364" y="-141645"/>
            <a:ext cx="10740920" cy="1478570"/>
          </a:xfrm>
        </p:spPr>
        <p:txBody>
          <a:bodyPr/>
          <a:lstStyle/>
          <a:p>
            <a:r>
              <a:rPr lang="en-US" dirty="0" smtClean="0"/>
              <a:t>Assignment: To create a 3-d model of a brain</a:t>
            </a:r>
            <a:endParaRPr lang="en-US" dirty="0"/>
          </a:p>
        </p:txBody>
      </p:sp>
      <p:sp>
        <p:nvSpPr>
          <p:cNvPr id="3" name="Content Placeholder 2"/>
          <p:cNvSpPr>
            <a:spLocks noGrp="1"/>
          </p:cNvSpPr>
          <p:nvPr>
            <p:ph idx="1"/>
          </p:nvPr>
        </p:nvSpPr>
        <p:spPr>
          <a:xfrm>
            <a:off x="870858" y="914400"/>
            <a:ext cx="10176554" cy="5669279"/>
          </a:xfrm>
        </p:spPr>
        <p:txBody>
          <a:bodyPr>
            <a:normAutofit lnSpcReduction="10000"/>
          </a:bodyPr>
          <a:lstStyle/>
          <a:p>
            <a:r>
              <a:rPr lang="en-US" dirty="0" smtClean="0"/>
              <a:t>Model must include the following:</a:t>
            </a:r>
          </a:p>
          <a:p>
            <a:pPr lvl="1"/>
            <a:r>
              <a:rPr lang="en-US" dirty="0" smtClean="0"/>
              <a:t>Parts of the brain:</a:t>
            </a:r>
          </a:p>
          <a:p>
            <a:pPr lvl="2"/>
            <a:r>
              <a:rPr lang="en-US" dirty="0"/>
              <a:t>Medulla oblongata</a:t>
            </a:r>
          </a:p>
          <a:p>
            <a:pPr lvl="2"/>
            <a:r>
              <a:rPr lang="en-US" dirty="0"/>
              <a:t>Pons</a:t>
            </a:r>
          </a:p>
          <a:p>
            <a:pPr lvl="2"/>
            <a:r>
              <a:rPr lang="en-US" dirty="0"/>
              <a:t>Cerebellum</a:t>
            </a:r>
          </a:p>
          <a:p>
            <a:pPr lvl="2"/>
            <a:r>
              <a:rPr lang="en-US" dirty="0"/>
              <a:t>Midbrain</a:t>
            </a:r>
          </a:p>
          <a:p>
            <a:pPr lvl="2"/>
            <a:r>
              <a:rPr lang="en-US" dirty="0" smtClean="0"/>
              <a:t>Diencephalon including thalamus and hypothalamus, extra points for anterior and posterior pituitary and pineal gland </a:t>
            </a:r>
            <a:endParaRPr lang="en-US" dirty="0"/>
          </a:p>
          <a:p>
            <a:pPr lvl="2"/>
            <a:r>
              <a:rPr lang="en-US" dirty="0"/>
              <a:t>Cerebral </a:t>
            </a:r>
            <a:r>
              <a:rPr lang="en-US" dirty="0" smtClean="0"/>
              <a:t>hemispheres including </a:t>
            </a:r>
          </a:p>
          <a:p>
            <a:pPr lvl="3"/>
            <a:r>
              <a:rPr lang="en-US" dirty="0" smtClean="0"/>
              <a:t>frontal</a:t>
            </a:r>
          </a:p>
          <a:p>
            <a:pPr lvl="3"/>
            <a:r>
              <a:rPr lang="en-US" dirty="0" smtClean="0"/>
              <a:t>parietal </a:t>
            </a:r>
          </a:p>
          <a:p>
            <a:pPr lvl="3"/>
            <a:r>
              <a:rPr lang="en-US" dirty="0" smtClean="0"/>
              <a:t>occipital </a:t>
            </a:r>
          </a:p>
          <a:p>
            <a:pPr lvl="3"/>
            <a:r>
              <a:rPr lang="en-US" dirty="0" smtClean="0"/>
              <a:t>temporal lobes including amygdala and hippocampus</a:t>
            </a:r>
          </a:p>
          <a:p>
            <a:pPr lvl="1"/>
            <a:r>
              <a:rPr lang="en-US" dirty="0" smtClean="0"/>
              <a:t>Color coded key</a:t>
            </a:r>
          </a:p>
          <a:p>
            <a:pPr lvl="1"/>
            <a:r>
              <a:rPr lang="en-US" dirty="0" smtClean="0"/>
              <a:t>Labels with name and description of major functions for each part</a:t>
            </a:r>
            <a:endParaRPr lang="en-US" dirty="0"/>
          </a:p>
        </p:txBody>
      </p:sp>
    </p:spTree>
    <p:extLst>
      <p:ext uri="{BB962C8B-B14F-4D97-AF65-F5344CB8AC3E}">
        <p14:creationId xmlns:p14="http://schemas.microsoft.com/office/powerpoint/2010/main" val="4048006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Central to learning &amp; memory</a:t>
            </a:r>
            <a:endParaRPr lang="en-US" dirty="0"/>
          </a:p>
        </p:txBody>
      </p:sp>
      <p:sp>
        <p:nvSpPr>
          <p:cNvPr id="3" name="Content Placeholder 2"/>
          <p:cNvSpPr>
            <a:spLocks noGrp="1"/>
          </p:cNvSpPr>
          <p:nvPr>
            <p:ph idx="1"/>
          </p:nvPr>
        </p:nvSpPr>
        <p:spPr/>
        <p:txBody>
          <a:bodyPr>
            <a:normAutofit fontScale="85000" lnSpcReduction="10000"/>
          </a:bodyPr>
          <a:lstStyle/>
          <a:p>
            <a:pPr marL="457200" indent="-457200">
              <a:buFont typeface="+mj-lt"/>
              <a:buAutoNum type="arabicPeriod"/>
            </a:pPr>
            <a:r>
              <a:rPr lang="en-US" dirty="0" smtClean="0"/>
              <a:t>What are </a:t>
            </a:r>
            <a:r>
              <a:rPr lang="en-US" dirty="0"/>
              <a:t>the different types of memory? </a:t>
            </a:r>
            <a:endParaRPr lang="en-US" dirty="0" smtClean="0"/>
          </a:p>
          <a:p>
            <a:pPr marL="457200" indent="-457200">
              <a:buFont typeface="+mj-lt"/>
              <a:buAutoNum type="arabicPeriod"/>
            </a:pPr>
            <a:r>
              <a:rPr lang="en-US" dirty="0" smtClean="0"/>
              <a:t>Where in </a:t>
            </a:r>
            <a:r>
              <a:rPr lang="en-US" dirty="0"/>
              <a:t>the brain is memory located?  </a:t>
            </a:r>
            <a:endParaRPr lang="en-US" dirty="0" smtClean="0"/>
          </a:p>
          <a:p>
            <a:pPr marL="457200" indent="-457200">
              <a:buFont typeface="+mj-lt"/>
              <a:buAutoNum type="arabicPeriod"/>
            </a:pPr>
            <a:r>
              <a:rPr lang="en-US" dirty="0" smtClean="0"/>
              <a:t>How does </a:t>
            </a:r>
            <a:r>
              <a:rPr lang="en-US" dirty="0"/>
              <a:t>memory work? </a:t>
            </a:r>
            <a:endParaRPr lang="en-US" dirty="0" smtClean="0"/>
          </a:p>
          <a:p>
            <a:pPr marL="457200" indent="-457200">
              <a:buFont typeface="+mj-lt"/>
              <a:buAutoNum type="arabicPeriod"/>
            </a:pPr>
            <a:r>
              <a:rPr lang="en-US" dirty="0" smtClean="0"/>
              <a:t> </a:t>
            </a:r>
            <a:r>
              <a:rPr lang="en-US" dirty="0"/>
              <a:t>What types of changes occur in the nervous system when a memory is formed and stored, are there particular genes and proteins that are involved in memory, and how can a memory last for a lifetime? </a:t>
            </a:r>
            <a:endParaRPr lang="en-US" dirty="0" smtClean="0"/>
          </a:p>
          <a:p>
            <a:pPr marL="457200" indent="-457200">
              <a:buFont typeface="+mj-lt"/>
              <a:buAutoNum type="arabicPeriod"/>
            </a:pPr>
            <a:r>
              <a:rPr lang="en-US" dirty="0" smtClean="0"/>
              <a:t>Is the </a:t>
            </a:r>
            <a:r>
              <a:rPr lang="en-US" dirty="0"/>
              <a:t>issue of importance to many people, especially as we age: How can memory be maintained and improved, and how can it be fixed when it is broken?</a:t>
            </a:r>
          </a:p>
        </p:txBody>
      </p:sp>
    </p:spTree>
    <p:extLst>
      <p:ext uri="{BB962C8B-B14F-4D97-AF65-F5344CB8AC3E}">
        <p14:creationId xmlns:p14="http://schemas.microsoft.com/office/powerpoint/2010/main" val="363971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memory</a:t>
            </a:r>
            <a:endParaRPr lang="en-US" dirty="0"/>
          </a:p>
        </p:txBody>
      </p:sp>
      <p:sp>
        <p:nvSpPr>
          <p:cNvPr id="4" name="Text Placeholder 3"/>
          <p:cNvSpPr>
            <a:spLocks noGrp="1"/>
          </p:cNvSpPr>
          <p:nvPr>
            <p:ph type="body" idx="1"/>
          </p:nvPr>
        </p:nvSpPr>
        <p:spPr>
          <a:xfrm>
            <a:off x="1141411" y="1358107"/>
            <a:ext cx="4649783" cy="823912"/>
          </a:xfrm>
        </p:spPr>
        <p:txBody>
          <a:bodyPr/>
          <a:lstStyle/>
          <a:p>
            <a:r>
              <a:rPr lang="en-US" dirty="0" smtClean="0"/>
              <a:t>Declarative memory</a:t>
            </a:r>
            <a:endParaRPr lang="en-US" dirty="0"/>
          </a:p>
        </p:txBody>
      </p:sp>
      <p:sp>
        <p:nvSpPr>
          <p:cNvPr id="5" name="Content Placeholder 4"/>
          <p:cNvSpPr>
            <a:spLocks noGrp="1"/>
          </p:cNvSpPr>
          <p:nvPr>
            <p:ph sz="half" idx="2"/>
          </p:nvPr>
        </p:nvSpPr>
        <p:spPr>
          <a:xfrm>
            <a:off x="1141411" y="2284575"/>
            <a:ext cx="4878391" cy="3098999"/>
          </a:xfrm>
        </p:spPr>
        <p:txBody>
          <a:bodyPr>
            <a:normAutofit lnSpcReduction="10000"/>
          </a:bodyPr>
          <a:lstStyle/>
          <a:p>
            <a:r>
              <a:rPr lang="en-US" dirty="0" smtClean="0"/>
              <a:t>Memory of facts or events</a:t>
            </a:r>
          </a:p>
          <a:p>
            <a:r>
              <a:rPr lang="en-US" dirty="0" smtClean="0"/>
              <a:t>Refers to memories that can be consciously recalled</a:t>
            </a:r>
          </a:p>
          <a:p>
            <a:r>
              <a:rPr lang="en-US" dirty="0" smtClean="0"/>
              <a:t>Information that is explicitly stored and retrieve</a:t>
            </a:r>
          </a:p>
          <a:p>
            <a:r>
              <a:rPr lang="en-US" dirty="0" smtClean="0"/>
              <a:t>“knowing what”</a:t>
            </a:r>
            <a:endParaRPr lang="en-US" dirty="0"/>
          </a:p>
        </p:txBody>
      </p:sp>
      <p:sp>
        <p:nvSpPr>
          <p:cNvPr id="6" name="Text Placeholder 5"/>
          <p:cNvSpPr>
            <a:spLocks noGrp="1"/>
          </p:cNvSpPr>
          <p:nvPr>
            <p:ph type="body" sz="quarter" idx="3"/>
          </p:nvPr>
        </p:nvSpPr>
        <p:spPr>
          <a:xfrm>
            <a:off x="6172200" y="1358106"/>
            <a:ext cx="4646602" cy="823912"/>
          </a:xfrm>
        </p:spPr>
        <p:txBody>
          <a:bodyPr/>
          <a:lstStyle/>
          <a:p>
            <a:r>
              <a:rPr lang="en-US" dirty="0" err="1" smtClean="0"/>
              <a:t>Nondeclarative</a:t>
            </a:r>
            <a:r>
              <a:rPr lang="en-US" dirty="0" smtClean="0"/>
              <a:t> memory</a:t>
            </a:r>
            <a:endParaRPr lang="en-US" dirty="0"/>
          </a:p>
        </p:txBody>
      </p:sp>
      <p:sp>
        <p:nvSpPr>
          <p:cNvPr id="7" name="Content Placeholder 6"/>
          <p:cNvSpPr>
            <a:spLocks noGrp="1"/>
          </p:cNvSpPr>
          <p:nvPr>
            <p:ph sz="quarter" idx="4"/>
          </p:nvPr>
        </p:nvSpPr>
        <p:spPr>
          <a:xfrm>
            <a:off x="6172200" y="2097087"/>
            <a:ext cx="5219242" cy="4625930"/>
          </a:xfrm>
        </p:spPr>
        <p:txBody>
          <a:bodyPr>
            <a:normAutofit fontScale="70000" lnSpcReduction="20000"/>
          </a:bodyPr>
          <a:lstStyle/>
          <a:p>
            <a:r>
              <a:rPr lang="en-US" dirty="0" smtClean="0"/>
              <a:t>A type of long term memory acquired </a:t>
            </a:r>
            <a:r>
              <a:rPr lang="en-US" dirty="0"/>
              <a:t>and used unconsciously, </a:t>
            </a:r>
            <a:r>
              <a:rPr lang="en-US" dirty="0" smtClean="0"/>
              <a:t>that can </a:t>
            </a:r>
            <a:r>
              <a:rPr lang="en-US" dirty="0"/>
              <a:t>affect thoughts and </a:t>
            </a:r>
            <a:r>
              <a:rPr lang="en-US" dirty="0" smtClean="0"/>
              <a:t>behaviors. Includes: </a:t>
            </a:r>
          </a:p>
          <a:p>
            <a:pPr lvl="1"/>
            <a:r>
              <a:rPr lang="en-US" dirty="0"/>
              <a:t>M</a:t>
            </a:r>
            <a:r>
              <a:rPr lang="en-US" dirty="0" smtClean="0"/>
              <a:t>emories for skills and habits</a:t>
            </a:r>
          </a:p>
          <a:p>
            <a:pPr lvl="1"/>
            <a:r>
              <a:rPr lang="en-US" dirty="0" smtClean="0"/>
              <a:t>Priming </a:t>
            </a:r>
          </a:p>
          <a:p>
            <a:pPr lvl="1"/>
            <a:r>
              <a:rPr lang="en-US" dirty="0" smtClean="0">
                <a:sym typeface="Wingdings" panose="05000000000000000000" pitchFamily="2" charset="2"/>
              </a:rPr>
              <a:t>Associative learning think classical conditioning</a:t>
            </a:r>
          </a:p>
          <a:p>
            <a:pPr lvl="1"/>
            <a:r>
              <a:rPr lang="en-US" dirty="0" err="1" smtClean="0">
                <a:sym typeface="Wingdings" panose="05000000000000000000" pitchFamily="2" charset="2"/>
              </a:rPr>
              <a:t>Nonassociative</a:t>
            </a:r>
            <a:r>
              <a:rPr lang="en-US" dirty="0" smtClean="0">
                <a:sym typeface="Wingdings" panose="05000000000000000000" pitchFamily="2" charset="2"/>
              </a:rPr>
              <a:t> learning</a:t>
            </a:r>
          </a:p>
          <a:p>
            <a:pPr lvl="2"/>
            <a:r>
              <a:rPr lang="en-US" dirty="0" smtClean="0">
                <a:sym typeface="Wingdings" panose="05000000000000000000" pitchFamily="2" charset="2"/>
              </a:rPr>
              <a:t>Habituation </a:t>
            </a:r>
          </a:p>
          <a:p>
            <a:pPr lvl="2"/>
            <a:r>
              <a:rPr lang="en-US" dirty="0" smtClean="0">
                <a:sym typeface="Wingdings" panose="05000000000000000000" pitchFamily="2" charset="2"/>
              </a:rPr>
              <a:t>Sensitization </a:t>
            </a:r>
            <a:endParaRPr lang="en-US" dirty="0" smtClean="0"/>
          </a:p>
          <a:p>
            <a:r>
              <a:rPr lang="en-US" dirty="0"/>
              <a:t>One of its most common forms is procedural memory, which helps people performing certain tasks without conscious awareness of these previous experiences</a:t>
            </a:r>
            <a:r>
              <a:rPr lang="en-US" dirty="0" smtClean="0"/>
              <a:t>.</a:t>
            </a:r>
          </a:p>
          <a:p>
            <a:r>
              <a:rPr lang="en-US" dirty="0" smtClean="0"/>
              <a:t>“knowing how”</a:t>
            </a:r>
            <a:endParaRPr lang="en-US" dirty="0"/>
          </a:p>
          <a:p>
            <a:endParaRPr lang="en-US" dirty="0"/>
          </a:p>
        </p:txBody>
      </p:sp>
    </p:spTree>
    <p:extLst>
      <p:ext uri="{BB962C8B-B14F-4D97-AF65-F5344CB8AC3E}">
        <p14:creationId xmlns:p14="http://schemas.microsoft.com/office/powerpoint/2010/main" val="398243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additive="base">
                                        <p:cTn id="4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 calcmode="lin" valueType="num">
                                      <p:cBhvr additive="base">
                                        <p:cTn id="5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 calcmode="lin" valueType="num">
                                      <p:cBhvr additive="base">
                                        <p:cTn id="6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 calcmode="lin" valueType="num">
                                      <p:cBhvr additive="base">
                                        <p:cTn id="6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26" name="Picture 2" descr="http://mercercognitivepsychology.pbworks.com/f/1384910104/Declarative%20vs%20Non-declarat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1" y="849020"/>
            <a:ext cx="12093659" cy="503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94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Neurobiology &amp; the brain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7888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http://www2.highlands.edu/academics/divisions/scipe/biology/faculty/harnden/2121/images/nervous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12192000" cy="693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37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we commonly call the mind is a set of operations carried out by the brain. </a:t>
            </a:r>
          </a:p>
          <a:p>
            <a:r>
              <a:rPr lang="en-US" dirty="0" smtClean="0"/>
              <a:t>The task of neural science is to explain behavior in terms of the activities of the brain</a:t>
            </a:r>
          </a:p>
          <a:p>
            <a:r>
              <a:rPr lang="en-US" dirty="0" smtClean="0"/>
              <a:t>To dos this we must first consider to what degree mental functions are located in specific regions of the brain and to what degree such local mental processes can be understood in terms of the properties of specific nerve cells &amp; their interconnections</a:t>
            </a:r>
            <a:endParaRPr lang="en-US" dirty="0"/>
          </a:p>
        </p:txBody>
      </p:sp>
    </p:spTree>
    <p:extLst>
      <p:ext uri="{BB962C8B-B14F-4D97-AF65-F5344CB8AC3E}">
        <p14:creationId xmlns:p14="http://schemas.microsoft.com/office/powerpoint/2010/main" val="23817008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800</TotalTime>
  <Words>1780</Words>
  <Application>Microsoft Office PowerPoint</Application>
  <PresentationFormat>Widescreen</PresentationFormat>
  <Paragraphs>151</Paragraphs>
  <Slides>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Trebuchet MS</vt:lpstr>
      <vt:lpstr>Tw Cen MT</vt:lpstr>
      <vt:lpstr>Wingdings</vt:lpstr>
      <vt:lpstr>Circuit</vt:lpstr>
      <vt:lpstr>The Task of Neuroscience</vt:lpstr>
      <vt:lpstr>The Nervous System</vt:lpstr>
      <vt:lpstr>Introduction to Learning &amp; Memory </vt:lpstr>
      <vt:lpstr>Issues Central to learning &amp; memory</vt:lpstr>
      <vt:lpstr>Different types of memory</vt:lpstr>
      <vt:lpstr>PowerPoint Presentation</vt:lpstr>
      <vt:lpstr>Neurobiology &amp; the brain</vt:lpstr>
      <vt:lpstr>PowerPoint Presentation</vt:lpstr>
      <vt:lpstr>The Human brain</vt:lpstr>
      <vt:lpstr>The brain has distinct functional regions</vt:lpstr>
      <vt:lpstr>The Spinal cord</vt:lpstr>
      <vt:lpstr>The brain stem</vt:lpstr>
      <vt:lpstr>The Brain Stem has 3 parts</vt:lpstr>
      <vt:lpstr>PowerPoint Presentation</vt:lpstr>
      <vt:lpstr>The cerebellum</vt:lpstr>
      <vt:lpstr>diencephalon</vt:lpstr>
      <vt:lpstr>Cerebral hemispheres</vt:lpstr>
      <vt:lpstr>PowerPoint Presentation</vt:lpstr>
      <vt:lpstr>PowerPoint Presentation</vt:lpstr>
      <vt:lpstr>3 divisions of the brain</vt:lpstr>
      <vt:lpstr>Cognitive Functions are localized within the cerebral cortex</vt:lpstr>
      <vt:lpstr>The cerebral cortex is divided into 4 lobes</vt:lpstr>
      <vt:lpstr>Anatomy of the cerebral cortex</vt:lpstr>
      <vt:lpstr>Organization of the Cerebral Cortex</vt:lpstr>
      <vt:lpstr>So how did we figure all of this out?</vt:lpstr>
      <vt:lpstr>phrenology</vt:lpstr>
      <vt:lpstr>Foundation of neuropsychology</vt:lpstr>
      <vt:lpstr>2 important patients</vt:lpstr>
      <vt:lpstr>The search for the cortical sites of other behavioral functions</vt:lpstr>
      <vt:lpstr>Karl Wernicke- 1876</vt:lpstr>
      <vt:lpstr>Karl Wernicke</vt:lpstr>
      <vt:lpstr>Modern approaches to studying the brain</vt:lpstr>
      <vt:lpstr>PowerPoint Presentation</vt:lpstr>
      <vt:lpstr>PowerPoint Presentation</vt:lpstr>
      <vt:lpstr>Assignment: To create a 3-d model of a brain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jennifer mcquade</dc:creator>
  <cp:lastModifiedBy>jennifer mcquade</cp:lastModifiedBy>
  <cp:revision>41</cp:revision>
  <dcterms:created xsi:type="dcterms:W3CDTF">2016-07-02T22:37:18Z</dcterms:created>
  <dcterms:modified xsi:type="dcterms:W3CDTF">2016-07-18T20:58:57Z</dcterms:modified>
</cp:coreProperties>
</file>