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6" r:id="rId3"/>
    <p:sldId id="267" r:id="rId4"/>
    <p:sldId id="263" r:id="rId5"/>
    <p:sldId id="268" r:id="rId6"/>
    <p:sldId id="258" r:id="rId7"/>
    <p:sldId id="265" r:id="rId8"/>
    <p:sldId id="269" r:id="rId9"/>
    <p:sldId id="275" r:id="rId10"/>
    <p:sldId id="276" r:id="rId11"/>
    <p:sldId id="277" r:id="rId12"/>
    <p:sldId id="273" r:id="rId13"/>
    <p:sldId id="272" r:id="rId14"/>
    <p:sldId id="257" r:id="rId15"/>
    <p:sldId id="271" r:id="rId16"/>
    <p:sldId id="259" r:id="rId17"/>
    <p:sldId id="270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B941D-7335-4DEE-BA03-B7033B1631A8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27C84-03E0-45DA-B99F-3AE3FC7DB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8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399CA7-22F4-403D-979F-7FC690F5E988}" type="slidenum">
              <a:rPr lang="en-US"/>
              <a:pPr/>
              <a:t>7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5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Epothilones</a:t>
            </a:r>
            <a:r>
              <a:rPr lang="en-US" dirty="0" smtClean="0"/>
              <a:t> – new class of</a:t>
            </a:r>
            <a:r>
              <a:rPr lang="en-US" baseline="0" dirty="0" smtClean="0"/>
              <a:t> drugs</a:t>
            </a:r>
          </a:p>
          <a:p>
            <a:r>
              <a:rPr lang="en-US" baseline="0" dirty="0" smtClean="0"/>
              <a:t>Stabilize microtubules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D31C4-791A-BE4A-B281-30677C17F3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0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51D2-FE95-456C-A501-ADA7036F44BF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3DE3-EA28-4A72-BFEF-25976DDF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2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51D2-FE95-456C-A501-ADA7036F44BF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3DE3-EA28-4A72-BFEF-25976DDF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0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51D2-FE95-456C-A501-ADA7036F44BF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3DE3-EA28-4A72-BFEF-25976DDF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0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51D2-FE95-456C-A501-ADA7036F44BF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3DE3-EA28-4A72-BFEF-25976DDF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5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51D2-FE95-456C-A501-ADA7036F44BF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3DE3-EA28-4A72-BFEF-25976DDF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1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51D2-FE95-456C-A501-ADA7036F44BF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3DE3-EA28-4A72-BFEF-25976DDF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0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51D2-FE95-456C-A501-ADA7036F44BF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3DE3-EA28-4A72-BFEF-25976DDF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0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51D2-FE95-456C-A501-ADA7036F44BF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3DE3-EA28-4A72-BFEF-25976DDF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0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51D2-FE95-456C-A501-ADA7036F44BF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3DE3-EA28-4A72-BFEF-25976DDF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5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51D2-FE95-456C-A501-ADA7036F44BF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3DE3-EA28-4A72-BFEF-25976DDF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8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51D2-FE95-456C-A501-ADA7036F44BF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3DE3-EA28-4A72-BFEF-25976DDF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8851D2-FE95-456C-A501-ADA7036F44BF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CE63DE3-EA28-4A72-BFEF-25976DDF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2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watch?v=y-uuk4Pr2i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6075" y="-581152"/>
            <a:ext cx="2955926" cy="483565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Neurons </a:t>
            </a:r>
            <a:r>
              <a:rPr lang="en-US" smtClean="0">
                <a:solidFill>
                  <a:schemeClr val="tx1"/>
                </a:solidFill>
              </a:rPr>
              <a:t>&amp; CIPN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hdwallpapers.in/walls/neuron_cell-wid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9"/>
          <a:stretch/>
        </p:blipFill>
        <p:spPr bwMode="auto">
          <a:xfrm>
            <a:off x="0" y="1063445"/>
            <a:ext cx="9093199" cy="481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4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Paclitaxel &amp; </a:t>
            </a:r>
            <a:r>
              <a:rPr lang="en-US" dirty="0" err="1" smtClean="0"/>
              <a:t>MIcrotubules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0576" y="1013460"/>
            <a:ext cx="6186812" cy="51206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figure shows a neuron with its processes containing microtubules. 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vesicles are seen attached to </a:t>
            </a:r>
            <a:r>
              <a:rPr lang="en-US" sz="2800" dirty="0" smtClean="0"/>
              <a:t>MAPs (microtubule associated proteins) </a:t>
            </a:r>
            <a:r>
              <a:rPr lang="en-US" sz="2800" dirty="0"/>
              <a:t>and moving along the microtubule conveyer belt.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MAPs include </a:t>
            </a:r>
            <a:r>
              <a:rPr lang="en-US" sz="2800" dirty="0" err="1"/>
              <a:t>kinesins</a:t>
            </a:r>
            <a:r>
              <a:rPr lang="en-US" sz="2800" dirty="0"/>
              <a:t> and dynein which "walk" along the microtubules in opposite directions</a:t>
            </a:r>
            <a:r>
              <a:rPr lang="en-US" sz="2800" dirty="0" smtClean="0"/>
              <a:t>.</a:t>
            </a:r>
          </a:p>
          <a:p>
            <a:r>
              <a:rPr lang="en-US" sz="2800" dirty="0" smtClean="0">
                <a:hlinkClick r:id="rId2"/>
              </a:rPr>
              <a:t>http://www.youtube.com/watch?v=y-uuk4Pr2i8 - </a:t>
            </a:r>
            <a:endParaRPr lang="en-US" sz="2800" dirty="0"/>
          </a:p>
        </p:txBody>
      </p:sp>
      <p:pic>
        <p:nvPicPr>
          <p:cNvPr id="8194" name="Picture 2" descr="http://www.cytochemistry.net/cell-biology/tub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1011"/>
            <a:ext cx="4997657" cy="56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2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Microtubule-based transport is essential for neuronal function </a:t>
            </a:r>
            <a:r>
              <a:rPr lang="en-US" dirty="0" smtClean="0"/>
              <a:t>due to </a:t>
            </a:r>
            <a:r>
              <a:rPr lang="en-US" dirty="0"/>
              <a:t>the large distances that must be traveled by various building blocks and cellular </a:t>
            </a:r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36" y="864108"/>
            <a:ext cx="7370232" cy="541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7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123836"/>
            <a:ext cx="3200401" cy="460118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Mechanism of </a:t>
            </a:r>
            <a:r>
              <a:rPr lang="en-US" sz="4400" dirty="0" err="1"/>
              <a:t>T</a:t>
            </a:r>
            <a:r>
              <a:rPr lang="en-US" sz="4400" dirty="0" err="1" smtClean="0"/>
              <a:t>axane</a:t>
            </a:r>
            <a:r>
              <a:rPr lang="en-US" sz="4400" dirty="0" smtClean="0"/>
              <a:t> Induced Neuropathy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Dendrites </a:t>
            </a:r>
            <a:r>
              <a:rPr lang="en-US" sz="2800" dirty="0"/>
              <a:t>contain organelles and proteins, including rough endoplasmic reticulum, the Golgi complex, and neurotransmitter receptors, that are rare in </a:t>
            </a:r>
            <a:r>
              <a:rPr lang="en-US" sz="2800" dirty="0" smtClean="0"/>
              <a:t>axons</a:t>
            </a:r>
          </a:p>
          <a:p>
            <a:pPr lvl="1"/>
            <a:r>
              <a:rPr lang="en-US" sz="2600" dirty="0" smtClean="0"/>
              <a:t>For axons to get proteins and organelles made in the cell body, they must be carried down the length of the axon along microtubules</a:t>
            </a:r>
          </a:p>
          <a:p>
            <a:r>
              <a:rPr lang="en-US" sz="2800" dirty="0"/>
              <a:t>Impairment of intracellular transport is detrimental to neurons and has emerged as a common factor in several neurological disorders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34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CIPN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Chemotherapy-induced peripheral neuropathy (CIPN) describes the </a:t>
            </a:r>
            <a:r>
              <a:rPr lang="en-US" sz="2800" dirty="0" smtClean="0"/>
              <a:t>damage </a:t>
            </a:r>
            <a:r>
              <a:rPr lang="en-US" sz="2800" dirty="0"/>
              <a:t>to the peripheral nervous system incurred by a patient </a:t>
            </a:r>
            <a:r>
              <a:rPr lang="en-US" sz="2800" dirty="0" smtClean="0"/>
              <a:t>who </a:t>
            </a:r>
            <a:r>
              <a:rPr lang="en-US" sz="2800" dirty="0"/>
              <a:t>has received a </a:t>
            </a:r>
            <a:r>
              <a:rPr lang="en-US" sz="2800" dirty="0" smtClean="0"/>
              <a:t>chemotherapeutic </a:t>
            </a:r>
            <a:r>
              <a:rPr lang="en-US" sz="2800" dirty="0"/>
              <a:t>agent that is known to </a:t>
            </a:r>
            <a:r>
              <a:rPr lang="en-US" sz="2800" dirty="0" smtClean="0"/>
              <a:t>be </a:t>
            </a:r>
            <a:r>
              <a:rPr lang="en-US" sz="2800" dirty="0"/>
              <a:t>neurotoxic.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While </a:t>
            </a:r>
            <a:r>
              <a:rPr lang="en-US" sz="2800" dirty="0"/>
              <a:t>each class of </a:t>
            </a:r>
            <a:r>
              <a:rPr lang="en-US" sz="2800" dirty="0" smtClean="0"/>
              <a:t>agents </a:t>
            </a:r>
            <a:r>
              <a:rPr lang="en-US" sz="2800" dirty="0"/>
              <a:t>has its own mechanism of action, the </a:t>
            </a:r>
            <a:r>
              <a:rPr lang="en-US" sz="2800" dirty="0" smtClean="0"/>
              <a:t>CIPN </a:t>
            </a:r>
            <a:r>
              <a:rPr lang="en-US" sz="2800" dirty="0"/>
              <a:t>that develops is thought to be a </a:t>
            </a:r>
            <a:r>
              <a:rPr lang="en-US" sz="2800" dirty="0" smtClean="0"/>
              <a:t>length </a:t>
            </a:r>
            <a:r>
              <a:rPr lang="en-US" sz="2800" dirty="0"/>
              <a:t>dependent neuropathy that </a:t>
            </a:r>
            <a:r>
              <a:rPr lang="en-US" sz="2800" dirty="0" smtClean="0"/>
              <a:t>affects </a:t>
            </a:r>
            <a:r>
              <a:rPr lang="en-US" sz="2800" dirty="0"/>
              <a:t>distal sites first, and as cumulative doses increase </a:t>
            </a:r>
            <a:r>
              <a:rPr lang="en-US" sz="2800" dirty="0" smtClean="0"/>
              <a:t>symptoms </a:t>
            </a:r>
            <a:r>
              <a:rPr lang="en-US" sz="2800" dirty="0"/>
              <a:t>progress in severity and to more proximal areas.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00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" y="904240"/>
            <a:ext cx="3079750" cy="4185920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CIPN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0" y="375920"/>
            <a:ext cx="8047990" cy="6111002"/>
          </a:xfrm>
        </p:spPr>
        <p:txBody>
          <a:bodyPr>
            <a:noAutofit/>
          </a:bodyPr>
          <a:lstStyle/>
          <a:p>
            <a:r>
              <a:rPr lang="en-US" sz="2400" dirty="0" smtClean="0"/>
              <a:t>Affects </a:t>
            </a:r>
            <a:r>
              <a:rPr lang="en-US" sz="2400" dirty="0"/>
              <a:t>30-40% patients undergoing chemotherapy</a:t>
            </a:r>
          </a:p>
          <a:p>
            <a:pPr lvl="1"/>
            <a:r>
              <a:rPr lang="en-US" sz="2400" dirty="0" err="1"/>
              <a:t>Vinca</a:t>
            </a:r>
            <a:r>
              <a:rPr lang="en-US" sz="2400" dirty="0"/>
              <a:t> alkaloids: vincristine &amp; vinblastine</a:t>
            </a:r>
          </a:p>
          <a:p>
            <a:pPr lvl="1"/>
            <a:r>
              <a:rPr lang="en-US" sz="2400" dirty="0" err="1"/>
              <a:t>Taxanes</a:t>
            </a:r>
            <a:r>
              <a:rPr lang="en-US" sz="2400" dirty="0"/>
              <a:t>: paclitaxel &amp; </a:t>
            </a:r>
            <a:r>
              <a:rPr lang="en-US" sz="2400" dirty="0" err="1"/>
              <a:t>docetaxel</a:t>
            </a:r>
            <a:endParaRPr lang="en-US" sz="2400" dirty="0"/>
          </a:p>
          <a:p>
            <a:pPr lvl="1"/>
            <a:r>
              <a:rPr lang="en-US" sz="2400" dirty="0"/>
              <a:t>Proteasome inhibitors: </a:t>
            </a:r>
            <a:r>
              <a:rPr lang="en-US" sz="2400" dirty="0" err="1"/>
              <a:t>bortezomib</a:t>
            </a:r>
            <a:endParaRPr lang="en-US" sz="2400" dirty="0"/>
          </a:p>
          <a:p>
            <a:pPr lvl="1"/>
            <a:r>
              <a:rPr lang="en-US" sz="2400" dirty="0" err="1"/>
              <a:t>Platinium</a:t>
            </a:r>
            <a:r>
              <a:rPr lang="en-US" sz="2400" dirty="0"/>
              <a:t> based: </a:t>
            </a:r>
            <a:r>
              <a:rPr lang="en-US" sz="2400" dirty="0" err="1"/>
              <a:t>cisplatin</a:t>
            </a:r>
            <a:r>
              <a:rPr lang="en-US" sz="2400" dirty="0"/>
              <a:t>, carboplatin, </a:t>
            </a:r>
            <a:r>
              <a:rPr lang="en-US" sz="2400" dirty="0" err="1"/>
              <a:t>oxaliplatin</a:t>
            </a:r>
            <a:endParaRPr lang="en-US" sz="2400" dirty="0"/>
          </a:p>
          <a:p>
            <a:pPr lvl="1"/>
            <a:r>
              <a:rPr lang="en-US" sz="2400" dirty="0" err="1"/>
              <a:t>Epothilones</a:t>
            </a:r>
            <a:r>
              <a:rPr lang="en-US" sz="2400" dirty="0"/>
              <a:t>: </a:t>
            </a:r>
            <a:r>
              <a:rPr lang="en-US" sz="2400" dirty="0" err="1" smtClean="0"/>
              <a:t>ixabepilone</a:t>
            </a:r>
            <a:endParaRPr lang="en-US" sz="2400" dirty="0" smtClean="0"/>
          </a:p>
          <a:p>
            <a:pPr lvl="1"/>
            <a:endParaRPr lang="en-US" sz="2400" dirty="0"/>
          </a:p>
          <a:p>
            <a:r>
              <a:rPr lang="en-US" sz="2400" dirty="0"/>
              <a:t>Increases in severity as treatment </a:t>
            </a:r>
            <a:r>
              <a:rPr lang="en-US" sz="2400" dirty="0" smtClean="0"/>
              <a:t>continues</a:t>
            </a:r>
            <a:endParaRPr lang="en-US" sz="2400" dirty="0"/>
          </a:p>
          <a:p>
            <a:r>
              <a:rPr lang="en-US" sz="2400" dirty="0" smtClean="0"/>
              <a:t>May </a:t>
            </a:r>
            <a:r>
              <a:rPr lang="en-US" sz="2400" dirty="0"/>
              <a:t>be </a:t>
            </a:r>
            <a:r>
              <a:rPr lang="en-US" sz="2400" dirty="0" smtClean="0"/>
              <a:t>irreversible</a:t>
            </a:r>
          </a:p>
          <a:p>
            <a:r>
              <a:rPr lang="en-US" sz="2400" dirty="0" smtClean="0"/>
              <a:t>Is usually bilateral</a:t>
            </a:r>
            <a:endParaRPr lang="en-US" sz="2400" dirty="0"/>
          </a:p>
          <a:p>
            <a:r>
              <a:rPr lang="en-US" sz="2400" dirty="0" smtClean="0"/>
              <a:t>Most </a:t>
            </a:r>
            <a:r>
              <a:rPr lang="en-US" sz="2400" dirty="0"/>
              <a:t>common reason cancer patients stop treatment </a:t>
            </a:r>
            <a:r>
              <a:rPr lang="en-US" sz="2400" dirty="0" smtClean="0"/>
              <a:t>early</a:t>
            </a:r>
            <a:endParaRPr lang="en-US" sz="2400" dirty="0"/>
          </a:p>
        </p:txBody>
      </p:sp>
      <p:pic>
        <p:nvPicPr>
          <p:cNvPr id="7170" name="Picture 2" descr="http://www.biomagazine.gr/site_data/articles/2013012212493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40" y="3759200"/>
            <a:ext cx="23034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0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3714637"/>
            <a:ext cx="2947482" cy="2254363"/>
          </a:xfrm>
        </p:spPr>
        <p:txBody>
          <a:bodyPr/>
          <a:lstStyle/>
          <a:p>
            <a:r>
              <a:rPr lang="en-US" dirty="0" err="1"/>
              <a:t>Taxane</a:t>
            </a:r>
            <a:r>
              <a:rPr lang="en-US" dirty="0"/>
              <a:t> Induced Neuropathy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868" y="3912108"/>
            <a:ext cx="7315200" cy="205689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This neurotoxicity is dose-related and nearly 95% of patients exposed to 500-800 mg/m2 will develop paclitaxel-associated neuropathy and/or pain following the termination of paclitaxel therapy. </a:t>
            </a:r>
          </a:p>
          <a:p>
            <a:endParaRPr lang="en-US" dirty="0"/>
          </a:p>
        </p:txBody>
      </p:sp>
      <p:pic>
        <p:nvPicPr>
          <p:cNvPr id="5122" name="Picture 2" descr="http://origin-ars.els-cdn.com/content/image/1-s2.0-S1043466612001135-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2"/>
            <a:ext cx="12253578" cy="3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6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Symptoms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9157" y="617982"/>
            <a:ext cx="7315200" cy="59938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/>
              <a:t>Sensory nerves </a:t>
            </a:r>
            <a:r>
              <a:rPr lang="en-US" sz="2600" dirty="0"/>
              <a:t>are the ones usually affected and may cause the following:</a:t>
            </a:r>
          </a:p>
          <a:p>
            <a:pPr lvl="1">
              <a:buFont typeface="Arial"/>
              <a:buChar char="•"/>
            </a:pPr>
            <a:r>
              <a:rPr lang="en-US" sz="3000" dirty="0"/>
              <a:t>Pain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Numbness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Burning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Tingling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Sharp, shooting, electrical pain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Exaggerated pain response to something that would not normally cause pain such as </a:t>
            </a:r>
            <a:r>
              <a:rPr lang="en-US" sz="2400" dirty="0" smtClean="0"/>
              <a:t>stroking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Motor nerves</a:t>
            </a:r>
            <a:r>
              <a:rPr lang="en-US" sz="2400" dirty="0"/>
              <a:t> may cause the following: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Weakness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Difficulty with walking or balance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Difficulty with fine motor skills: writing, buttoning buttons, tying shoe laces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Muscle </a:t>
            </a:r>
            <a:r>
              <a:rPr lang="en-US" sz="2400" dirty="0" smtClean="0"/>
              <a:t>cramps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Autonomic nerves </a:t>
            </a:r>
            <a:r>
              <a:rPr lang="en-US" sz="2400" dirty="0"/>
              <a:t>may cause the following:</a:t>
            </a:r>
          </a:p>
          <a:p>
            <a:r>
              <a:rPr lang="en-US" dirty="0"/>
              <a:t>Constipation/Diarrhea</a:t>
            </a:r>
          </a:p>
          <a:p>
            <a:r>
              <a:rPr lang="en-US" dirty="0"/>
              <a:t>Urinary retention/ incontinence</a:t>
            </a:r>
          </a:p>
          <a:p>
            <a:r>
              <a:rPr lang="en-US" dirty="0"/>
              <a:t>Blood pressure alterations ( either high blood pressure or low)</a:t>
            </a:r>
          </a:p>
          <a:p>
            <a:endParaRPr lang="en-US" dirty="0"/>
          </a:p>
        </p:txBody>
      </p:sp>
      <p:pic>
        <p:nvPicPr>
          <p:cNvPr id="6146" name="Picture 2" descr="http://www.painmedicinenews.com/aimages/2013/PMN0413_010a_21418_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44"/>
          <a:stretch/>
        </p:blipFill>
        <p:spPr bwMode="auto">
          <a:xfrm>
            <a:off x="701675" y="4220069"/>
            <a:ext cx="1787525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649157" y="937005"/>
            <a:ext cx="7996743" cy="3283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Pain often can be helped with drug treatment but numbness resistant to therapy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858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media.oncologynurseadvisor.com/images/2011/10/12/ce1011_table2_201649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73"/>
            <a:ext cx="12199900" cy="674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Taxane</a:t>
            </a:r>
            <a:r>
              <a:rPr lang="en-US" sz="4400" dirty="0" smtClean="0"/>
              <a:t> Induced Neuropathy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455412"/>
          </a:xfrm>
        </p:spPr>
        <p:txBody>
          <a:bodyPr>
            <a:noAutofit/>
          </a:bodyPr>
          <a:lstStyle/>
          <a:p>
            <a:r>
              <a:rPr lang="en-US" sz="2800" dirty="0"/>
              <a:t>Paclitaxel induces </a:t>
            </a:r>
            <a:r>
              <a:rPr lang="en-US" sz="2800" dirty="0" err="1"/>
              <a:t>paresthesias</a:t>
            </a:r>
            <a:r>
              <a:rPr lang="en-US" sz="2800" dirty="0"/>
              <a:t>, loss of sensation and </a:t>
            </a:r>
            <a:r>
              <a:rPr lang="en-US" sz="2800" dirty="0" err="1"/>
              <a:t>dysesthetic</a:t>
            </a:r>
            <a:r>
              <a:rPr lang="en-US" sz="2800" dirty="0"/>
              <a:t> pain in the feet and hands. </a:t>
            </a:r>
            <a:endParaRPr lang="en-US" sz="2800" dirty="0" smtClean="0"/>
          </a:p>
          <a:p>
            <a:r>
              <a:rPr lang="en-US" sz="2800" dirty="0" smtClean="0"/>
              <a:t>Pre-existing </a:t>
            </a:r>
            <a:r>
              <a:rPr lang="en-US" sz="2800" dirty="0"/>
              <a:t>neuropathy and co-administration of other chemotherapy agents also enhance the risk of neuropathic pain. </a:t>
            </a:r>
          </a:p>
          <a:p>
            <a:r>
              <a:rPr lang="en-US" sz="2800" dirty="0" smtClean="0"/>
              <a:t>Pain </a:t>
            </a:r>
            <a:r>
              <a:rPr lang="en-US" sz="2800" dirty="0"/>
              <a:t>was described as radiating, shooting, aching, stabbing, and pulsating and it was mostly located in the back, hips, shoulders, legs and feet. </a:t>
            </a:r>
            <a:endParaRPr lang="en-US" sz="2800" dirty="0" smtClean="0"/>
          </a:p>
        </p:txBody>
      </p:sp>
      <p:pic>
        <p:nvPicPr>
          <p:cNvPr id="4" name="Picture 4" descr="http://pinkispowerful.com/wp-content/uploads/2012/07/Painful-Neuropat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0" y="4471669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ighlands.edu/academics/divisions/scipe/biology/faculty/harnden/2121/images/nervousor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 b="2341"/>
          <a:stretch/>
        </p:blipFill>
        <p:spPr bwMode="auto">
          <a:xfrm>
            <a:off x="285750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300" y="1123837"/>
            <a:ext cx="3086101" cy="460118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Major Components of the </a:t>
            </a:r>
            <a:br>
              <a:rPr lang="en-US" sz="4000" dirty="0" smtClean="0"/>
            </a:br>
            <a:r>
              <a:rPr lang="en-US" sz="4000" dirty="0" smtClean="0"/>
              <a:t>Nervous System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501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</a:t>
            </a:r>
            <a:br>
              <a:rPr lang="en-US" sz="4800" dirty="0" smtClean="0"/>
            </a:br>
            <a:r>
              <a:rPr lang="en-US" sz="4800" dirty="0" smtClean="0"/>
              <a:t>Peripheral Nervous System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entral Nervous System vs Peripheral Nervous Syst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3" t="48967" r="4126"/>
          <a:stretch/>
        </p:blipFill>
        <p:spPr bwMode="auto">
          <a:xfrm>
            <a:off x="3568700" y="-152400"/>
            <a:ext cx="7901518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4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59" y="-420483"/>
            <a:ext cx="2947482" cy="460118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Neuron Structure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Most of neurons organelles (including its nucleus) are located in its cell body</a:t>
            </a:r>
          </a:p>
          <a:p>
            <a:r>
              <a:rPr lang="en-US" sz="3200" dirty="0" smtClean="0"/>
              <a:t>2 types of extensions arise from the cell body</a:t>
            </a:r>
          </a:p>
          <a:p>
            <a:pPr lvl="1"/>
            <a:r>
              <a:rPr lang="en-US" sz="2800" dirty="0" smtClean="0"/>
              <a:t>Numerous </a:t>
            </a:r>
            <a:r>
              <a:rPr lang="en-US" sz="2800" b="1" u="sng" dirty="0" smtClean="0"/>
              <a:t>dendrites: </a:t>
            </a:r>
            <a:r>
              <a:rPr lang="en-US" sz="2800" dirty="0" smtClean="0"/>
              <a:t>receive signals</a:t>
            </a:r>
            <a:endParaRPr lang="en-US" sz="2800" b="1" u="sng" dirty="0" smtClean="0"/>
          </a:p>
          <a:p>
            <a:pPr lvl="1"/>
            <a:r>
              <a:rPr lang="en-US" sz="2800" dirty="0" smtClean="0"/>
              <a:t>A single </a:t>
            </a:r>
            <a:r>
              <a:rPr lang="en-US" sz="2800" b="1" u="sng" dirty="0" smtClean="0"/>
              <a:t>axon: </a:t>
            </a:r>
            <a:r>
              <a:rPr lang="en-US" sz="2800" dirty="0" smtClean="0"/>
              <a:t>transmit signals</a:t>
            </a:r>
          </a:p>
          <a:p>
            <a:pPr lvl="2"/>
            <a:r>
              <a:rPr lang="en-US" sz="2400" dirty="0" smtClean="0"/>
              <a:t>Axon hillock: conical region of axon where it joins cell body, and that typically generates the signal that travels the length of the axon</a:t>
            </a:r>
          </a:p>
          <a:p>
            <a:pPr lvl="2"/>
            <a:r>
              <a:rPr lang="en-US" sz="2400" dirty="0" smtClean="0"/>
              <a:t>Myelin sheath: mostly lipid layer that insulates the axon</a:t>
            </a:r>
            <a:endParaRPr lang="en-US" sz="2400" dirty="0"/>
          </a:p>
        </p:txBody>
      </p:sp>
      <p:pic>
        <p:nvPicPr>
          <p:cNvPr id="4" name="Picture 4" descr="http://icare4autism.files.wordpress.com/2009/03/neuron.jpg"/>
          <p:cNvPicPr>
            <a:picLocks noChangeAspect="1" noChangeArrowheads="1"/>
          </p:cNvPicPr>
          <p:nvPr/>
        </p:nvPicPr>
        <p:blipFill rotWithShape="1">
          <a:blip r:embed="rId2" cstate="print"/>
          <a:srcRect b="6481"/>
          <a:stretch/>
        </p:blipFill>
        <p:spPr bwMode="auto">
          <a:xfrm>
            <a:off x="-162560" y="2702560"/>
            <a:ext cx="4135120" cy="4104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25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ecc.pima.edu/%7Eafellah/Bio_201/saladinch13_files/slide0001_image0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6"/>
          <a:stretch/>
        </p:blipFill>
        <p:spPr bwMode="auto">
          <a:xfrm>
            <a:off x="320676" y="0"/>
            <a:ext cx="10362318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48500" y="0"/>
            <a:ext cx="5029200" cy="41402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A peripheral nerve </a:t>
            </a:r>
            <a:r>
              <a:rPr lang="en-US" sz="2800" dirty="0" smtClean="0"/>
              <a:t>has </a:t>
            </a:r>
            <a:r>
              <a:rPr lang="en-US" sz="2800" dirty="0"/>
              <a:t>an outer </a:t>
            </a:r>
            <a:r>
              <a:rPr lang="en-US" sz="2800" dirty="0" smtClean="0"/>
              <a:t>covering called </a:t>
            </a:r>
            <a:r>
              <a:rPr lang="en-US" sz="2800" dirty="0"/>
              <a:t>the </a:t>
            </a:r>
            <a:r>
              <a:rPr lang="en-US" sz="2800" b="1" dirty="0"/>
              <a:t>epineurium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Often </a:t>
            </a:r>
            <a:r>
              <a:rPr lang="en-US" sz="2800" dirty="0"/>
              <a:t>a nerve will run together with an artery and vein and their connective coverings will merge. </a:t>
            </a:r>
            <a:endParaRPr lang="en-US" sz="2800" dirty="0" smtClean="0"/>
          </a:p>
          <a:p>
            <a:r>
              <a:rPr lang="en-US" sz="2800" dirty="0" smtClean="0"/>
              <a:t>Nerve </a:t>
            </a:r>
            <a:r>
              <a:rPr lang="en-US" sz="2800" dirty="0"/>
              <a:t>fibers, which are axons, organize into bundles known as </a:t>
            </a:r>
            <a:r>
              <a:rPr lang="en-US" sz="2800" b="1" dirty="0"/>
              <a:t>fascicles</a:t>
            </a:r>
            <a:r>
              <a:rPr lang="en-US" sz="2800" dirty="0"/>
              <a:t> with each fascicle surrounded by the </a:t>
            </a:r>
            <a:r>
              <a:rPr lang="en-US" sz="2800" b="1" dirty="0" err="1"/>
              <a:t>perineurium</a:t>
            </a:r>
            <a:r>
              <a:rPr lang="en-US" sz="2800" dirty="0"/>
              <a:t>. 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0894" y="4654371"/>
            <a:ext cx="2168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Between individual nerve fibers is an inner layer of </a:t>
            </a:r>
            <a:r>
              <a:rPr lang="en-US" b="1" dirty="0" err="1"/>
              <a:t>endoneurium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65300" y="4800602"/>
            <a:ext cx="1968500" cy="6890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900" y="6178729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Individual Neurons are Organized into Nerves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545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Types </a:t>
            </a:r>
            <a:br>
              <a:rPr lang="en-US" sz="4400" dirty="0" smtClean="0"/>
            </a:br>
            <a:r>
              <a:rPr lang="en-US" sz="4400" dirty="0" smtClean="0"/>
              <a:t>of </a:t>
            </a:r>
            <a:br>
              <a:rPr lang="en-US" sz="4400" dirty="0" smtClean="0"/>
            </a:br>
            <a:r>
              <a:rPr lang="en-US" sz="4400" dirty="0" smtClean="0"/>
              <a:t>Nerves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658612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Motor </a:t>
            </a:r>
            <a:r>
              <a:rPr lang="en-US" sz="2400" b="1" dirty="0"/>
              <a:t>nerves</a:t>
            </a:r>
            <a:r>
              <a:rPr lang="en-US" sz="2400" dirty="0"/>
              <a:t> - These carry messages from the brain to the muscles. </a:t>
            </a:r>
          </a:p>
          <a:p>
            <a:r>
              <a:rPr lang="en-US" sz="2400" b="1" dirty="0"/>
              <a:t>Autonomic nerves -</a:t>
            </a:r>
            <a:r>
              <a:rPr lang="en-US" sz="2400" dirty="0"/>
              <a:t> These carry messages back and forth between internal organs and the brain. They control the actions of muscles that aren’t under our voluntary control. </a:t>
            </a:r>
            <a:endParaRPr lang="en-US" sz="2400" dirty="0" smtClean="0"/>
          </a:p>
          <a:p>
            <a:r>
              <a:rPr lang="en-US" sz="2400" b="1" dirty="0"/>
              <a:t>Sensory nerves -</a:t>
            </a:r>
            <a:r>
              <a:rPr lang="en-US" sz="2400" dirty="0"/>
              <a:t> These carry messages from the body to the brain. These nerves have endings (receptors) that are sensitive to sensations such as pain, temperature, touch and vibration. </a:t>
            </a:r>
            <a:endParaRPr lang="en-US" sz="2400" dirty="0" smtClean="0"/>
          </a:p>
          <a:p>
            <a:pPr lvl="1"/>
            <a:r>
              <a:rPr lang="en-US" sz="2200" dirty="0" smtClean="0"/>
              <a:t>Although </a:t>
            </a:r>
            <a:r>
              <a:rPr lang="en-US" sz="2200" dirty="0"/>
              <a:t>we are not aware of it, our brain is constantly receiving messages from sensory nerves throughout our body. </a:t>
            </a:r>
            <a:endParaRPr lang="en-US" sz="2200" dirty="0" smtClean="0"/>
          </a:p>
          <a:p>
            <a:pPr lvl="1"/>
            <a:r>
              <a:rPr lang="en-US" sz="2200" dirty="0" smtClean="0"/>
              <a:t>These </a:t>
            </a:r>
            <a:r>
              <a:rPr lang="en-US" sz="2200" dirty="0"/>
              <a:t>messages tell our brain where each part of our body is and are important for balance, coordination and walking</a:t>
            </a:r>
          </a:p>
          <a:p>
            <a:pPr lvl="1"/>
            <a:r>
              <a:rPr lang="en-US" sz="2200" b="1" dirty="0" smtClean="0"/>
              <a:t>anticancer </a:t>
            </a:r>
            <a:r>
              <a:rPr lang="en-US" sz="2200" b="1" dirty="0"/>
              <a:t>drugs most likely affect </a:t>
            </a:r>
            <a:r>
              <a:rPr lang="en-US" sz="2200" b="1" dirty="0" smtClean="0"/>
              <a:t>these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dirty="0" smtClean="0"/>
              <a:t>Roles </a:t>
            </a:r>
            <a:br>
              <a:rPr lang="en-US" sz="4400" dirty="0" smtClean="0"/>
            </a:br>
            <a:r>
              <a:rPr lang="en-US" sz="4400" dirty="0" smtClean="0"/>
              <a:t>of </a:t>
            </a:r>
            <a:br>
              <a:rPr lang="en-US" sz="4400" dirty="0" smtClean="0"/>
            </a:br>
            <a:r>
              <a:rPr lang="en-US" sz="4400" dirty="0" smtClean="0"/>
              <a:t>Sensory Receptors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69268" y="264160"/>
            <a:ext cx="7315200" cy="6451600"/>
          </a:xfrm>
        </p:spPr>
        <p:txBody>
          <a:bodyPr>
            <a:normAutofit/>
          </a:bodyPr>
          <a:lstStyle/>
          <a:p>
            <a:r>
              <a:rPr lang="en-US" sz="3200" dirty="0"/>
              <a:t>All stimuli represent forms of energy</a:t>
            </a:r>
          </a:p>
          <a:p>
            <a:r>
              <a:rPr lang="en-US" sz="3200" dirty="0"/>
              <a:t>Sensation involves converting this </a:t>
            </a:r>
            <a:r>
              <a:rPr lang="en-US" sz="3200" dirty="0" smtClean="0"/>
              <a:t>energy into </a:t>
            </a:r>
            <a:r>
              <a:rPr lang="en-US" sz="3200" dirty="0"/>
              <a:t>a change in the membrane potential of sensory </a:t>
            </a:r>
            <a:r>
              <a:rPr lang="en-US" sz="3200" dirty="0" smtClean="0"/>
              <a:t>receptors</a:t>
            </a:r>
          </a:p>
          <a:p>
            <a:r>
              <a:rPr lang="en-US" sz="3200" dirty="0"/>
              <a:t>Sensory receptors perform four functions in this process</a:t>
            </a:r>
          </a:p>
          <a:p>
            <a:pPr lvl="1"/>
            <a:r>
              <a:rPr lang="en-US" sz="2800" dirty="0"/>
              <a:t>Sensory </a:t>
            </a:r>
            <a:r>
              <a:rPr lang="en-US" sz="2800" dirty="0" smtClean="0"/>
              <a:t>transduction</a:t>
            </a:r>
          </a:p>
          <a:p>
            <a:pPr lvl="1"/>
            <a:r>
              <a:rPr lang="en-US" sz="2800" dirty="0" smtClean="0"/>
              <a:t>Amplification</a:t>
            </a:r>
          </a:p>
          <a:p>
            <a:pPr lvl="1"/>
            <a:r>
              <a:rPr lang="en-US" sz="2800" dirty="0" smtClean="0"/>
              <a:t>Transmission</a:t>
            </a:r>
          </a:p>
          <a:p>
            <a:pPr lvl="1"/>
            <a:r>
              <a:rPr lang="en-US" sz="2800" dirty="0" smtClean="0"/>
              <a:t>Integration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61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Types of </a:t>
            </a:r>
            <a:br>
              <a:rPr lang="en-US" sz="4400" dirty="0"/>
            </a:br>
            <a:r>
              <a:rPr lang="en-US" sz="4400" dirty="0"/>
              <a:t>Sensory 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Based on the energy they transduce, sensory receptors fall into five categories</a:t>
            </a:r>
          </a:p>
          <a:p>
            <a:pPr lvl="1"/>
            <a:r>
              <a:rPr lang="en-US" sz="2800" dirty="0"/>
              <a:t>Mechanoreceptors</a:t>
            </a:r>
          </a:p>
          <a:p>
            <a:pPr lvl="1"/>
            <a:r>
              <a:rPr lang="en-US" sz="2800" dirty="0"/>
              <a:t>Chemoreceptors</a:t>
            </a:r>
          </a:p>
          <a:p>
            <a:pPr lvl="1"/>
            <a:r>
              <a:rPr lang="en-US" sz="2800" dirty="0"/>
              <a:t>Electromagnetic receptors</a:t>
            </a:r>
          </a:p>
          <a:p>
            <a:pPr lvl="1"/>
            <a:r>
              <a:rPr lang="en-US" sz="2800" dirty="0" err="1"/>
              <a:t>Thermoreceptors</a:t>
            </a:r>
            <a:endParaRPr lang="en-US" sz="2800" dirty="0"/>
          </a:p>
          <a:p>
            <a:pPr lvl="1"/>
            <a:r>
              <a:rPr lang="en-US" sz="2800" dirty="0"/>
              <a:t>Pain receptors</a:t>
            </a:r>
          </a:p>
        </p:txBody>
      </p:sp>
    </p:spTree>
    <p:extLst>
      <p:ext uri="{BB962C8B-B14F-4D97-AF65-F5344CB8AC3E}">
        <p14:creationId xmlns:p14="http://schemas.microsoft.com/office/powerpoint/2010/main" val="20866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Neurons &amp; </a:t>
            </a:r>
            <a:r>
              <a:rPr lang="en-US" dirty="0" err="1" smtClean="0"/>
              <a:t>MIcrotubules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size, shape, and compartmentalization </a:t>
            </a:r>
            <a:r>
              <a:rPr lang="en-US" sz="2800" dirty="0" smtClean="0"/>
              <a:t>of neurons must </a:t>
            </a:r>
            <a:r>
              <a:rPr lang="en-US" sz="2800" dirty="0"/>
              <a:t>be generated and supported by the cytoskeletal systems of intracellular transport. </a:t>
            </a:r>
            <a:endParaRPr lang="en-US" sz="2800" dirty="0" smtClean="0"/>
          </a:p>
          <a:p>
            <a:r>
              <a:rPr lang="en-US" sz="2800" dirty="0" smtClean="0"/>
              <a:t>One </a:t>
            </a:r>
            <a:r>
              <a:rPr lang="en-US" sz="2800" dirty="0"/>
              <a:t>of the major systems is the microtubule-based transport system along which </a:t>
            </a:r>
            <a:r>
              <a:rPr lang="en-US" sz="2800" dirty="0" err="1"/>
              <a:t>kinesin</a:t>
            </a:r>
            <a:r>
              <a:rPr lang="en-US" sz="2800" dirty="0"/>
              <a:t> and dynein motor proteins generate force and drive the traffic of many cellular components. </a:t>
            </a:r>
            <a:endParaRPr lang="en-US" sz="2800" dirty="0" smtClean="0"/>
          </a:p>
          <a:p>
            <a:r>
              <a:rPr lang="en-US" sz="2800" dirty="0" smtClean="0"/>
              <a:t>If microtubules loose their dynamic instability and become fixed, neurons will be unable to transport vesicles around the cell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95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TC103457475[[fn=Frame]]</Template>
  <TotalTime>1223</TotalTime>
  <Words>893</Words>
  <Application>Microsoft Office PowerPoint</Application>
  <PresentationFormat>Widescreen</PresentationFormat>
  <Paragraphs>95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Wingdings 2</vt:lpstr>
      <vt:lpstr>Frame</vt:lpstr>
      <vt:lpstr>Neurons &amp; CIPN</vt:lpstr>
      <vt:lpstr>Major Components of the  Nervous System</vt:lpstr>
      <vt:lpstr>The  Peripheral Nervous System</vt:lpstr>
      <vt:lpstr>Neuron Structure</vt:lpstr>
      <vt:lpstr>PowerPoint Presentation</vt:lpstr>
      <vt:lpstr>Types  of  Nerves</vt:lpstr>
      <vt:lpstr>Roles  of  Sensory Receptors</vt:lpstr>
      <vt:lpstr>Types of  Sensory Receptors</vt:lpstr>
      <vt:lpstr>Neurons &amp; MIcrotubules</vt:lpstr>
      <vt:lpstr>Paclitaxel &amp; MIcrotubules</vt:lpstr>
      <vt:lpstr>Microtubule-based transport is essential for neuronal function due to the large distances that must be traveled by various building blocks and cellular materials</vt:lpstr>
      <vt:lpstr>Mechanism of Taxane Induced Neuropathy</vt:lpstr>
      <vt:lpstr>CIPN</vt:lpstr>
      <vt:lpstr>CIPN</vt:lpstr>
      <vt:lpstr>Taxane Induced Neuropathy</vt:lpstr>
      <vt:lpstr>Symptoms</vt:lpstr>
      <vt:lpstr>PowerPoint Presentation</vt:lpstr>
      <vt:lpstr>Taxane Induced Neuropathy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mcquade</dc:creator>
  <cp:lastModifiedBy>jennifer mcquade</cp:lastModifiedBy>
  <cp:revision>30</cp:revision>
  <dcterms:created xsi:type="dcterms:W3CDTF">2013-07-30T00:35:53Z</dcterms:created>
  <dcterms:modified xsi:type="dcterms:W3CDTF">2013-07-31T22:51:16Z</dcterms:modified>
</cp:coreProperties>
</file>