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68" r:id="rId16"/>
    <p:sldId id="277" r:id="rId17"/>
    <p:sldId id="269" r:id="rId18"/>
    <p:sldId id="272" r:id="rId19"/>
    <p:sldId id="273" r:id="rId20"/>
    <p:sldId id="274"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8" d="100"/>
          <a:sy n="58" d="100"/>
        </p:scale>
        <p:origin x="98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A17DA-9073-4CC9-A244-AC9A5FBB4835}"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03EB49-718A-4AA7-A6BB-DE39D16FD3C8}" type="slidenum">
              <a:rPr lang="en-US" smtClean="0"/>
              <a:t>‹#›</a:t>
            </a:fld>
            <a:endParaRPr lang="en-US"/>
          </a:p>
        </p:txBody>
      </p:sp>
    </p:spTree>
    <p:extLst>
      <p:ext uri="{BB962C8B-B14F-4D97-AF65-F5344CB8AC3E}">
        <p14:creationId xmlns:p14="http://schemas.microsoft.com/office/powerpoint/2010/main" val="3606999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ature.com/nrn/journal/v5/n7/full/nrn1432.html#B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likely, both theories</a:t>
            </a:r>
            <a:r>
              <a:rPr lang="en-US" baseline="0" dirty="0" smtClean="0"/>
              <a:t> are correct to some degree though the 1</a:t>
            </a:r>
            <a:r>
              <a:rPr lang="en-US" baseline="30000" dirty="0" smtClean="0"/>
              <a:t>st</a:t>
            </a:r>
            <a:r>
              <a:rPr lang="en-US" baseline="0" dirty="0" smtClean="0"/>
              <a:t> is the more </a:t>
            </a:r>
            <a:r>
              <a:rPr lang="en-US" baseline="0" dirty="0" err="1" smtClean="0"/>
              <a:t>acepted</a:t>
            </a:r>
            <a:endParaRPr lang="en-US" dirty="0"/>
          </a:p>
        </p:txBody>
      </p:sp>
      <p:sp>
        <p:nvSpPr>
          <p:cNvPr id="4" name="Slide Number Placeholder 3"/>
          <p:cNvSpPr>
            <a:spLocks noGrp="1"/>
          </p:cNvSpPr>
          <p:nvPr>
            <p:ph type="sldNum" sz="quarter" idx="10"/>
          </p:nvPr>
        </p:nvSpPr>
        <p:spPr/>
        <p:txBody>
          <a:bodyPr/>
          <a:lstStyle/>
          <a:p>
            <a:fld id="{0103EB49-718A-4AA7-A6BB-DE39D16FD3C8}" type="slidenum">
              <a:rPr lang="en-US" smtClean="0"/>
              <a:t>6</a:t>
            </a:fld>
            <a:endParaRPr lang="en-US"/>
          </a:p>
        </p:txBody>
      </p:sp>
    </p:spTree>
    <p:extLst>
      <p:ext uri="{BB962C8B-B14F-4D97-AF65-F5344CB8AC3E}">
        <p14:creationId xmlns:p14="http://schemas.microsoft.com/office/powerpoint/2010/main" val="2853557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Papez</a:t>
            </a:r>
            <a:r>
              <a:rPr lang="en-US" baseline="30000" dirty="0" smtClean="0">
                <a:hlinkClick r:id="rId3"/>
              </a:rPr>
              <a:t>7</a:t>
            </a:r>
            <a:r>
              <a:rPr lang="en-US" dirty="0" smtClean="0"/>
              <a:t> argued that sensory messages concerning emotional stimuli that arrive at the thalamus are then directed to both the cortex (stream of thinking) and the hypothalamus (stream of feeling). </a:t>
            </a:r>
            <a:r>
              <a:rPr lang="en-US" dirty="0" err="1" smtClean="0"/>
              <a:t>Papez</a:t>
            </a:r>
            <a:r>
              <a:rPr lang="en-US" dirty="0" smtClean="0"/>
              <a:t> proposed a series of connections from the hypothalamus to the anterior thalamus (1) and on to the cingulate cortex (2). Emotional experiences or feelings occur when the cingulate cortex integrates these signals from the hypothalamus with information from the sensory cortex. Output from the cingulate cortex to the hippocampus (3) and then to the hypothalamus (4) allows top–down cortical control of emotional responses</a:t>
            </a:r>
            <a:endParaRPr lang="en-US" dirty="0"/>
          </a:p>
        </p:txBody>
      </p:sp>
      <p:sp>
        <p:nvSpPr>
          <p:cNvPr id="4" name="Slide Number Placeholder 3"/>
          <p:cNvSpPr>
            <a:spLocks noGrp="1"/>
          </p:cNvSpPr>
          <p:nvPr>
            <p:ph type="sldNum" sz="quarter" idx="10"/>
          </p:nvPr>
        </p:nvSpPr>
        <p:spPr/>
        <p:txBody>
          <a:bodyPr/>
          <a:lstStyle/>
          <a:p>
            <a:fld id="{0103EB49-718A-4AA7-A6BB-DE39D16FD3C8}" type="slidenum">
              <a:rPr lang="en-US" smtClean="0"/>
              <a:t>7</a:t>
            </a:fld>
            <a:endParaRPr lang="en-US"/>
          </a:p>
        </p:txBody>
      </p:sp>
    </p:spTree>
    <p:extLst>
      <p:ext uri="{BB962C8B-B14F-4D97-AF65-F5344CB8AC3E}">
        <p14:creationId xmlns:p14="http://schemas.microsoft.com/office/powerpoint/2010/main" val="1987527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has been shown in primates that in primates that the amygdala provides excitatory impulses to the medial hypothalamus playing an important role in maintaining an active level</a:t>
            </a:r>
            <a:r>
              <a:rPr lang="en-US" baseline="0" dirty="0" smtClean="0"/>
              <a:t> of affective aggression necessary for maintain position in social hierarchy, and has an opposite effect on the lateral hypothalamus suppressing predatory aggression</a:t>
            </a:r>
            <a:endParaRPr lang="en-US" dirty="0"/>
          </a:p>
        </p:txBody>
      </p:sp>
      <p:sp>
        <p:nvSpPr>
          <p:cNvPr id="4" name="Slide Number Placeholder 3"/>
          <p:cNvSpPr>
            <a:spLocks noGrp="1"/>
          </p:cNvSpPr>
          <p:nvPr>
            <p:ph type="sldNum" sz="quarter" idx="10"/>
          </p:nvPr>
        </p:nvSpPr>
        <p:spPr/>
        <p:txBody>
          <a:bodyPr/>
          <a:lstStyle/>
          <a:p>
            <a:fld id="{0103EB49-718A-4AA7-A6BB-DE39D16FD3C8}" type="slidenum">
              <a:rPr lang="en-US" smtClean="0"/>
              <a:t>11</a:t>
            </a:fld>
            <a:endParaRPr lang="en-US"/>
          </a:p>
        </p:txBody>
      </p:sp>
    </p:spTree>
    <p:extLst>
      <p:ext uri="{BB962C8B-B14F-4D97-AF65-F5344CB8AC3E}">
        <p14:creationId xmlns:p14="http://schemas.microsoft.com/office/powerpoint/2010/main" val="2037049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pleasure</a:t>
            </a:r>
            <a:r>
              <a:rPr lang="en-US" baseline="0" dirty="0" smtClean="0"/>
              <a:t> centers may provide the </a:t>
            </a:r>
            <a:r>
              <a:rPr lang="en-US" baseline="0" dirty="0" err="1" smtClean="0"/>
              <a:t>physiologcal</a:t>
            </a:r>
            <a:r>
              <a:rPr lang="en-US" baseline="0" dirty="0" smtClean="0"/>
              <a:t> basis for reinforcement of normal survival behaviors such as, eating, drinking, &amp; sex; as well as abnormal behaviors such as use of addictive drugs or alcohol</a:t>
            </a:r>
            <a:endParaRPr lang="en-US" dirty="0"/>
          </a:p>
        </p:txBody>
      </p:sp>
      <p:sp>
        <p:nvSpPr>
          <p:cNvPr id="4" name="Slide Number Placeholder 3"/>
          <p:cNvSpPr>
            <a:spLocks noGrp="1"/>
          </p:cNvSpPr>
          <p:nvPr>
            <p:ph type="sldNum" sz="quarter" idx="10"/>
          </p:nvPr>
        </p:nvSpPr>
        <p:spPr/>
        <p:txBody>
          <a:bodyPr/>
          <a:lstStyle/>
          <a:p>
            <a:fld id="{0103EB49-718A-4AA7-A6BB-DE39D16FD3C8}" type="slidenum">
              <a:rPr lang="en-US" smtClean="0"/>
              <a:t>12</a:t>
            </a:fld>
            <a:endParaRPr lang="en-US"/>
          </a:p>
        </p:txBody>
      </p:sp>
    </p:spTree>
    <p:extLst>
      <p:ext uri="{BB962C8B-B14F-4D97-AF65-F5344CB8AC3E}">
        <p14:creationId xmlns:p14="http://schemas.microsoft.com/office/powerpoint/2010/main" val="3108360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behavioral response to an abrupt presentation of a new stimulus, such as a loud noise, is</a:t>
            </a:r>
            <a:r>
              <a:rPr lang="en-US" baseline="0" dirty="0" smtClean="0"/>
              <a:t> an immediate reorientation of the had and sometimes the body toward the novel </a:t>
            </a:r>
            <a:r>
              <a:rPr lang="en-US" baseline="0" dirty="0" err="1" smtClean="0"/>
              <a:t>stimulusand</a:t>
            </a:r>
            <a:r>
              <a:rPr lang="en-US" baseline="0" dirty="0" smtClean="0"/>
              <a:t> a general increase in awareness and attentiveness</a:t>
            </a:r>
            <a:endParaRPr lang="en-US" dirty="0"/>
          </a:p>
        </p:txBody>
      </p:sp>
      <p:sp>
        <p:nvSpPr>
          <p:cNvPr id="4" name="Slide Number Placeholder 3"/>
          <p:cNvSpPr>
            <a:spLocks noGrp="1"/>
          </p:cNvSpPr>
          <p:nvPr>
            <p:ph type="sldNum" sz="quarter" idx="10"/>
          </p:nvPr>
        </p:nvSpPr>
        <p:spPr/>
        <p:txBody>
          <a:bodyPr/>
          <a:lstStyle/>
          <a:p>
            <a:fld id="{0103EB49-718A-4AA7-A6BB-DE39D16FD3C8}" type="slidenum">
              <a:rPr lang="en-US" smtClean="0"/>
              <a:t>15</a:t>
            </a:fld>
            <a:endParaRPr lang="en-US"/>
          </a:p>
        </p:txBody>
      </p:sp>
    </p:spTree>
    <p:extLst>
      <p:ext uri="{BB962C8B-B14F-4D97-AF65-F5344CB8AC3E}">
        <p14:creationId xmlns:p14="http://schemas.microsoft.com/office/powerpoint/2010/main" val="1396124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03EB49-718A-4AA7-A6BB-DE39D16FD3C8}" type="slidenum">
              <a:rPr lang="en-US" smtClean="0"/>
              <a:t>21</a:t>
            </a:fld>
            <a:endParaRPr lang="en-US"/>
          </a:p>
        </p:txBody>
      </p:sp>
    </p:spTree>
    <p:extLst>
      <p:ext uri="{BB962C8B-B14F-4D97-AF65-F5344CB8AC3E}">
        <p14:creationId xmlns:p14="http://schemas.microsoft.com/office/powerpoint/2010/main" val="2015247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F3058B8-8A42-4310-93A8-2683FF0AC80A}"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1A25D-B223-4B68-9570-ADBCF4121D5F}" type="slidenum">
              <a:rPr lang="en-US" smtClean="0"/>
              <a:t>‹#›</a:t>
            </a:fld>
            <a:endParaRPr lang="en-US"/>
          </a:p>
        </p:txBody>
      </p:sp>
    </p:spTree>
    <p:extLst>
      <p:ext uri="{BB962C8B-B14F-4D97-AF65-F5344CB8AC3E}">
        <p14:creationId xmlns:p14="http://schemas.microsoft.com/office/powerpoint/2010/main" val="3406930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3058B8-8A42-4310-93A8-2683FF0AC80A}"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1A25D-B223-4B68-9570-ADBCF4121D5F}" type="slidenum">
              <a:rPr lang="en-US" smtClean="0"/>
              <a:t>‹#›</a:t>
            </a:fld>
            <a:endParaRPr lang="en-US"/>
          </a:p>
        </p:txBody>
      </p:sp>
    </p:spTree>
    <p:extLst>
      <p:ext uri="{BB962C8B-B14F-4D97-AF65-F5344CB8AC3E}">
        <p14:creationId xmlns:p14="http://schemas.microsoft.com/office/powerpoint/2010/main" val="1938766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3058B8-8A42-4310-93A8-2683FF0AC80A}"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1A25D-B223-4B68-9570-ADBCF4121D5F}" type="slidenum">
              <a:rPr lang="en-US" smtClean="0"/>
              <a:t>‹#›</a:t>
            </a:fld>
            <a:endParaRPr lang="en-US"/>
          </a:p>
        </p:txBody>
      </p:sp>
    </p:spTree>
    <p:extLst>
      <p:ext uri="{BB962C8B-B14F-4D97-AF65-F5344CB8AC3E}">
        <p14:creationId xmlns:p14="http://schemas.microsoft.com/office/powerpoint/2010/main" val="3690797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3058B8-8A42-4310-93A8-2683FF0AC80A}"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1A25D-B223-4B68-9570-ADBCF4121D5F}"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24691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3058B8-8A42-4310-93A8-2683FF0AC80A}"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1A25D-B223-4B68-9570-ADBCF4121D5F}" type="slidenum">
              <a:rPr lang="en-US" smtClean="0"/>
              <a:t>‹#›</a:t>
            </a:fld>
            <a:endParaRPr lang="en-US"/>
          </a:p>
        </p:txBody>
      </p:sp>
    </p:spTree>
    <p:extLst>
      <p:ext uri="{BB962C8B-B14F-4D97-AF65-F5344CB8AC3E}">
        <p14:creationId xmlns:p14="http://schemas.microsoft.com/office/powerpoint/2010/main" val="3992927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F3058B8-8A42-4310-93A8-2683FF0AC80A}"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A1A25D-B223-4B68-9570-ADBCF4121D5F}" type="slidenum">
              <a:rPr lang="en-US" smtClean="0"/>
              <a:t>‹#›</a:t>
            </a:fld>
            <a:endParaRPr lang="en-US"/>
          </a:p>
        </p:txBody>
      </p:sp>
    </p:spTree>
    <p:extLst>
      <p:ext uri="{BB962C8B-B14F-4D97-AF65-F5344CB8AC3E}">
        <p14:creationId xmlns:p14="http://schemas.microsoft.com/office/powerpoint/2010/main" val="3604139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F3058B8-8A42-4310-93A8-2683FF0AC80A}"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A1A25D-B223-4B68-9570-ADBCF4121D5F}" type="slidenum">
              <a:rPr lang="en-US" smtClean="0"/>
              <a:t>‹#›</a:t>
            </a:fld>
            <a:endParaRPr lang="en-US"/>
          </a:p>
        </p:txBody>
      </p:sp>
    </p:spTree>
    <p:extLst>
      <p:ext uri="{BB962C8B-B14F-4D97-AF65-F5344CB8AC3E}">
        <p14:creationId xmlns:p14="http://schemas.microsoft.com/office/powerpoint/2010/main" val="2190648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3058B8-8A42-4310-93A8-2683FF0AC80A}"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1A25D-B223-4B68-9570-ADBCF4121D5F}" type="slidenum">
              <a:rPr lang="en-US" smtClean="0"/>
              <a:t>‹#›</a:t>
            </a:fld>
            <a:endParaRPr lang="en-US"/>
          </a:p>
        </p:txBody>
      </p:sp>
    </p:spTree>
    <p:extLst>
      <p:ext uri="{BB962C8B-B14F-4D97-AF65-F5344CB8AC3E}">
        <p14:creationId xmlns:p14="http://schemas.microsoft.com/office/powerpoint/2010/main" val="3831263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3058B8-8A42-4310-93A8-2683FF0AC80A}"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1A25D-B223-4B68-9570-ADBCF4121D5F}" type="slidenum">
              <a:rPr lang="en-US" smtClean="0"/>
              <a:t>‹#›</a:t>
            </a:fld>
            <a:endParaRPr lang="en-US"/>
          </a:p>
        </p:txBody>
      </p:sp>
    </p:spTree>
    <p:extLst>
      <p:ext uri="{BB962C8B-B14F-4D97-AF65-F5344CB8AC3E}">
        <p14:creationId xmlns:p14="http://schemas.microsoft.com/office/powerpoint/2010/main" val="879970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3058B8-8A42-4310-93A8-2683FF0AC80A}"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1A25D-B223-4B68-9570-ADBCF4121D5F}" type="slidenum">
              <a:rPr lang="en-US" smtClean="0"/>
              <a:t>‹#›</a:t>
            </a:fld>
            <a:endParaRPr lang="en-US"/>
          </a:p>
        </p:txBody>
      </p:sp>
    </p:spTree>
    <p:extLst>
      <p:ext uri="{BB962C8B-B14F-4D97-AF65-F5344CB8AC3E}">
        <p14:creationId xmlns:p14="http://schemas.microsoft.com/office/powerpoint/2010/main" val="1604233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3058B8-8A42-4310-93A8-2683FF0AC80A}"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1A25D-B223-4B68-9570-ADBCF4121D5F}" type="slidenum">
              <a:rPr lang="en-US" smtClean="0"/>
              <a:t>‹#›</a:t>
            </a:fld>
            <a:endParaRPr lang="en-US"/>
          </a:p>
        </p:txBody>
      </p:sp>
    </p:spTree>
    <p:extLst>
      <p:ext uri="{BB962C8B-B14F-4D97-AF65-F5344CB8AC3E}">
        <p14:creationId xmlns:p14="http://schemas.microsoft.com/office/powerpoint/2010/main" val="9894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3058B8-8A42-4310-93A8-2683FF0AC80A}"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1A25D-B223-4B68-9570-ADBCF4121D5F}" type="slidenum">
              <a:rPr lang="en-US" smtClean="0"/>
              <a:t>‹#›</a:t>
            </a:fld>
            <a:endParaRPr lang="en-US"/>
          </a:p>
        </p:txBody>
      </p:sp>
    </p:spTree>
    <p:extLst>
      <p:ext uri="{BB962C8B-B14F-4D97-AF65-F5344CB8AC3E}">
        <p14:creationId xmlns:p14="http://schemas.microsoft.com/office/powerpoint/2010/main" val="851697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3058B8-8A42-4310-93A8-2683FF0AC80A}"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A1A25D-B223-4B68-9570-ADBCF4121D5F}" type="slidenum">
              <a:rPr lang="en-US" smtClean="0"/>
              <a:t>‹#›</a:t>
            </a:fld>
            <a:endParaRPr lang="en-US"/>
          </a:p>
        </p:txBody>
      </p:sp>
    </p:spTree>
    <p:extLst>
      <p:ext uri="{BB962C8B-B14F-4D97-AF65-F5344CB8AC3E}">
        <p14:creationId xmlns:p14="http://schemas.microsoft.com/office/powerpoint/2010/main" val="172664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F3058B8-8A42-4310-93A8-2683FF0AC80A}"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A1A25D-B223-4B68-9570-ADBCF4121D5F}" type="slidenum">
              <a:rPr lang="en-US" smtClean="0"/>
              <a:t>‹#›</a:t>
            </a:fld>
            <a:endParaRPr lang="en-US"/>
          </a:p>
        </p:txBody>
      </p:sp>
    </p:spTree>
    <p:extLst>
      <p:ext uri="{BB962C8B-B14F-4D97-AF65-F5344CB8AC3E}">
        <p14:creationId xmlns:p14="http://schemas.microsoft.com/office/powerpoint/2010/main" val="945957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058B8-8A42-4310-93A8-2683FF0AC80A}"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A1A25D-B223-4B68-9570-ADBCF4121D5F}" type="slidenum">
              <a:rPr lang="en-US" smtClean="0"/>
              <a:t>‹#›</a:t>
            </a:fld>
            <a:endParaRPr lang="en-US"/>
          </a:p>
        </p:txBody>
      </p:sp>
    </p:spTree>
    <p:extLst>
      <p:ext uri="{BB962C8B-B14F-4D97-AF65-F5344CB8AC3E}">
        <p14:creationId xmlns:p14="http://schemas.microsoft.com/office/powerpoint/2010/main" val="612688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3058B8-8A42-4310-93A8-2683FF0AC80A}"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1A25D-B223-4B68-9570-ADBCF4121D5F}" type="slidenum">
              <a:rPr lang="en-US" smtClean="0"/>
              <a:t>‹#›</a:t>
            </a:fld>
            <a:endParaRPr lang="en-US"/>
          </a:p>
        </p:txBody>
      </p:sp>
    </p:spTree>
    <p:extLst>
      <p:ext uri="{BB962C8B-B14F-4D97-AF65-F5344CB8AC3E}">
        <p14:creationId xmlns:p14="http://schemas.microsoft.com/office/powerpoint/2010/main" val="89206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3058B8-8A42-4310-93A8-2683FF0AC80A}"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1A25D-B223-4B68-9570-ADBCF4121D5F}" type="slidenum">
              <a:rPr lang="en-US" smtClean="0"/>
              <a:t>‹#›</a:t>
            </a:fld>
            <a:endParaRPr lang="en-US"/>
          </a:p>
        </p:txBody>
      </p:sp>
    </p:spTree>
    <p:extLst>
      <p:ext uri="{BB962C8B-B14F-4D97-AF65-F5344CB8AC3E}">
        <p14:creationId xmlns:p14="http://schemas.microsoft.com/office/powerpoint/2010/main" val="2569068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F3058B8-8A42-4310-93A8-2683FF0AC80A}" type="datetimeFigureOut">
              <a:rPr lang="en-US" smtClean="0"/>
              <a:t>8/2/2016</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0A1A25D-B223-4B68-9570-ADBCF4121D5F}" type="slidenum">
              <a:rPr lang="en-US" smtClean="0"/>
              <a:t>‹#›</a:t>
            </a:fld>
            <a:endParaRPr lang="en-US"/>
          </a:p>
        </p:txBody>
      </p:sp>
    </p:spTree>
    <p:extLst>
      <p:ext uri="{BB962C8B-B14F-4D97-AF65-F5344CB8AC3E}">
        <p14:creationId xmlns:p14="http://schemas.microsoft.com/office/powerpoint/2010/main" val="28329971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439317"/>
            <a:ext cx="9001462" cy="2387600"/>
          </a:xfrm>
        </p:spPr>
        <p:txBody>
          <a:bodyPr>
            <a:normAutofit/>
          </a:bodyPr>
          <a:lstStyle/>
          <a:p>
            <a:r>
              <a:rPr lang="en-US" dirty="0" smtClean="0"/>
              <a:t>Neuronal Control of Mood, Emotion, and State of Awareness</a:t>
            </a:r>
            <a:endParaRPr lang="en-US" dirty="0"/>
          </a:p>
        </p:txBody>
      </p:sp>
      <p:sp>
        <p:nvSpPr>
          <p:cNvPr id="3" name="Subtitle 2"/>
          <p:cNvSpPr>
            <a:spLocks noGrp="1"/>
          </p:cNvSpPr>
          <p:nvPr>
            <p:ph type="subTitle" idx="1"/>
          </p:nvPr>
        </p:nvSpPr>
        <p:spPr/>
        <p:txBody>
          <a:bodyPr/>
          <a:lstStyle/>
          <a:p>
            <a:endParaRPr lang="en-US"/>
          </a:p>
        </p:txBody>
      </p:sp>
      <p:pic>
        <p:nvPicPr>
          <p:cNvPr id="10242" name="Picture 2" descr="http://www.stepupleader.com/wp-content/uploads/2012/04/choose-your-m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5354" y="2902210"/>
            <a:ext cx="4883398" cy="3578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817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Aggressive behavior</a:t>
            </a:r>
            <a:endParaRPr lang="en-US" dirty="0"/>
          </a:p>
        </p:txBody>
      </p:sp>
      <p:sp>
        <p:nvSpPr>
          <p:cNvPr id="3" name="Content Placeholder 2"/>
          <p:cNvSpPr>
            <a:spLocks noGrp="1"/>
          </p:cNvSpPr>
          <p:nvPr>
            <p:ph idx="1"/>
          </p:nvPr>
        </p:nvSpPr>
        <p:spPr>
          <a:xfrm>
            <a:off x="913795" y="2096064"/>
            <a:ext cx="6015815" cy="3695136"/>
          </a:xfrm>
        </p:spPr>
        <p:txBody>
          <a:bodyPr/>
          <a:lstStyle/>
          <a:p>
            <a:r>
              <a:rPr lang="en-US" dirty="0" smtClean="0"/>
              <a:t>The hypothalamus and amygdala play a direct role in mediating aggressive behavior</a:t>
            </a:r>
          </a:p>
          <a:p>
            <a:pPr lvl="1"/>
            <a:r>
              <a:rPr lang="en-US" dirty="0" smtClean="0"/>
              <a:t>In animal models we see that bilateral ablation of the amygdala reduces fear and decreases certain forms of aggression</a:t>
            </a:r>
          </a:p>
          <a:p>
            <a:pPr lvl="1"/>
            <a:r>
              <a:rPr lang="en-US" dirty="0" smtClean="0"/>
              <a:t>Direct electrical stimulation of the amygdala in humans elicits fear and anxiety</a:t>
            </a:r>
          </a:p>
          <a:p>
            <a:r>
              <a:rPr lang="en-US" dirty="0" smtClean="0"/>
              <a:t>These effects are mediated through the hypothalamus </a:t>
            </a:r>
            <a:endParaRPr lang="en-US" dirty="0"/>
          </a:p>
        </p:txBody>
      </p:sp>
      <p:pic>
        <p:nvPicPr>
          <p:cNvPr id="3074" name="Picture 2" descr="http://i2.wp.com/gettingstronger.org/wp-content/uploads/2012/01/Limbic-System.png?resize=349%2C3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610" y="2096064"/>
            <a:ext cx="4337946" cy="3741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61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 distinct types of aggressive behavior</a:t>
            </a:r>
            <a:endParaRPr lang="en-US" dirty="0"/>
          </a:p>
        </p:txBody>
      </p:sp>
      <p:sp>
        <p:nvSpPr>
          <p:cNvPr id="5" name="Text Placeholder 4"/>
          <p:cNvSpPr>
            <a:spLocks noGrp="1"/>
          </p:cNvSpPr>
          <p:nvPr>
            <p:ph type="body" idx="1"/>
          </p:nvPr>
        </p:nvSpPr>
        <p:spPr>
          <a:xfrm>
            <a:off x="1141803" y="1523207"/>
            <a:ext cx="4879199" cy="823912"/>
          </a:xfrm>
        </p:spPr>
        <p:txBody>
          <a:bodyPr/>
          <a:lstStyle/>
          <a:p>
            <a:r>
              <a:rPr lang="en-US" dirty="0" smtClean="0"/>
              <a:t>Affective Aggression</a:t>
            </a:r>
            <a:endParaRPr lang="en-US" dirty="0"/>
          </a:p>
        </p:txBody>
      </p:sp>
      <p:sp>
        <p:nvSpPr>
          <p:cNvPr id="6" name="Content Placeholder 5"/>
          <p:cNvSpPr>
            <a:spLocks noGrp="1"/>
          </p:cNvSpPr>
          <p:nvPr>
            <p:ph sz="half" idx="2"/>
          </p:nvPr>
        </p:nvSpPr>
        <p:spPr>
          <a:xfrm>
            <a:off x="913794" y="2347119"/>
            <a:ext cx="5107208" cy="2878968"/>
          </a:xfrm>
        </p:spPr>
        <p:txBody>
          <a:bodyPr/>
          <a:lstStyle/>
          <a:p>
            <a:r>
              <a:rPr lang="en-US" dirty="0" smtClean="0"/>
              <a:t>Expressed by assuming a threatening or defensive posture</a:t>
            </a:r>
          </a:p>
          <a:p>
            <a:r>
              <a:rPr lang="en-US" dirty="0" smtClean="0"/>
              <a:t>Can be induced with electrical stimulation of medial hypothalamus</a:t>
            </a:r>
          </a:p>
          <a:p>
            <a:endParaRPr lang="en-US" dirty="0"/>
          </a:p>
        </p:txBody>
      </p:sp>
      <p:sp>
        <p:nvSpPr>
          <p:cNvPr id="7" name="Text Placeholder 6"/>
          <p:cNvSpPr>
            <a:spLocks noGrp="1"/>
          </p:cNvSpPr>
          <p:nvPr>
            <p:ph type="body" sz="quarter" idx="3"/>
          </p:nvPr>
        </p:nvSpPr>
        <p:spPr>
          <a:xfrm>
            <a:off x="6402002" y="1523207"/>
            <a:ext cx="4865554" cy="823912"/>
          </a:xfrm>
        </p:spPr>
        <p:txBody>
          <a:bodyPr/>
          <a:lstStyle/>
          <a:p>
            <a:r>
              <a:rPr lang="en-US" dirty="0" smtClean="0"/>
              <a:t>Predatory Aggression</a:t>
            </a:r>
            <a:endParaRPr lang="en-US" dirty="0"/>
          </a:p>
        </p:txBody>
      </p:sp>
      <p:sp>
        <p:nvSpPr>
          <p:cNvPr id="8" name="Content Placeholder 7"/>
          <p:cNvSpPr>
            <a:spLocks noGrp="1"/>
          </p:cNvSpPr>
          <p:nvPr>
            <p:ph sz="quarter" idx="4"/>
          </p:nvPr>
        </p:nvSpPr>
        <p:spPr>
          <a:xfrm>
            <a:off x="6172199" y="2347119"/>
            <a:ext cx="5095357" cy="2878968"/>
          </a:xfrm>
        </p:spPr>
        <p:txBody>
          <a:bodyPr/>
          <a:lstStyle/>
          <a:p>
            <a:r>
              <a:rPr lang="en-US" dirty="0" smtClean="0"/>
              <a:t>Involves attacks against members of a different species for the </a:t>
            </a:r>
            <a:r>
              <a:rPr lang="en-US" dirty="0" err="1" smtClean="0"/>
              <a:t>purposs</a:t>
            </a:r>
            <a:r>
              <a:rPr lang="en-US" dirty="0" smtClean="0"/>
              <a:t> of obtaining food</a:t>
            </a:r>
          </a:p>
          <a:p>
            <a:r>
              <a:rPr lang="en-US" dirty="0"/>
              <a:t>Can be induced with electrical stimulation of </a:t>
            </a:r>
            <a:r>
              <a:rPr lang="en-US" dirty="0" smtClean="0"/>
              <a:t>lateral regions of hypothalamus</a:t>
            </a:r>
            <a:endParaRPr lang="en-US" dirty="0"/>
          </a:p>
          <a:p>
            <a:endParaRPr lang="en-US" dirty="0"/>
          </a:p>
        </p:txBody>
      </p:sp>
      <p:pic>
        <p:nvPicPr>
          <p:cNvPr id="4098" name="Picture 2" descr="https://s-media-cache-ak0.pinimg.com/236x/35/69/a5/3569a5939d9d6ba86e32a9bfada154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3527" y="4344466"/>
            <a:ext cx="22479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i0.wp.com/theverybesttop10.files.wordpress.com/2013/01/the-world_s-top-10-best-images-of-cats-hunting-7.jpg?resize=584%2C3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5641" y="4443618"/>
            <a:ext cx="3250397" cy="2159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927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emotional reward pathway</a:t>
            </a:r>
            <a:endParaRPr lang="en-US" dirty="0"/>
          </a:p>
        </p:txBody>
      </p:sp>
      <p:sp>
        <p:nvSpPr>
          <p:cNvPr id="13" name="Content Placeholder 12"/>
          <p:cNvSpPr>
            <a:spLocks noGrp="1"/>
          </p:cNvSpPr>
          <p:nvPr>
            <p:ph idx="1"/>
          </p:nvPr>
        </p:nvSpPr>
        <p:spPr>
          <a:xfrm>
            <a:off x="913795" y="1633356"/>
            <a:ext cx="10353762" cy="4436938"/>
          </a:xfrm>
        </p:spPr>
        <p:txBody>
          <a:bodyPr>
            <a:normAutofit fontScale="92500" lnSpcReduction="20000"/>
          </a:bodyPr>
          <a:lstStyle/>
          <a:p>
            <a:r>
              <a:rPr lang="en-US" dirty="0" smtClean="0"/>
              <a:t>Underlying cellular mechanisms responsible for emotional perception or emotionally driven behavior are difficult to assess</a:t>
            </a:r>
          </a:p>
          <a:p>
            <a:pPr lvl="1"/>
            <a:r>
              <a:rPr lang="en-US" dirty="0"/>
              <a:t>Its difficult to assess the emotional state of an animal</a:t>
            </a:r>
          </a:p>
          <a:p>
            <a:pPr lvl="2"/>
            <a:r>
              <a:rPr lang="en-US" dirty="0"/>
              <a:t>Rats will repeatedly self-stimulate electrodes implanted in the brain only when they are placed in certain areas suggesting the presence of a pleasure center</a:t>
            </a:r>
          </a:p>
          <a:p>
            <a:pPr lvl="1"/>
            <a:r>
              <a:rPr lang="en-US" dirty="0"/>
              <a:t>Other sources of information com from patients that require surgical removal of specific brain areas that act as trigger zones for severe epilepsy, which requires them to be </a:t>
            </a:r>
            <a:r>
              <a:rPr lang="en-US" dirty="0" smtClean="0"/>
              <a:t>awake</a:t>
            </a:r>
          </a:p>
          <a:p>
            <a:r>
              <a:rPr lang="en-US" dirty="0" smtClean="0"/>
              <a:t>Patients repeatedly report that the following areas (which are comparable to results from mouse studies) evoke intensely pleasurable sensations</a:t>
            </a:r>
          </a:p>
          <a:p>
            <a:pPr lvl="1"/>
            <a:r>
              <a:rPr lang="en-US" dirty="0" smtClean="0"/>
              <a:t>Septal area</a:t>
            </a:r>
          </a:p>
          <a:p>
            <a:pPr lvl="1"/>
            <a:r>
              <a:rPr lang="en-US" dirty="0" smtClean="0"/>
              <a:t>Lateral hypothalamus</a:t>
            </a:r>
          </a:p>
          <a:p>
            <a:pPr lvl="1"/>
            <a:r>
              <a:rPr lang="en-US" dirty="0" smtClean="0"/>
              <a:t>Ventral </a:t>
            </a:r>
            <a:r>
              <a:rPr lang="en-US" dirty="0" err="1" smtClean="0"/>
              <a:t>tegemental</a:t>
            </a:r>
            <a:r>
              <a:rPr lang="en-US" dirty="0" smtClean="0"/>
              <a:t> area</a:t>
            </a:r>
          </a:p>
          <a:p>
            <a:pPr lvl="1"/>
            <a:r>
              <a:rPr lang="en-US" dirty="0" smtClean="0"/>
              <a:t>Dorsal pans</a:t>
            </a:r>
          </a:p>
          <a:p>
            <a:pPr lvl="1"/>
            <a:r>
              <a:rPr lang="en-US" dirty="0" smtClean="0"/>
              <a:t>Medial forebrain bundle (a fiber tract that connects the other areas)</a:t>
            </a:r>
            <a:endParaRPr lang="en-US" dirty="0"/>
          </a:p>
        </p:txBody>
      </p:sp>
      <p:pic>
        <p:nvPicPr>
          <p:cNvPr id="5122" name="Picture 2" descr="http://peer.tamu.edu/curriculum_modules/organsystems/module_5/Images/drug.selfadministration.gif"/>
          <p:cNvPicPr>
            <a:picLocks noChangeAspect="1" noChangeArrowheads="1"/>
          </p:cNvPicPr>
          <p:nvPr/>
        </p:nvPicPr>
        <p:blipFill rotWithShape="1">
          <a:blip r:embed="rId3">
            <a:extLst>
              <a:ext uri="{28A0092B-C50C-407E-A947-70E740481C1C}">
                <a14:useLocalDpi xmlns:a14="http://schemas.microsoft.com/office/drawing/2010/main" val="0"/>
              </a:ext>
            </a:extLst>
          </a:blip>
          <a:srcRect l="49460" t="7440" r="10396" b="13096"/>
          <a:stretch/>
        </p:blipFill>
        <p:spPr bwMode="auto">
          <a:xfrm>
            <a:off x="9166034" y="4252511"/>
            <a:ext cx="1747357" cy="233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127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reticular activating system</a:t>
            </a:r>
            <a:endParaRPr lang="en-US" dirty="0"/>
          </a:p>
        </p:txBody>
      </p:sp>
      <p:sp>
        <p:nvSpPr>
          <p:cNvPr id="3" name="Content Placeholder 2"/>
          <p:cNvSpPr>
            <a:spLocks noGrp="1"/>
          </p:cNvSpPr>
          <p:nvPr>
            <p:ph idx="1"/>
          </p:nvPr>
        </p:nvSpPr>
        <p:spPr>
          <a:xfrm>
            <a:off x="429053" y="1589287"/>
            <a:ext cx="6270541" cy="5142019"/>
          </a:xfrm>
        </p:spPr>
        <p:txBody>
          <a:bodyPr>
            <a:normAutofit/>
          </a:bodyPr>
          <a:lstStyle/>
          <a:p>
            <a:r>
              <a:rPr lang="en-US" dirty="0" smtClean="0"/>
              <a:t>The </a:t>
            </a:r>
            <a:r>
              <a:rPr lang="en-US" dirty="0"/>
              <a:t>reticular activating system connects the brain stem, to the cerebral cortex, </a:t>
            </a:r>
          </a:p>
          <a:p>
            <a:r>
              <a:rPr lang="en-US" dirty="0" smtClean="0"/>
              <a:t>The </a:t>
            </a:r>
            <a:r>
              <a:rPr lang="en-US" dirty="0"/>
              <a:t>stem controls most of the involuntary functions, as well as reflexes of the body, while the cerebral cortex is the seat of consciousness and thinking abilities. </a:t>
            </a:r>
            <a:endParaRPr lang="en-US" dirty="0" smtClean="0"/>
          </a:p>
          <a:p>
            <a:r>
              <a:rPr lang="en-US" dirty="0" smtClean="0"/>
              <a:t>The </a:t>
            </a:r>
            <a:r>
              <a:rPr lang="en-US" dirty="0"/>
              <a:t>system forms a link between these two different regions, helping our consciousness put together an internal world, through assimilation of sensory information, gathered from all body parts. </a:t>
            </a:r>
            <a:br>
              <a:rPr lang="en-US" dirty="0"/>
            </a:br>
            <a:endParaRPr lang="en-US" dirty="0"/>
          </a:p>
        </p:txBody>
      </p:sp>
      <p:pic>
        <p:nvPicPr>
          <p:cNvPr id="6146" name="Picture 2" descr="Reticular activating system diagram"/>
          <p:cNvPicPr>
            <a:picLocks noChangeAspect="1" noChangeArrowheads="1"/>
          </p:cNvPicPr>
          <p:nvPr/>
        </p:nvPicPr>
        <p:blipFill rotWithShape="1">
          <a:blip r:embed="rId2">
            <a:extLst>
              <a:ext uri="{28A0092B-C50C-407E-A947-70E740481C1C}">
                <a14:useLocalDpi xmlns:a14="http://schemas.microsoft.com/office/drawing/2010/main" val="0"/>
              </a:ext>
            </a:extLst>
          </a:blip>
          <a:srcRect t="10614"/>
          <a:stretch/>
        </p:blipFill>
        <p:spPr bwMode="auto">
          <a:xfrm>
            <a:off x="6699594" y="1795749"/>
            <a:ext cx="5238750" cy="4682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605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reticular activating system</a:t>
            </a:r>
            <a:endParaRPr lang="en-US" dirty="0"/>
          </a:p>
        </p:txBody>
      </p:sp>
      <p:sp>
        <p:nvSpPr>
          <p:cNvPr id="3" name="Content Placeholder 2"/>
          <p:cNvSpPr>
            <a:spLocks noGrp="1"/>
          </p:cNvSpPr>
          <p:nvPr>
            <p:ph idx="1"/>
          </p:nvPr>
        </p:nvSpPr>
        <p:spPr>
          <a:xfrm>
            <a:off x="913795" y="1589287"/>
            <a:ext cx="10353761" cy="5142019"/>
          </a:xfrm>
        </p:spPr>
        <p:txBody>
          <a:bodyPr>
            <a:noAutofit/>
          </a:bodyPr>
          <a:lstStyle/>
          <a:p>
            <a:r>
              <a:rPr lang="en-US" sz="2400" dirty="0"/>
              <a:t>The system projects out of the brain stem, through the thalamus, to connect with the cerebral cortex. </a:t>
            </a:r>
            <a:endParaRPr lang="en-US" sz="2400" dirty="0" smtClean="0"/>
          </a:p>
          <a:p>
            <a:pPr lvl="1"/>
            <a:r>
              <a:rPr lang="en-US" sz="2200" dirty="0" smtClean="0"/>
              <a:t>The </a:t>
            </a:r>
            <a:r>
              <a:rPr lang="en-US" sz="2200" dirty="0"/>
              <a:t>neurons from the stem radiate upwards and terminate at the thalamus, at diffuse thalamic nuclei, which in turn, project further into the cerebrum. </a:t>
            </a:r>
            <a:endParaRPr lang="en-US" sz="2200" dirty="0" smtClean="0"/>
          </a:p>
          <a:p>
            <a:pPr lvl="1"/>
            <a:r>
              <a:rPr lang="en-US" sz="2200" dirty="0" smtClean="0"/>
              <a:t>The </a:t>
            </a:r>
            <a:r>
              <a:rPr lang="en-US" sz="2200" dirty="0"/>
              <a:t>system also involves neurons projecting out of the sensory pathways, directly into the </a:t>
            </a:r>
            <a:r>
              <a:rPr lang="en-US" sz="2200" dirty="0" smtClean="0"/>
              <a:t>sensory cortex.</a:t>
            </a:r>
          </a:p>
          <a:p>
            <a:r>
              <a:rPr lang="en-US" sz="2400" dirty="0" smtClean="0"/>
              <a:t>Studies </a:t>
            </a:r>
            <a:r>
              <a:rPr lang="en-US" sz="2400" dirty="0"/>
              <a:t>have revealed that there are two most important parts of the RAS. </a:t>
            </a:r>
            <a:endParaRPr lang="en-US" sz="2400" dirty="0" smtClean="0"/>
          </a:p>
          <a:p>
            <a:pPr lvl="1"/>
            <a:r>
              <a:rPr lang="en-US" sz="2000" dirty="0" smtClean="0"/>
              <a:t>ascending </a:t>
            </a:r>
            <a:r>
              <a:rPr lang="en-US" sz="2000" dirty="0"/>
              <a:t>system </a:t>
            </a:r>
            <a:endParaRPr lang="en-US" sz="2000" dirty="0" smtClean="0"/>
          </a:p>
          <a:p>
            <a:pPr lvl="1"/>
            <a:r>
              <a:rPr lang="en-US" sz="2000" dirty="0" smtClean="0"/>
              <a:t>descending system (which is connected to the cerebellum and many sensory nerves). </a:t>
            </a:r>
            <a:br>
              <a:rPr lang="en-US" sz="2000" dirty="0" smtClean="0"/>
            </a:br>
            <a:r>
              <a:rPr lang="en-US" sz="2000" dirty="0" smtClean="0"/>
              <a:t/>
            </a:r>
            <a:br>
              <a:rPr lang="en-US" sz="2000" dirty="0" smtClean="0"/>
            </a:br>
            <a:endParaRPr lang="en-US" sz="2000" dirty="0"/>
          </a:p>
        </p:txBody>
      </p:sp>
    </p:spTree>
    <p:extLst>
      <p:ext uri="{BB962C8B-B14F-4D97-AF65-F5344CB8AC3E}">
        <p14:creationId xmlns:p14="http://schemas.microsoft.com/office/powerpoint/2010/main" val="1917089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Ascending Diffuse Modulatory systems</a:t>
            </a:r>
            <a:endParaRPr lang="en-US" dirty="0"/>
          </a:p>
        </p:txBody>
      </p:sp>
      <p:sp>
        <p:nvSpPr>
          <p:cNvPr id="4" name="Text Placeholder 3"/>
          <p:cNvSpPr>
            <a:spLocks noGrp="1"/>
          </p:cNvSpPr>
          <p:nvPr>
            <p:ph type="body" idx="1"/>
          </p:nvPr>
        </p:nvSpPr>
        <p:spPr/>
        <p:txBody>
          <a:bodyPr/>
          <a:lstStyle/>
          <a:p>
            <a:r>
              <a:rPr lang="en-US" dirty="0" smtClean="0"/>
              <a:t>Median Forebrain </a:t>
            </a:r>
            <a:endParaRPr lang="en-US" dirty="0"/>
          </a:p>
        </p:txBody>
      </p:sp>
      <p:sp>
        <p:nvSpPr>
          <p:cNvPr id="7" name="Text Placeholder 6"/>
          <p:cNvSpPr>
            <a:spLocks noGrp="1"/>
          </p:cNvSpPr>
          <p:nvPr>
            <p:ph type="body" sz="half" idx="15"/>
          </p:nvPr>
        </p:nvSpPr>
        <p:spPr>
          <a:xfrm>
            <a:off x="913794" y="2911624"/>
            <a:ext cx="3298956" cy="3544260"/>
          </a:xfrm>
        </p:spPr>
        <p:txBody>
          <a:bodyPr>
            <a:normAutofit/>
          </a:bodyPr>
          <a:lstStyle/>
          <a:p>
            <a:pPr marL="285750" indent="-285750" algn="l">
              <a:buFont typeface="Arial" panose="020B0604020202020204" pitchFamily="34" charset="0"/>
              <a:buChar char="•"/>
            </a:pPr>
            <a:r>
              <a:rPr lang="en-US" sz="1600" dirty="0" smtClean="0"/>
              <a:t>Ascends the brainstem</a:t>
            </a:r>
          </a:p>
          <a:p>
            <a:pPr marL="285750" indent="-285750" algn="l">
              <a:buFont typeface="Arial" panose="020B0604020202020204" pitchFamily="34" charset="0"/>
              <a:buChar char="•"/>
            </a:pPr>
            <a:r>
              <a:rPr lang="en-US" sz="1600" dirty="0" smtClean="0"/>
              <a:t>Contains neuronal fibers from neurons that release neurotransmitters at widely spread innervation sites across the brain</a:t>
            </a:r>
          </a:p>
          <a:p>
            <a:pPr marL="742950" lvl="1" indent="-285750">
              <a:buFont typeface="Arial" panose="020B0604020202020204" pitchFamily="34" charset="0"/>
              <a:buChar char="•"/>
            </a:pPr>
            <a:r>
              <a:rPr lang="en-US" sz="1400" dirty="0" err="1" smtClean="0"/>
              <a:t>Norepenepherine</a:t>
            </a:r>
            <a:endParaRPr lang="en-US" sz="1400" dirty="0" smtClean="0"/>
          </a:p>
          <a:p>
            <a:pPr marL="742950" lvl="1" indent="-285750">
              <a:buFont typeface="Arial" panose="020B0604020202020204" pitchFamily="34" charset="0"/>
              <a:buChar char="•"/>
            </a:pPr>
            <a:r>
              <a:rPr lang="en-US" sz="1400" dirty="0" smtClean="0"/>
              <a:t>Serotonin</a:t>
            </a:r>
          </a:p>
          <a:p>
            <a:pPr marL="742950" lvl="1" indent="-285750">
              <a:buFont typeface="Arial" panose="020B0604020202020204" pitchFamily="34" charset="0"/>
              <a:buChar char="•"/>
            </a:pPr>
            <a:r>
              <a:rPr lang="en-US" sz="1400" dirty="0" smtClean="0"/>
              <a:t>Dopamine </a:t>
            </a:r>
          </a:p>
          <a:p>
            <a:pPr algn="l"/>
            <a:endParaRPr lang="en-US" dirty="0"/>
          </a:p>
        </p:txBody>
      </p:sp>
      <p:sp>
        <p:nvSpPr>
          <p:cNvPr id="5" name="Text Placeholder 4"/>
          <p:cNvSpPr>
            <a:spLocks noGrp="1"/>
          </p:cNvSpPr>
          <p:nvPr>
            <p:ph type="body" sz="quarter" idx="3"/>
          </p:nvPr>
        </p:nvSpPr>
        <p:spPr/>
        <p:txBody>
          <a:bodyPr/>
          <a:lstStyle/>
          <a:p>
            <a:r>
              <a:rPr lang="en-US" dirty="0" smtClean="0"/>
              <a:t>Locus </a:t>
            </a:r>
            <a:r>
              <a:rPr lang="en-US" dirty="0" err="1" smtClean="0"/>
              <a:t>Corealus</a:t>
            </a:r>
            <a:endParaRPr lang="en-US" dirty="0"/>
          </a:p>
        </p:txBody>
      </p:sp>
      <p:sp>
        <p:nvSpPr>
          <p:cNvPr id="8" name="Text Placeholder 7"/>
          <p:cNvSpPr>
            <a:spLocks noGrp="1"/>
          </p:cNvSpPr>
          <p:nvPr>
            <p:ph type="body" sz="half" idx="16"/>
          </p:nvPr>
        </p:nvSpPr>
        <p:spPr/>
        <p:txBody>
          <a:bodyPr>
            <a:normAutofit/>
          </a:bodyPr>
          <a:lstStyle/>
          <a:p>
            <a:pPr marL="285750" indent="-285750" algn="l">
              <a:buFont typeface="Arial" panose="020B0604020202020204" pitchFamily="34" charset="0"/>
              <a:buChar char="•"/>
            </a:pPr>
            <a:r>
              <a:rPr lang="en-US" sz="1600" dirty="0" smtClean="0"/>
              <a:t>Noradrenergic fibers with the most diffuse connections </a:t>
            </a:r>
          </a:p>
          <a:p>
            <a:pPr marL="285750" indent="-285750" algn="l">
              <a:buFont typeface="Arial" panose="020B0604020202020204" pitchFamily="34" charset="0"/>
              <a:buChar char="•"/>
            </a:pPr>
            <a:r>
              <a:rPr lang="en-US" sz="1600" dirty="0" smtClean="0"/>
              <a:t>A single locus </a:t>
            </a:r>
            <a:r>
              <a:rPr lang="en-US" sz="1600" dirty="0" err="1" smtClean="0"/>
              <a:t>corealus</a:t>
            </a:r>
            <a:r>
              <a:rPr lang="en-US" sz="1600" dirty="0" smtClean="0"/>
              <a:t> neuron makes 250,000 synapses that spread from the cerebral cortex to the cerebellum</a:t>
            </a:r>
            <a:endParaRPr lang="en-US" sz="1600" dirty="0"/>
          </a:p>
        </p:txBody>
      </p:sp>
      <p:sp>
        <p:nvSpPr>
          <p:cNvPr id="6" name="Text Placeholder 5"/>
          <p:cNvSpPr>
            <a:spLocks noGrp="1"/>
          </p:cNvSpPr>
          <p:nvPr>
            <p:ph type="body" sz="quarter" idx="13"/>
          </p:nvPr>
        </p:nvSpPr>
        <p:spPr/>
        <p:txBody>
          <a:bodyPr/>
          <a:lstStyle/>
          <a:p>
            <a:r>
              <a:rPr lang="en-US" dirty="0" smtClean="0"/>
              <a:t>Raphe Nuclei</a:t>
            </a:r>
            <a:endParaRPr lang="en-US" dirty="0"/>
          </a:p>
        </p:txBody>
      </p:sp>
      <p:sp>
        <p:nvSpPr>
          <p:cNvPr id="9" name="Text Placeholder 8"/>
          <p:cNvSpPr>
            <a:spLocks noGrp="1"/>
          </p:cNvSpPr>
          <p:nvPr>
            <p:ph type="body" sz="half" idx="17"/>
          </p:nvPr>
        </p:nvSpPr>
        <p:spPr/>
        <p:txBody>
          <a:bodyPr/>
          <a:lstStyle/>
          <a:p>
            <a:pPr marL="285750" indent="-285750" algn="l">
              <a:buFont typeface="Arial" panose="020B0604020202020204" pitchFamily="34" charset="0"/>
              <a:buChar char="•"/>
            </a:pPr>
            <a:r>
              <a:rPr lang="en-US" dirty="0" err="1" smtClean="0"/>
              <a:t>Serotenergic</a:t>
            </a:r>
            <a:r>
              <a:rPr lang="en-US" dirty="0" smtClean="0"/>
              <a:t> neurons located near the midline of the brainstem provide the 3</a:t>
            </a:r>
            <a:r>
              <a:rPr lang="en-US" baseline="30000" dirty="0" smtClean="0"/>
              <a:t>rd</a:t>
            </a:r>
            <a:r>
              <a:rPr lang="en-US" dirty="0" smtClean="0"/>
              <a:t> ascending system that innervates most of the brain</a:t>
            </a:r>
          </a:p>
        </p:txBody>
      </p:sp>
      <p:sp>
        <p:nvSpPr>
          <p:cNvPr id="10" name="Left-Right Arrow 9"/>
          <p:cNvSpPr/>
          <p:nvPr/>
        </p:nvSpPr>
        <p:spPr>
          <a:xfrm>
            <a:off x="5144877" y="3064780"/>
            <a:ext cx="6119632" cy="282924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Together form the reticular activating system which alerts the brain to novel incoming sensory stimuli</a:t>
            </a:r>
            <a:endParaRPr lang="en-US" sz="2000" dirty="0"/>
          </a:p>
        </p:txBody>
      </p:sp>
    </p:spTree>
    <p:extLst>
      <p:ext uri="{BB962C8B-B14F-4D97-AF65-F5344CB8AC3E}">
        <p14:creationId xmlns:p14="http://schemas.microsoft.com/office/powerpoint/2010/main" val="170136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additive="base">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 calcmode="lin" valueType="num">
                                      <p:cBhvr additive="base">
                                        <p:cTn id="3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0169" y="99152"/>
            <a:ext cx="11898217" cy="6566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descr="https://s-media-cache-ak0.pinimg.com/originals/d6/c1/6a/d6c16af5438eb9c39d4a189357c2865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05" y="0"/>
            <a:ext cx="11336356" cy="6951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70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Ascending Diffuse Modulatory </a:t>
            </a:r>
            <a:r>
              <a:rPr lang="en-US" dirty="0" smtClean="0"/>
              <a:t>systems</a:t>
            </a:r>
            <a:endParaRPr lang="en-US" dirty="0"/>
          </a:p>
        </p:txBody>
      </p:sp>
      <p:sp>
        <p:nvSpPr>
          <p:cNvPr id="10" name="Content Placeholder 9"/>
          <p:cNvSpPr>
            <a:spLocks noGrp="1"/>
          </p:cNvSpPr>
          <p:nvPr>
            <p:ph idx="1"/>
          </p:nvPr>
        </p:nvSpPr>
        <p:spPr/>
        <p:txBody>
          <a:bodyPr/>
          <a:lstStyle/>
          <a:p>
            <a:r>
              <a:rPr lang="en-US" dirty="0" smtClean="0"/>
              <a:t>Most of the currently used psychoactive drugs act directly on the neurotransmitter systems that are components of the Diffuse </a:t>
            </a:r>
            <a:r>
              <a:rPr lang="en-US" dirty="0"/>
              <a:t>Modulatory </a:t>
            </a:r>
            <a:r>
              <a:rPr lang="en-US" dirty="0" smtClean="0"/>
              <a:t>systems </a:t>
            </a:r>
            <a:r>
              <a:rPr lang="en-US" dirty="0" err="1" smtClean="0"/>
              <a:t>subserving</a:t>
            </a:r>
            <a:r>
              <a:rPr lang="en-US" dirty="0" smtClean="0"/>
              <a:t> the positive reinforcement and ascending reticular-activating systems</a:t>
            </a:r>
          </a:p>
          <a:p>
            <a:r>
              <a:rPr lang="en-US" dirty="0" smtClean="0"/>
              <a:t>Most of these drugs are analogs (molecular mimics) of  </a:t>
            </a:r>
            <a:r>
              <a:rPr lang="en-US" dirty="0" err="1" smtClean="0"/>
              <a:t>norepenipherine</a:t>
            </a:r>
            <a:r>
              <a:rPr lang="en-US" dirty="0" smtClean="0"/>
              <a:t>, dopamine, or serotonin</a:t>
            </a:r>
            <a:endParaRPr lang="en-US" dirty="0"/>
          </a:p>
        </p:txBody>
      </p:sp>
    </p:spTree>
    <p:extLst>
      <p:ext uri="{BB962C8B-B14F-4D97-AF65-F5344CB8AC3E}">
        <p14:creationId xmlns:p14="http://schemas.microsoft.com/office/powerpoint/2010/main" val="3728424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Arousal</a:t>
            </a:r>
            <a:endParaRPr lang="en-US" dirty="0"/>
          </a:p>
        </p:txBody>
      </p:sp>
      <p:sp>
        <p:nvSpPr>
          <p:cNvPr id="3" name="Content Placeholder 2"/>
          <p:cNvSpPr>
            <a:spLocks noGrp="1"/>
          </p:cNvSpPr>
          <p:nvPr>
            <p:ph idx="1"/>
          </p:nvPr>
        </p:nvSpPr>
        <p:spPr>
          <a:xfrm>
            <a:off x="913795" y="1674564"/>
            <a:ext cx="10353762" cy="4847422"/>
          </a:xfrm>
        </p:spPr>
        <p:txBody>
          <a:bodyPr>
            <a:normAutofit/>
          </a:bodyPr>
          <a:lstStyle/>
          <a:p>
            <a:r>
              <a:rPr lang="en-US" dirty="0" smtClean="0"/>
              <a:t>The RAS represents 1 mechanism that controls the overall functional state of the brain</a:t>
            </a:r>
          </a:p>
          <a:p>
            <a:pPr lvl="1"/>
            <a:r>
              <a:rPr lang="en-US" dirty="0" smtClean="0"/>
              <a:t>Its activity helps maintain the awake, interactive state</a:t>
            </a:r>
          </a:p>
          <a:p>
            <a:r>
              <a:rPr lang="en-US" dirty="0" smtClean="0"/>
              <a:t>Different functional states are associated with specific patterns of electrical activity in the cortex that can be recorded with an EEG</a:t>
            </a:r>
          </a:p>
          <a:p>
            <a:r>
              <a:rPr lang="en-US" dirty="0" smtClean="0"/>
              <a:t>EEGs are the result of large populations of cortical pyramidal cells firing at rates and degrees of synchrony that change in response to different states of arousal</a:t>
            </a:r>
          </a:p>
          <a:p>
            <a:pPr lvl="1"/>
            <a:r>
              <a:rPr lang="en-US" dirty="0" smtClean="0"/>
              <a:t>High frequency firing rates and low amplitude responses that are relatively desynchronized in activity are indicative of an awake/ alert state</a:t>
            </a:r>
          </a:p>
          <a:p>
            <a:pPr lvl="1"/>
            <a:r>
              <a:rPr lang="en-US" dirty="0" smtClean="0"/>
              <a:t>During slow wave sleep pyramidal cells are in a state of reduced responsiveness as sensory input is diminished , and they fire more synchronously</a:t>
            </a:r>
          </a:p>
          <a:p>
            <a:pPr lvl="1"/>
            <a:endParaRPr lang="en-US" dirty="0"/>
          </a:p>
        </p:txBody>
      </p:sp>
      <p:pic>
        <p:nvPicPr>
          <p:cNvPr id="7170" name="Picture 2" descr="Image result for sleep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1966" y="5427298"/>
            <a:ext cx="2068472" cy="1289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774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EEG patterns Measuring Brain activity</a:t>
            </a:r>
            <a:endParaRPr lang="en-US" dirty="0"/>
          </a:p>
        </p:txBody>
      </p:sp>
      <p:sp>
        <p:nvSpPr>
          <p:cNvPr id="3" name="Content Placeholder 2"/>
          <p:cNvSpPr>
            <a:spLocks noGrp="1"/>
          </p:cNvSpPr>
          <p:nvPr>
            <p:ph idx="1"/>
          </p:nvPr>
        </p:nvSpPr>
        <p:spPr>
          <a:xfrm>
            <a:off x="175665" y="1798608"/>
            <a:ext cx="3934728" cy="4845589"/>
          </a:xfrm>
        </p:spPr>
        <p:txBody>
          <a:bodyPr>
            <a:normAutofit lnSpcReduction="10000"/>
          </a:bodyPr>
          <a:lstStyle/>
          <a:p>
            <a:r>
              <a:rPr lang="en-US" dirty="0"/>
              <a:t>B</a:t>
            </a:r>
            <a:r>
              <a:rPr lang="en-US" dirty="0" smtClean="0"/>
              <a:t>eta </a:t>
            </a:r>
            <a:r>
              <a:rPr lang="en-US" dirty="0"/>
              <a:t>rhythms: </a:t>
            </a:r>
            <a:r>
              <a:rPr lang="en-US" dirty="0" smtClean="0"/>
              <a:t>when cortex is activated</a:t>
            </a:r>
          </a:p>
          <a:p>
            <a:r>
              <a:rPr lang="en-US" dirty="0" smtClean="0"/>
              <a:t>Theta rhythms or delta rhythms: during most stages of sleep</a:t>
            </a:r>
          </a:p>
          <a:p>
            <a:r>
              <a:rPr lang="en-US" dirty="0" smtClean="0"/>
              <a:t>Alpha rhythms: generated during quiet waking states</a:t>
            </a:r>
          </a:p>
          <a:p>
            <a:r>
              <a:rPr lang="en-US" dirty="0" smtClean="0"/>
              <a:t>REM sleep is associated with dreaming and  occurs as a result of brain activity changing dramatically to patterns more characteristic of the aroused state</a:t>
            </a:r>
            <a:endParaRPr lang="en-US" dirty="0"/>
          </a:p>
        </p:txBody>
      </p:sp>
      <p:pic>
        <p:nvPicPr>
          <p:cNvPr id="9218" name="Picture 2" descr="http://images.slideplayer.com/16/5079967/slides/slide_2.jpg"/>
          <p:cNvPicPr>
            <a:picLocks noChangeAspect="1" noChangeArrowheads="1"/>
          </p:cNvPicPr>
          <p:nvPr/>
        </p:nvPicPr>
        <p:blipFill rotWithShape="1">
          <a:blip r:embed="rId2">
            <a:extLst>
              <a:ext uri="{28A0092B-C50C-407E-A947-70E740481C1C}">
                <a14:useLocalDpi xmlns:a14="http://schemas.microsoft.com/office/drawing/2010/main" val="0"/>
              </a:ext>
            </a:extLst>
          </a:blip>
          <a:srcRect t="19231"/>
          <a:stretch/>
        </p:blipFill>
        <p:spPr bwMode="auto">
          <a:xfrm>
            <a:off x="4110393" y="1935921"/>
            <a:ext cx="7772400" cy="4708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995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Diffuse modulatory systems</a:t>
            </a:r>
            <a:endParaRPr lang="en-US" dirty="0"/>
          </a:p>
        </p:txBody>
      </p:sp>
      <p:sp>
        <p:nvSpPr>
          <p:cNvPr id="3" name="Content Placeholder 2"/>
          <p:cNvSpPr>
            <a:spLocks noGrp="1"/>
          </p:cNvSpPr>
          <p:nvPr>
            <p:ph idx="1"/>
          </p:nvPr>
        </p:nvSpPr>
        <p:spPr>
          <a:xfrm>
            <a:off x="913795" y="2096064"/>
            <a:ext cx="10353762" cy="4182816"/>
          </a:xfrm>
        </p:spPr>
        <p:txBody>
          <a:bodyPr>
            <a:normAutofit fontScale="92500" lnSpcReduction="10000"/>
          </a:bodyPr>
          <a:lstStyle/>
          <a:p>
            <a:r>
              <a:rPr lang="en-US" dirty="0" smtClean="0"/>
              <a:t>In contrast to rapid point to point transfer of information within sensory and motor pathways, </a:t>
            </a:r>
            <a:r>
              <a:rPr lang="en-US" u="sng" dirty="0" smtClean="0"/>
              <a:t>diffuse modulatory systems </a:t>
            </a:r>
            <a:r>
              <a:rPr lang="en-US" dirty="0" smtClean="0"/>
              <a:t>are types of neuronal circuits are present that operate on a slower time scale and have broader, less defined targets</a:t>
            </a:r>
          </a:p>
          <a:p>
            <a:r>
              <a:rPr lang="en-US" dirty="0" smtClean="0"/>
              <a:t>One of the best  examples is the autonomic nervous system</a:t>
            </a:r>
          </a:p>
          <a:p>
            <a:pPr lvl="1"/>
            <a:r>
              <a:rPr lang="en-US" dirty="0" smtClean="0"/>
              <a:t>Preganglionic neurons that function in the sympathetic division are located in the thoracic and upper lumbar portions of the spinal cord, while those of the parasympathetic division originate in the brain stem</a:t>
            </a:r>
          </a:p>
          <a:p>
            <a:pPr lvl="1"/>
            <a:r>
              <a:rPr lang="en-US" dirty="0" smtClean="0"/>
              <a:t>Preganglionic fibers project to postganglionic </a:t>
            </a:r>
            <a:r>
              <a:rPr lang="en-US" dirty="0" err="1" smtClean="0"/>
              <a:t>motorneurons</a:t>
            </a:r>
            <a:r>
              <a:rPr lang="en-US" dirty="0" smtClean="0"/>
              <a:t> that provide dual and antagonistic innervation of glands and smooth muscle </a:t>
            </a:r>
          </a:p>
          <a:p>
            <a:pPr lvl="1"/>
            <a:r>
              <a:rPr lang="en-US" dirty="0" smtClean="0"/>
              <a:t>The brainstem coordinates the autonomic responses receiving direct input from the amygdala and hypothalamus , but no direct input from them somatic motor cortex and so there is no conscious control of </a:t>
            </a:r>
            <a:r>
              <a:rPr lang="en-US" dirty="0" err="1" smtClean="0"/>
              <a:t>autonimic</a:t>
            </a:r>
            <a:r>
              <a:rPr lang="en-US" dirty="0" smtClean="0"/>
              <a:t> function </a:t>
            </a:r>
            <a:endParaRPr lang="en-US" dirty="0"/>
          </a:p>
        </p:txBody>
      </p:sp>
    </p:spTree>
    <p:extLst>
      <p:ext uri="{BB962C8B-B14F-4D97-AF65-F5344CB8AC3E}">
        <p14:creationId xmlns:p14="http://schemas.microsoft.com/office/powerpoint/2010/main" val="1793400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Meditation &amp; Brain Waves</a:t>
            </a:r>
            <a:endParaRPr lang="en-US" dirty="0"/>
          </a:p>
        </p:txBody>
      </p:sp>
      <p:sp>
        <p:nvSpPr>
          <p:cNvPr id="3" name="Content Placeholder 2"/>
          <p:cNvSpPr>
            <a:spLocks noGrp="1"/>
          </p:cNvSpPr>
          <p:nvPr>
            <p:ph idx="1"/>
          </p:nvPr>
        </p:nvSpPr>
        <p:spPr/>
        <p:txBody>
          <a:bodyPr>
            <a:normAutofit lnSpcReduction="10000"/>
          </a:bodyPr>
          <a:lstStyle/>
          <a:p>
            <a:r>
              <a:rPr lang="en-US" dirty="0"/>
              <a:t>Many studies on mindfulness meditation, assessed in a review by Cahn and </a:t>
            </a:r>
            <a:r>
              <a:rPr lang="en-US" dirty="0" err="1"/>
              <a:t>Polich</a:t>
            </a:r>
            <a:r>
              <a:rPr lang="en-US" dirty="0"/>
              <a:t> in 2006, have linked lower frequency alpha waves, as well as theta waves, to meditation</a:t>
            </a:r>
            <a:r>
              <a:rPr lang="en-US" dirty="0" smtClean="0"/>
              <a:t>.</a:t>
            </a:r>
            <a:endParaRPr lang="en-US" baseline="30000" dirty="0"/>
          </a:p>
          <a:p>
            <a:r>
              <a:rPr lang="en-US" dirty="0" smtClean="0"/>
              <a:t> </a:t>
            </a:r>
            <a:r>
              <a:rPr lang="en-US" dirty="0"/>
              <a:t>Much older studies report more specific findings, such as decreased alpha blocking and increased frontal lobe specific theta </a:t>
            </a:r>
            <a:r>
              <a:rPr lang="en-US" dirty="0" smtClean="0"/>
              <a:t>activity.</a:t>
            </a:r>
            <a:endParaRPr lang="en-US" baseline="30000" dirty="0"/>
          </a:p>
          <a:p>
            <a:r>
              <a:rPr lang="en-US" dirty="0" smtClean="0"/>
              <a:t>Alpha </a:t>
            </a:r>
            <a:r>
              <a:rPr lang="en-US" dirty="0"/>
              <a:t>blocking is a phenomenon where the active brain, normally presenting beta wave activity, cannot as easily switch to alpha wave activity often involved in memory recall. </a:t>
            </a:r>
            <a:endParaRPr lang="en-US" dirty="0" smtClean="0"/>
          </a:p>
          <a:p>
            <a:r>
              <a:rPr lang="en-US" dirty="0" smtClean="0"/>
              <a:t>These </a:t>
            </a:r>
            <a:r>
              <a:rPr lang="en-US" dirty="0"/>
              <a:t>findings would suggest that in a meditative state a person is more relaxed but maintains a sharp awareness. </a:t>
            </a:r>
          </a:p>
        </p:txBody>
      </p:sp>
    </p:spTree>
    <p:extLst>
      <p:ext uri="{BB962C8B-B14F-4D97-AF65-F5344CB8AC3E}">
        <p14:creationId xmlns:p14="http://schemas.microsoft.com/office/powerpoint/2010/main" val="3932082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Prolonged meditative practice &amp; changes in Brain Wave activity</a:t>
            </a:r>
            <a:endParaRPr lang="en-US" dirty="0"/>
          </a:p>
        </p:txBody>
      </p:sp>
      <p:sp>
        <p:nvSpPr>
          <p:cNvPr id="3" name="Content Placeholder 2"/>
          <p:cNvSpPr>
            <a:spLocks noGrp="1"/>
          </p:cNvSpPr>
          <p:nvPr>
            <p:ph idx="1"/>
          </p:nvPr>
        </p:nvSpPr>
        <p:spPr>
          <a:xfrm>
            <a:off x="913795" y="1718631"/>
            <a:ext cx="10353762" cy="4968607"/>
          </a:xfrm>
        </p:spPr>
        <p:txBody>
          <a:bodyPr>
            <a:normAutofit/>
          </a:bodyPr>
          <a:lstStyle/>
          <a:p>
            <a:r>
              <a:rPr lang="en-US" sz="2400" dirty="0"/>
              <a:t>Brain trait changes have also been observed in neuroimaging studies, most often employing fMRI. </a:t>
            </a:r>
            <a:endParaRPr lang="en-US" sz="2400" dirty="0" smtClean="0"/>
          </a:p>
          <a:p>
            <a:r>
              <a:rPr lang="en-US" sz="2400" dirty="0" smtClean="0"/>
              <a:t>In </a:t>
            </a:r>
            <a:r>
              <a:rPr lang="en-US" sz="2400" dirty="0"/>
              <a:t>a meta-analysis of 21 neuroimaging studies, eight brain regions were found to be consistently altered, including </a:t>
            </a:r>
            <a:endParaRPr lang="en-US" sz="2400" dirty="0" smtClean="0"/>
          </a:p>
          <a:p>
            <a:pPr lvl="1"/>
            <a:r>
              <a:rPr lang="en-US" sz="2000" dirty="0" smtClean="0"/>
              <a:t>areas </a:t>
            </a:r>
            <a:r>
              <a:rPr lang="en-US" sz="2000" dirty="0"/>
              <a:t>key to </a:t>
            </a:r>
            <a:r>
              <a:rPr lang="en-US" sz="2000" dirty="0" smtClean="0"/>
              <a:t>meta-</a:t>
            </a:r>
            <a:r>
              <a:rPr lang="en-US" sz="2000" dirty="0" err="1" smtClean="0"/>
              <a:t>awarenes</a:t>
            </a:r>
            <a:r>
              <a:rPr lang="en-US" sz="2000" dirty="0" smtClean="0"/>
              <a:t> </a:t>
            </a:r>
            <a:r>
              <a:rPr lang="en-US" sz="2000" dirty="0"/>
              <a:t>(</a:t>
            </a:r>
            <a:r>
              <a:rPr lang="en-US" sz="2000" dirty="0" err="1"/>
              <a:t>frontopolar</a:t>
            </a:r>
            <a:r>
              <a:rPr lang="en-US" sz="2000" dirty="0"/>
              <a:t> cortex/</a:t>
            </a:r>
            <a:r>
              <a:rPr lang="en-US" sz="2000" dirty="0" err="1"/>
              <a:t>Brodmann</a:t>
            </a:r>
            <a:r>
              <a:rPr lang="en-US" sz="2000" dirty="0"/>
              <a:t> </a:t>
            </a:r>
            <a:r>
              <a:rPr lang="en-US" sz="2000" dirty="0" smtClean="0"/>
              <a:t>area), </a:t>
            </a:r>
          </a:p>
          <a:p>
            <a:pPr lvl="1"/>
            <a:r>
              <a:rPr lang="en-US" sz="2000" dirty="0" err="1" smtClean="0"/>
              <a:t>exteroceptive</a:t>
            </a:r>
            <a:r>
              <a:rPr lang="en-US" sz="2000" dirty="0" smtClean="0"/>
              <a:t> </a:t>
            </a:r>
            <a:r>
              <a:rPr lang="en-US" sz="2000" dirty="0"/>
              <a:t>and </a:t>
            </a:r>
            <a:r>
              <a:rPr lang="en-US" sz="2000" dirty="0" err="1"/>
              <a:t>interoceptive</a:t>
            </a:r>
            <a:r>
              <a:rPr lang="en-US" sz="2000" dirty="0"/>
              <a:t> body awareness (sensory cortex and insular cortex), </a:t>
            </a:r>
            <a:endParaRPr lang="en-US" sz="2000" dirty="0" smtClean="0"/>
          </a:p>
          <a:p>
            <a:pPr lvl="1"/>
            <a:r>
              <a:rPr lang="en-US" sz="2000" dirty="0" smtClean="0"/>
              <a:t>memory </a:t>
            </a:r>
            <a:r>
              <a:rPr lang="en-US" sz="2000" dirty="0"/>
              <a:t>consolidation and reconsolidation (hippocampus), </a:t>
            </a:r>
            <a:endParaRPr lang="en-US" sz="2000" dirty="0" smtClean="0"/>
          </a:p>
          <a:p>
            <a:pPr lvl="1"/>
            <a:r>
              <a:rPr lang="en-US" sz="2000" dirty="0" smtClean="0"/>
              <a:t>self </a:t>
            </a:r>
            <a:r>
              <a:rPr lang="en-US" sz="2000" dirty="0"/>
              <a:t>and emotion regulation (anterior cingulate cortex and orbitofrontal cortex), </a:t>
            </a:r>
            <a:endParaRPr lang="en-US" sz="2000" dirty="0" smtClean="0"/>
          </a:p>
          <a:p>
            <a:pPr lvl="1"/>
            <a:r>
              <a:rPr lang="en-US" sz="2000" dirty="0" smtClean="0"/>
              <a:t>and </a:t>
            </a:r>
            <a:r>
              <a:rPr lang="en-US" sz="2000" dirty="0"/>
              <a:t>intra- and interhemispheric communication (superior longitudinal fasciculus; corpus </a:t>
            </a:r>
            <a:r>
              <a:rPr lang="en-US" sz="2000" dirty="0" smtClean="0"/>
              <a:t>callosum)</a:t>
            </a:r>
          </a:p>
        </p:txBody>
      </p:sp>
    </p:spTree>
    <p:extLst>
      <p:ext uri="{BB962C8B-B14F-4D97-AF65-F5344CB8AC3E}">
        <p14:creationId xmlns:p14="http://schemas.microsoft.com/office/powerpoint/2010/main" val="1112263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Prolonged meditative practice &amp; changes in Brain Wave activity</a:t>
            </a:r>
            <a:endParaRPr lang="en-US" dirty="0"/>
          </a:p>
        </p:txBody>
      </p:sp>
      <p:sp>
        <p:nvSpPr>
          <p:cNvPr id="3" name="Content Placeholder 2"/>
          <p:cNvSpPr>
            <a:spLocks noGrp="1"/>
          </p:cNvSpPr>
          <p:nvPr>
            <p:ph idx="1"/>
          </p:nvPr>
        </p:nvSpPr>
        <p:spPr>
          <a:xfrm>
            <a:off x="913795" y="1718631"/>
            <a:ext cx="10353762" cy="4968607"/>
          </a:xfrm>
        </p:spPr>
        <p:txBody>
          <a:bodyPr>
            <a:normAutofit/>
          </a:bodyPr>
          <a:lstStyle/>
          <a:p>
            <a:r>
              <a:rPr lang="en-US" dirty="0"/>
              <a:t>These changes were distinguished by density increases in grey matter regions and white matter pathways in the brains of individuals who meditate in comparison to individuals who do not. </a:t>
            </a:r>
          </a:p>
          <a:p>
            <a:r>
              <a:rPr lang="en-US" dirty="0"/>
              <a:t>Of all areas with reported findings, a greater number of structural changes were found in the left hemisphere.</a:t>
            </a:r>
          </a:p>
          <a:p>
            <a:r>
              <a:rPr lang="en-US" dirty="0" smtClean="0"/>
              <a:t>There </a:t>
            </a:r>
            <a:r>
              <a:rPr lang="en-US" dirty="0"/>
              <a:t>is also evidence to suggest meditation plays a protective role against the natural reduction in grey matter volume associated with </a:t>
            </a:r>
            <a:r>
              <a:rPr lang="en-US" dirty="0" smtClean="0"/>
              <a:t>aging</a:t>
            </a:r>
          </a:p>
          <a:p>
            <a:r>
              <a:rPr lang="en-US" dirty="0"/>
              <a:t>Long-term meditation practitioners have also shown to have a higher tolerance for pain</a:t>
            </a:r>
            <a:r>
              <a:rPr lang="en-US" dirty="0" smtClean="0"/>
              <a:t>.</a:t>
            </a:r>
            <a:endParaRPr lang="en-US" baseline="30000" dirty="0"/>
          </a:p>
          <a:p>
            <a:pPr lvl="1"/>
            <a:r>
              <a:rPr lang="en-US" dirty="0" smtClean="0"/>
              <a:t> </a:t>
            </a:r>
            <a:r>
              <a:rPr lang="en-US" dirty="0"/>
              <a:t>This effect has been correlated to altered function and structure in somatosensory cortices and an increased ability to decouple regions in the brain associated with the cognitive appraisal of pain </a:t>
            </a:r>
          </a:p>
        </p:txBody>
      </p:sp>
    </p:spTree>
    <p:extLst>
      <p:ext uri="{BB962C8B-B14F-4D97-AF65-F5344CB8AC3E}">
        <p14:creationId xmlns:p14="http://schemas.microsoft.com/office/powerpoint/2010/main" val="2845145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50240"/>
            <a:ext cx="10353761" cy="1326321"/>
          </a:xfrm>
        </p:spPr>
        <p:txBody>
          <a:bodyPr/>
          <a:lstStyle/>
          <a:p>
            <a:r>
              <a:rPr lang="en-US" dirty="0" smtClean="0"/>
              <a:t>Example: The </a:t>
            </a:r>
            <a:r>
              <a:rPr lang="en-US" dirty="0" err="1" smtClean="0"/>
              <a:t>Vagus</a:t>
            </a:r>
            <a:r>
              <a:rPr lang="en-US" dirty="0" smtClean="0"/>
              <a:t> Nerve</a:t>
            </a:r>
            <a:endParaRPr lang="en-US" dirty="0"/>
          </a:p>
        </p:txBody>
      </p:sp>
      <p:sp>
        <p:nvSpPr>
          <p:cNvPr id="3" name="Content Placeholder 2"/>
          <p:cNvSpPr>
            <a:spLocks noGrp="1"/>
          </p:cNvSpPr>
          <p:nvPr>
            <p:ph idx="1"/>
          </p:nvPr>
        </p:nvSpPr>
        <p:spPr>
          <a:xfrm>
            <a:off x="3616959" y="2096064"/>
            <a:ext cx="7650597" cy="3695136"/>
          </a:xfrm>
        </p:spPr>
        <p:txBody>
          <a:bodyPr>
            <a:normAutofit fontScale="92500" lnSpcReduction="10000"/>
          </a:bodyPr>
          <a:lstStyle/>
          <a:p>
            <a:r>
              <a:rPr lang="en-US" dirty="0" smtClean="0"/>
              <a:t>The </a:t>
            </a:r>
            <a:r>
              <a:rPr lang="en-US" dirty="0" err="1" smtClean="0"/>
              <a:t>vagus</a:t>
            </a:r>
            <a:r>
              <a:rPr lang="en-US" dirty="0" smtClean="0"/>
              <a:t> nerve originates from a small group of </a:t>
            </a:r>
            <a:r>
              <a:rPr lang="en-US" dirty="0" err="1" smtClean="0"/>
              <a:t>neurns</a:t>
            </a:r>
            <a:r>
              <a:rPr lang="en-US" dirty="0" smtClean="0"/>
              <a:t> in the vagal motor nucleus of the medulla</a:t>
            </a:r>
          </a:p>
          <a:p>
            <a:r>
              <a:rPr lang="en-US" dirty="0" smtClean="0"/>
              <a:t>These neurons provide preganglionic fibers that synapse in a large number of parasympathetic neurons controlling muscles to the esophagus, heart, peritoneal cavity, and intestines</a:t>
            </a:r>
          </a:p>
          <a:p>
            <a:r>
              <a:rPr lang="en-US" dirty="0" smtClean="0"/>
              <a:t>Actin potentials here evoke relatively slow, sustained responses that are coordinated throughout the target tissues with the vagal motor nucleus functioning as the master control point </a:t>
            </a:r>
            <a:r>
              <a:rPr lang="en-US" dirty="0" err="1" smtClean="0"/>
              <a:t>reciving</a:t>
            </a:r>
            <a:r>
              <a:rPr lang="en-US" dirty="0" smtClean="0"/>
              <a:t> and summating a wide range of sensory inputs and sending signals to elicit a whole body response</a:t>
            </a:r>
            <a:endParaRPr lang="en-US" dirty="0"/>
          </a:p>
        </p:txBody>
      </p:sp>
      <p:pic>
        <p:nvPicPr>
          <p:cNvPr id="1026" name="Picture 2" descr="http://www2.highlands.edu/academics/divisions/scipe/biology/faculty/harnden/2121/images/parasympathet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09" y="1653540"/>
            <a:ext cx="3448050" cy="4808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923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Emotions Related to autonomic nervous system function</a:t>
            </a:r>
            <a:endParaRPr lang="en-US" dirty="0"/>
          </a:p>
        </p:txBody>
      </p:sp>
      <p:sp>
        <p:nvSpPr>
          <p:cNvPr id="3" name="Content Placeholder 2"/>
          <p:cNvSpPr>
            <a:spLocks noGrp="1"/>
          </p:cNvSpPr>
          <p:nvPr>
            <p:ph idx="1"/>
          </p:nvPr>
        </p:nvSpPr>
        <p:spPr/>
        <p:txBody>
          <a:bodyPr/>
          <a:lstStyle/>
          <a:p>
            <a:r>
              <a:rPr lang="en-US" dirty="0" smtClean="0"/>
              <a:t>Strong </a:t>
            </a:r>
            <a:r>
              <a:rPr lang="en-US" dirty="0"/>
              <a:t>emotional feelings are often associated with strong autonomic </a:t>
            </a:r>
            <a:r>
              <a:rPr lang="en-US" dirty="0" smtClean="0"/>
              <a:t>responses</a:t>
            </a:r>
          </a:p>
          <a:p>
            <a:pPr lvl="1"/>
            <a:r>
              <a:rPr lang="en-US" dirty="0" smtClean="0"/>
              <a:t>Coordinated parasympathetic responses evoke a “vegetative” state that generates an overall relaxed</a:t>
            </a:r>
            <a:r>
              <a:rPr lang="en-US" smtClean="0"/>
              <a:t>, pleasurable </a:t>
            </a:r>
            <a:r>
              <a:rPr lang="en-US" dirty="0" smtClean="0"/>
              <a:t>feeling </a:t>
            </a:r>
          </a:p>
          <a:p>
            <a:pPr lvl="1"/>
            <a:r>
              <a:rPr lang="en-US" dirty="0" smtClean="0"/>
              <a:t>They are often linked to eating behavior and can be triggered by food related sensory stimuli</a:t>
            </a:r>
          </a:p>
          <a:p>
            <a:r>
              <a:rPr lang="en-US" dirty="0" smtClean="0"/>
              <a:t>The opposite is true for coordinated responses from the sympathetic division </a:t>
            </a:r>
          </a:p>
          <a:p>
            <a:pPr lvl="1"/>
            <a:r>
              <a:rPr lang="en-US" dirty="0" smtClean="0"/>
              <a:t>In these cases sympathetic pathways coordinate protective responses preparing the individual to flee from perceived danger or to engage in aggressive behavior</a:t>
            </a:r>
          </a:p>
          <a:p>
            <a:pPr lvl="1"/>
            <a:r>
              <a:rPr lang="en-US" dirty="0" smtClean="0"/>
              <a:t>Individuals often experience feelings of fear, anxiety, and anger</a:t>
            </a:r>
            <a:endParaRPr lang="en-US" dirty="0"/>
          </a:p>
        </p:txBody>
      </p:sp>
    </p:spTree>
    <p:extLst>
      <p:ext uri="{BB962C8B-B14F-4D97-AF65-F5344CB8AC3E}">
        <p14:creationId xmlns:p14="http://schemas.microsoft.com/office/powerpoint/2010/main" val="168169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cues &amp; autonomic responses</a:t>
            </a:r>
            <a:endParaRPr lang="en-US" dirty="0"/>
          </a:p>
        </p:txBody>
      </p:sp>
      <p:sp>
        <p:nvSpPr>
          <p:cNvPr id="3" name="Content Placeholder 2"/>
          <p:cNvSpPr>
            <a:spLocks noGrp="1"/>
          </p:cNvSpPr>
          <p:nvPr>
            <p:ph idx="1"/>
          </p:nvPr>
        </p:nvSpPr>
        <p:spPr/>
        <p:txBody>
          <a:bodyPr/>
          <a:lstStyle/>
          <a:p>
            <a:r>
              <a:rPr lang="en-US" dirty="0" smtClean="0"/>
              <a:t>It is not just external cues like smelling food or danger that initiates an autonomic response, internal cues can as well</a:t>
            </a:r>
          </a:p>
          <a:p>
            <a:r>
              <a:rPr lang="en-US" dirty="0" smtClean="0"/>
              <a:t>Recalling past experiences that were particularly pleasurable to anxiety producing can cause strong sympathetic and parasympathetic responses</a:t>
            </a:r>
          </a:p>
          <a:p>
            <a:r>
              <a:rPr lang="en-US" dirty="0" smtClean="0"/>
              <a:t>The ANS provides the major mechanism by which elements of mood and emotion are expressed by the body</a:t>
            </a:r>
          </a:p>
          <a:p>
            <a:pPr lvl="1"/>
            <a:r>
              <a:rPr lang="en-US" dirty="0" smtClean="0"/>
              <a:t>Other structures in the CNS are involved in producing the emotion but much of their </a:t>
            </a:r>
            <a:r>
              <a:rPr lang="en-US" dirty="0" err="1" smtClean="0"/>
              <a:t>pitput</a:t>
            </a:r>
            <a:r>
              <a:rPr lang="en-US" dirty="0" smtClean="0"/>
              <a:t> is routed through the ANS to the appropriate target tissues</a:t>
            </a:r>
            <a:endParaRPr lang="en-US" dirty="0"/>
          </a:p>
        </p:txBody>
      </p:sp>
    </p:spTree>
    <p:extLst>
      <p:ext uri="{BB962C8B-B14F-4D97-AF65-F5344CB8AC3E}">
        <p14:creationId xmlns:p14="http://schemas.microsoft.com/office/powerpoint/2010/main" val="1485503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Opposing theories about fear</a:t>
            </a:r>
            <a:endParaRPr lang="en-US" dirty="0"/>
          </a:p>
        </p:txBody>
      </p:sp>
      <p:sp>
        <p:nvSpPr>
          <p:cNvPr id="5" name="Text Placeholder 4"/>
          <p:cNvSpPr>
            <a:spLocks noGrp="1"/>
          </p:cNvSpPr>
          <p:nvPr>
            <p:ph type="body" idx="1"/>
          </p:nvPr>
        </p:nvSpPr>
        <p:spPr/>
        <p:txBody>
          <a:bodyPr/>
          <a:lstStyle/>
          <a:p>
            <a:r>
              <a:rPr lang="en-US" dirty="0" smtClean="0"/>
              <a:t>James-Lange Theory</a:t>
            </a:r>
            <a:endParaRPr lang="en-US" dirty="0"/>
          </a:p>
        </p:txBody>
      </p:sp>
      <p:sp>
        <p:nvSpPr>
          <p:cNvPr id="6" name="Content Placeholder 5"/>
          <p:cNvSpPr>
            <a:spLocks noGrp="1"/>
          </p:cNvSpPr>
          <p:nvPr>
            <p:ph sz="half" idx="2"/>
          </p:nvPr>
        </p:nvSpPr>
        <p:spPr/>
        <p:txBody>
          <a:bodyPr/>
          <a:lstStyle/>
          <a:p>
            <a:r>
              <a:rPr lang="en-US" dirty="0" smtClean="0"/>
              <a:t>Holds that fear is experienced in response to perception of danger and activation of appropriate cortical areas and that the resulting sympathetic response is triggered after the fright is experienced</a:t>
            </a:r>
            <a:endParaRPr lang="en-US" dirty="0"/>
          </a:p>
        </p:txBody>
      </p:sp>
      <p:sp>
        <p:nvSpPr>
          <p:cNvPr id="7" name="Text Placeholder 6"/>
          <p:cNvSpPr>
            <a:spLocks noGrp="1"/>
          </p:cNvSpPr>
          <p:nvPr>
            <p:ph type="body" sz="quarter" idx="3"/>
          </p:nvPr>
        </p:nvSpPr>
        <p:spPr/>
        <p:txBody>
          <a:bodyPr/>
          <a:lstStyle/>
          <a:p>
            <a:r>
              <a:rPr lang="en-US" dirty="0" smtClean="0"/>
              <a:t>Cannon- Bard Theory</a:t>
            </a:r>
            <a:endParaRPr lang="en-US" dirty="0"/>
          </a:p>
        </p:txBody>
      </p:sp>
      <p:sp>
        <p:nvSpPr>
          <p:cNvPr id="8" name="Content Placeholder 7"/>
          <p:cNvSpPr>
            <a:spLocks noGrp="1"/>
          </p:cNvSpPr>
          <p:nvPr>
            <p:ph sz="quarter" idx="4"/>
          </p:nvPr>
        </p:nvSpPr>
        <p:spPr/>
        <p:txBody>
          <a:bodyPr>
            <a:normAutofit lnSpcReduction="10000"/>
          </a:bodyPr>
          <a:lstStyle/>
          <a:p>
            <a:r>
              <a:rPr lang="en-US" dirty="0" smtClean="0"/>
              <a:t>Suggests that the presentation of a frightening stimulus leads 1</a:t>
            </a:r>
            <a:r>
              <a:rPr lang="en-US" baseline="30000" dirty="0" smtClean="0"/>
              <a:t>st</a:t>
            </a:r>
            <a:r>
              <a:rPr lang="en-US" dirty="0" smtClean="0"/>
              <a:t> to the sympathetic response. The change in the bodies sympathetic-parasympathetic tone  then is monitored by higher centers in the CNS, and its this change that’s synonymous with the emotional experience of fear</a:t>
            </a:r>
            <a:endParaRPr lang="en-US" dirty="0"/>
          </a:p>
        </p:txBody>
      </p:sp>
    </p:spTree>
    <p:extLst>
      <p:ext uri="{BB962C8B-B14F-4D97-AF65-F5344CB8AC3E}">
        <p14:creationId xmlns:p14="http://schemas.microsoft.com/office/powerpoint/2010/main" val="2002181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a:t>
            </a:r>
            <a:r>
              <a:rPr lang="en-US" dirty="0" err="1" smtClean="0"/>
              <a:t>Papez</a:t>
            </a:r>
            <a:r>
              <a:rPr lang="en-US" dirty="0" smtClean="0"/>
              <a:t> Circuit </a:t>
            </a:r>
            <a:endParaRPr lang="en-US" dirty="0"/>
          </a:p>
        </p:txBody>
      </p:sp>
      <p:sp>
        <p:nvSpPr>
          <p:cNvPr id="8" name="Content Placeholder 7"/>
          <p:cNvSpPr>
            <a:spLocks noGrp="1"/>
          </p:cNvSpPr>
          <p:nvPr>
            <p:ph idx="1"/>
          </p:nvPr>
        </p:nvSpPr>
        <p:spPr>
          <a:xfrm>
            <a:off x="318884" y="2028417"/>
            <a:ext cx="5178533" cy="4438483"/>
          </a:xfrm>
        </p:spPr>
        <p:txBody>
          <a:bodyPr/>
          <a:lstStyle/>
          <a:p>
            <a:r>
              <a:rPr lang="en-US" dirty="0" smtClean="0"/>
              <a:t>One of the cortical areas associated with the general emotional state is that limbic system consisting of the</a:t>
            </a:r>
          </a:p>
          <a:p>
            <a:pPr lvl="1"/>
            <a:r>
              <a:rPr lang="en-US" dirty="0" smtClean="0"/>
              <a:t>Cingulate cortex &amp; hippocampus</a:t>
            </a:r>
          </a:p>
          <a:p>
            <a:pPr lvl="1"/>
            <a:r>
              <a:rPr lang="en-US" dirty="0" smtClean="0"/>
              <a:t>Form a C-shaped structure surrounding the rostral elements of the brainstem</a:t>
            </a:r>
          </a:p>
          <a:p>
            <a:r>
              <a:rPr lang="en-US" dirty="0" smtClean="0"/>
              <a:t>The limbic system links with other structures including the anterior nuclei of the thalamus and the hypothalamus</a:t>
            </a:r>
          </a:p>
          <a:p>
            <a:r>
              <a:rPr lang="en-US" dirty="0" smtClean="0"/>
              <a:t>All of these together form a pathway known as the </a:t>
            </a:r>
            <a:r>
              <a:rPr lang="en-US" dirty="0" err="1" smtClean="0"/>
              <a:t>Papez</a:t>
            </a:r>
            <a:r>
              <a:rPr lang="en-US" dirty="0" smtClean="0"/>
              <a:t> Circuit</a:t>
            </a:r>
            <a:endParaRPr lang="en-US" dirty="0"/>
          </a:p>
        </p:txBody>
      </p:sp>
      <p:pic>
        <p:nvPicPr>
          <p:cNvPr id="1026" name="Picture 2" descr="The emotional b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481" y="2028418"/>
            <a:ext cx="5715000"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748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Cingulate Cortex</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Based on experience with patients having lesions in these brain areas, it has been proposed that the </a:t>
            </a:r>
            <a:r>
              <a:rPr lang="en-US" dirty="0" err="1" smtClean="0"/>
              <a:t>Papez</a:t>
            </a:r>
            <a:r>
              <a:rPr lang="en-US" dirty="0" smtClean="0"/>
              <a:t> circuit is responsible for linking the experience and the expression of emotion</a:t>
            </a:r>
          </a:p>
          <a:p>
            <a:r>
              <a:rPr lang="en-US" dirty="0" smtClean="0"/>
              <a:t>The proposed site of emotional experience is the </a:t>
            </a:r>
            <a:r>
              <a:rPr lang="en-US" i="1" dirty="0" smtClean="0"/>
              <a:t>cingulate cortex </a:t>
            </a:r>
            <a:r>
              <a:rPr lang="en-US" dirty="0" smtClean="0"/>
              <a:t>which receives sensory information directly through the thalamus and from sensory areas in the cerebral cortex</a:t>
            </a:r>
            <a:endParaRPr lang="en-US" dirty="0"/>
          </a:p>
          <a:p>
            <a:r>
              <a:rPr lang="en-US" dirty="0" smtClean="0"/>
              <a:t>Output through the cingulate cortex is through the hippocampus and projects via a band of fibers known as the </a:t>
            </a:r>
            <a:r>
              <a:rPr lang="en-US" i="1" dirty="0" smtClean="0"/>
              <a:t>fornix</a:t>
            </a:r>
            <a:r>
              <a:rPr lang="en-US" dirty="0" smtClean="0"/>
              <a:t> to the hypothalamus where its translated to the expression of emotion through autonomic and other responses</a:t>
            </a:r>
          </a:p>
          <a:p>
            <a:r>
              <a:rPr lang="en-US" dirty="0" smtClean="0"/>
              <a:t>Because the hypothalamus projects back to the thalamus this could be an example of positive feedback loops</a:t>
            </a:r>
            <a:endParaRPr lang="en-US" dirty="0"/>
          </a:p>
        </p:txBody>
      </p:sp>
    </p:spTree>
    <p:extLst>
      <p:ext uri="{BB962C8B-B14F-4D97-AF65-F5344CB8AC3E}">
        <p14:creationId xmlns:p14="http://schemas.microsoft.com/office/powerpoint/2010/main" val="1695736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http://images.slideplayer.fr/3/1296569/slides/slide_27.jpg"/>
          <p:cNvPicPr>
            <a:picLocks noChangeAspect="1" noChangeArrowheads="1"/>
          </p:cNvPicPr>
          <p:nvPr/>
        </p:nvPicPr>
        <p:blipFill rotWithShape="1">
          <a:blip r:embed="rId2">
            <a:extLst>
              <a:ext uri="{28A0092B-C50C-407E-A947-70E740481C1C}">
                <a14:useLocalDpi xmlns:a14="http://schemas.microsoft.com/office/drawing/2010/main" val="0"/>
              </a:ext>
            </a:extLst>
          </a:blip>
          <a:srcRect l="16284" t="29815" r="19932" b="5551"/>
          <a:stretch/>
        </p:blipFill>
        <p:spPr bwMode="auto">
          <a:xfrm>
            <a:off x="2080232" y="609600"/>
            <a:ext cx="8020885" cy="6095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4361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367</TotalTime>
  <Words>1998</Words>
  <Application>Microsoft Office PowerPoint</Application>
  <PresentationFormat>Widescreen</PresentationFormat>
  <Paragraphs>131</Paragraphs>
  <Slides>22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Bookman Old Style</vt:lpstr>
      <vt:lpstr>Calibri</vt:lpstr>
      <vt:lpstr>Rockwell</vt:lpstr>
      <vt:lpstr>Damask</vt:lpstr>
      <vt:lpstr>Neuronal Control of Mood, Emotion, and State of Awareness</vt:lpstr>
      <vt:lpstr>Diffuse modulatory systems</vt:lpstr>
      <vt:lpstr>Example: The Vagus Nerve</vt:lpstr>
      <vt:lpstr>Emotions Related to autonomic nervous system function</vt:lpstr>
      <vt:lpstr>Internal cues &amp; autonomic responses</vt:lpstr>
      <vt:lpstr>Opposing theories about fear</vt:lpstr>
      <vt:lpstr>The Papez Circuit </vt:lpstr>
      <vt:lpstr>Cingulate Cortex</vt:lpstr>
      <vt:lpstr>PowerPoint Presentation</vt:lpstr>
      <vt:lpstr>Aggressive behavior</vt:lpstr>
      <vt:lpstr>2 distinct types of aggressive behavior</vt:lpstr>
      <vt:lpstr>The emotional reward pathway</vt:lpstr>
      <vt:lpstr>The reticular activating system</vt:lpstr>
      <vt:lpstr>The reticular activating system</vt:lpstr>
      <vt:lpstr>Ascending Diffuse Modulatory systems</vt:lpstr>
      <vt:lpstr>PowerPoint Presentation</vt:lpstr>
      <vt:lpstr>Ascending Diffuse Modulatory systems</vt:lpstr>
      <vt:lpstr>Arousal</vt:lpstr>
      <vt:lpstr>EEG patterns Measuring Brain activity</vt:lpstr>
      <vt:lpstr>Meditation &amp; Brain Waves</vt:lpstr>
      <vt:lpstr>Prolonged meditative practice &amp; changes in Brain Wave activity</vt:lpstr>
      <vt:lpstr>Prolonged meditative practice &amp; changes in Brain Wave activity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Neuronal Control of Mood, Emotion, and State of Awareness</dc:title>
  <dc:creator>jennifer mcquade</dc:creator>
  <cp:lastModifiedBy>jennifer mcquade</cp:lastModifiedBy>
  <cp:revision>29</cp:revision>
  <dcterms:created xsi:type="dcterms:W3CDTF">2016-08-01T18:43:27Z</dcterms:created>
  <dcterms:modified xsi:type="dcterms:W3CDTF">2016-08-02T19:20:13Z</dcterms:modified>
</cp:coreProperties>
</file>