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59" r:id="rId3"/>
    <p:sldId id="257" r:id="rId4"/>
    <p:sldId id="258" r:id="rId5"/>
    <p:sldId id="259" r:id="rId6"/>
    <p:sldId id="360" r:id="rId7"/>
    <p:sldId id="260" r:id="rId8"/>
    <p:sldId id="261" r:id="rId9"/>
    <p:sldId id="262" r:id="rId10"/>
    <p:sldId id="362" r:id="rId11"/>
    <p:sldId id="263" r:id="rId12"/>
    <p:sldId id="264" r:id="rId13"/>
    <p:sldId id="265" r:id="rId14"/>
    <p:sldId id="389" r:id="rId15"/>
    <p:sldId id="363" r:id="rId16"/>
    <p:sldId id="266" r:id="rId17"/>
    <p:sldId id="267" r:id="rId18"/>
    <p:sldId id="268" r:id="rId19"/>
    <p:sldId id="364" r:id="rId20"/>
    <p:sldId id="365" r:id="rId21"/>
    <p:sldId id="366" r:id="rId22"/>
    <p:sldId id="280" r:id="rId23"/>
    <p:sldId id="271" r:id="rId24"/>
    <p:sldId id="367" r:id="rId25"/>
    <p:sldId id="379" r:id="rId26"/>
    <p:sldId id="272" r:id="rId27"/>
    <p:sldId id="282" r:id="rId28"/>
    <p:sldId id="287" r:id="rId29"/>
    <p:sldId id="276" r:id="rId30"/>
    <p:sldId id="277" r:id="rId31"/>
    <p:sldId id="368" r:id="rId32"/>
    <p:sldId id="369" r:id="rId33"/>
    <p:sldId id="380" r:id="rId34"/>
    <p:sldId id="381" r:id="rId35"/>
    <p:sldId id="382" r:id="rId36"/>
    <p:sldId id="373" r:id="rId37"/>
    <p:sldId id="374" r:id="rId38"/>
    <p:sldId id="375" r:id="rId39"/>
    <p:sldId id="376" r:id="rId40"/>
    <p:sldId id="278" r:id="rId41"/>
    <p:sldId id="288" r:id="rId42"/>
    <p:sldId id="289" r:id="rId43"/>
    <p:sldId id="292" r:id="rId44"/>
    <p:sldId id="383" r:id="rId45"/>
    <p:sldId id="295" r:id="rId46"/>
    <p:sldId id="384" r:id="rId47"/>
    <p:sldId id="293" r:id="rId48"/>
    <p:sldId id="291" r:id="rId49"/>
    <p:sldId id="385" r:id="rId50"/>
    <p:sldId id="296" r:id="rId51"/>
    <p:sldId id="386" r:id="rId52"/>
    <p:sldId id="308" r:id="rId53"/>
    <p:sldId id="387" r:id="rId54"/>
    <p:sldId id="388" r:id="rId55"/>
    <p:sldId id="297" r:id="rId56"/>
    <p:sldId id="298" r:id="rId57"/>
    <p:sldId id="301" r:id="rId58"/>
    <p:sldId id="299" r:id="rId59"/>
    <p:sldId id="300" r:id="rId60"/>
    <p:sldId id="303" r:id="rId61"/>
    <p:sldId id="304" r:id="rId62"/>
    <p:sldId id="305" r:id="rId63"/>
    <p:sldId id="306" r:id="rId64"/>
    <p:sldId id="390" r:id="rId65"/>
    <p:sldId id="391" r:id="rId66"/>
    <p:sldId id="392" r:id="rId67"/>
    <p:sldId id="393" r:id="rId68"/>
    <p:sldId id="394" r:id="rId69"/>
    <p:sldId id="395" r:id="rId70"/>
    <p:sldId id="396" r:id="rId71"/>
    <p:sldId id="397" r:id="rId72"/>
    <p:sldId id="398" r:id="rId73"/>
    <p:sldId id="399" r:id="rId74"/>
    <p:sldId id="400" r:id="rId75"/>
    <p:sldId id="401" r:id="rId76"/>
    <p:sldId id="402" r:id="rId77"/>
    <p:sldId id="403"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419" r:id="rId94"/>
    <p:sldId id="420" r:id="rId95"/>
    <p:sldId id="421" r:id="rId96"/>
    <p:sldId id="422" r:id="rId97"/>
    <p:sldId id="423" r:id="rId98"/>
    <p:sldId id="424" r:id="rId99"/>
    <p:sldId id="425" r:id="rId100"/>
    <p:sldId id="426" r:id="rId101"/>
    <p:sldId id="427" r:id="rId102"/>
    <p:sldId id="428" r:id="rId103"/>
    <p:sldId id="429" r:id="rId104"/>
    <p:sldId id="430" r:id="rId105"/>
    <p:sldId id="431" r:id="rId106"/>
    <p:sldId id="432" r:id="rId107"/>
    <p:sldId id="433" r:id="rId108"/>
    <p:sldId id="434" r:id="rId109"/>
    <p:sldId id="435" r:id="rId110"/>
    <p:sldId id="436" r:id="rId111"/>
    <p:sldId id="437" r:id="rId112"/>
    <p:sldId id="438" r:id="rId113"/>
    <p:sldId id="439" r:id="rId114"/>
    <p:sldId id="440" r:id="rId115"/>
    <p:sldId id="441" r:id="rId116"/>
    <p:sldId id="442" r:id="rId117"/>
    <p:sldId id="443" r:id="rId118"/>
    <p:sldId id="444" r:id="rId119"/>
    <p:sldId id="445" r:id="rId120"/>
    <p:sldId id="446" r:id="rId121"/>
    <p:sldId id="447" r:id="rId122"/>
    <p:sldId id="448" r:id="rId123"/>
    <p:sldId id="449" r:id="rId124"/>
    <p:sldId id="450" r:id="rId125"/>
    <p:sldId id="451" r:id="rId126"/>
    <p:sldId id="452" r:id="rId127"/>
    <p:sldId id="453" r:id="rId128"/>
    <p:sldId id="454"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B469ECB-6FFD-4FF2-BD63-D2DBA5308D2E}" type="datetimeFigureOut">
              <a:rPr lang="en-US" smtClean="0"/>
              <a:pPr/>
              <a:t>7/20/2016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C51CAA-ED06-4082-99EF-CC15A5BD4F8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469ECB-6FFD-4FF2-BD63-D2DBA5308D2E}" type="datetimeFigureOut">
              <a:rPr lang="en-US" smtClean="0"/>
              <a:pPr/>
              <a:t>7/20/2016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469ECB-6FFD-4FF2-BD63-D2DBA5308D2E}" type="datetimeFigureOut">
              <a:rPr lang="en-US" smtClean="0"/>
              <a:pPr/>
              <a:t>7/20/2016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469ECB-6FFD-4FF2-BD63-D2DBA5308D2E}" type="datetimeFigureOut">
              <a:rPr lang="en-US" smtClean="0"/>
              <a:pPr/>
              <a:t>7/20/2016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B469ECB-6FFD-4FF2-BD63-D2DBA5308D2E}" type="datetimeFigureOut">
              <a:rPr lang="en-US" smtClean="0"/>
              <a:pPr/>
              <a:t>7/20/2016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C51CAA-ED06-4082-99EF-CC15A5BD4F8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469ECB-6FFD-4FF2-BD63-D2DBA5308D2E}" type="datetimeFigureOut">
              <a:rPr lang="en-US" smtClean="0"/>
              <a:pPr/>
              <a:t>7/20/2016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3C51CAA-ED06-4082-99EF-CC15A5BD4F8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469ECB-6FFD-4FF2-BD63-D2DBA5308D2E}" type="datetimeFigureOut">
              <a:rPr lang="en-US" smtClean="0"/>
              <a:pPr/>
              <a:t>7/20/2016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B469ECB-6FFD-4FF2-BD63-D2DBA5308D2E}" type="datetimeFigureOut">
              <a:rPr lang="en-US" smtClean="0"/>
              <a:pPr/>
              <a:t>7/20/2016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C51CAA-ED06-4082-99EF-CC15A5BD4F8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B469ECB-6FFD-4FF2-BD63-D2DBA5308D2E}" type="datetimeFigureOut">
              <a:rPr lang="en-US" smtClean="0"/>
              <a:pPr/>
              <a:t>7/20/2016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C51CAA-ED06-4082-99EF-CC15A5BD4F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B469ECB-6FFD-4FF2-BD63-D2DBA5308D2E}" type="datetimeFigureOut">
              <a:rPr lang="en-US" smtClean="0"/>
              <a:pPr/>
              <a:t>7/20/2016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C51CAA-ED06-4082-99EF-CC15A5BD4F8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B469ECB-6FFD-4FF2-BD63-D2DBA5308D2E}" type="datetimeFigureOut">
              <a:rPr lang="en-US" smtClean="0"/>
              <a:pPr/>
              <a:t>7/20/2016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C51CAA-ED06-4082-99EF-CC15A5BD4F8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B469ECB-6FFD-4FF2-BD63-D2DBA5308D2E}" type="datetimeFigureOut">
              <a:rPr lang="en-US" smtClean="0"/>
              <a:pPr/>
              <a:t>7/20/2016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3C51CAA-ED06-4082-99EF-CC15A5BD4F8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upload.wikimedia.org/wikipedia/commons/a/a7/Cerebellum_NIH.png"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hyperlink" Target="https://www.youtube.com/watch?v=9CEr2GfGilw" TargetMode="Externa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highered.mcgraw-hill.com/sites/0072495855/student_view0/chapter3/animation__fetal_development_and_risk.html"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rimalbody-primalmind.com/blog/wp-content/uploads/2009/07/neurotransmitter_home.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464234" y="381001"/>
            <a:ext cx="6469966" cy="1828799"/>
          </a:xfrm>
        </p:spPr>
        <p:txBody>
          <a:bodyPr/>
          <a:lstStyle/>
          <a:p>
            <a:r>
              <a:rPr lang="en-US" dirty="0" smtClean="0"/>
              <a:t>Nervous System</a:t>
            </a:r>
            <a:endParaRPr lang="en-US" dirty="0"/>
          </a:p>
        </p:txBody>
      </p:sp>
      <p:sp>
        <p:nvSpPr>
          <p:cNvPr id="3" name="Subtitle 2"/>
          <p:cNvSpPr>
            <a:spLocks noGrp="1"/>
          </p:cNvSpPr>
          <p:nvPr>
            <p:ph type="subTitle" idx="1"/>
          </p:nvPr>
        </p:nvSpPr>
        <p:spPr>
          <a:xfrm>
            <a:off x="1981200" y="4876800"/>
            <a:ext cx="4274234" cy="16002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38" t="11111" r="18343" b="6250"/>
          <a:stretch/>
        </p:blipFill>
        <p:spPr bwMode="auto">
          <a:xfrm>
            <a:off x="0" y="0"/>
            <a:ext cx="9144001" cy="684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8108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sp>
        <p:nvSpPr>
          <p:cNvPr id="3" name="Content Placeholder 2"/>
          <p:cNvSpPr>
            <a:spLocks noGrp="1"/>
          </p:cNvSpPr>
          <p:nvPr>
            <p:ph idx="1"/>
          </p:nvPr>
        </p:nvSpPr>
        <p:spPr>
          <a:xfrm>
            <a:off x="457200" y="1646236"/>
            <a:ext cx="8229600" cy="4983163"/>
          </a:xfrm>
        </p:spPr>
        <p:txBody>
          <a:bodyPr>
            <a:normAutofit fontScale="92500" lnSpcReduction="20000"/>
          </a:bodyPr>
          <a:lstStyle/>
          <a:p>
            <a:r>
              <a:rPr lang="en-US" dirty="0" smtClean="0"/>
              <a:t>plays an important role in </a:t>
            </a:r>
            <a:r>
              <a:rPr lang="en-US" u="sng" dirty="0" smtClean="0"/>
              <a:t>motor control</a:t>
            </a:r>
          </a:p>
          <a:p>
            <a:pPr lvl="1"/>
            <a:r>
              <a:rPr lang="en-US" dirty="0" smtClean="0"/>
              <a:t>The cerebellum does not initiate movement, but it contributes to </a:t>
            </a:r>
          </a:p>
          <a:p>
            <a:pPr lvl="2"/>
            <a:r>
              <a:rPr lang="en-US" u="sng" dirty="0" smtClean="0"/>
              <a:t>Coordination (especially hand eye coordination)</a:t>
            </a:r>
          </a:p>
          <a:p>
            <a:pPr lvl="2"/>
            <a:r>
              <a:rPr lang="en-US" u="sng" dirty="0" smtClean="0"/>
              <a:t>Precision</a:t>
            </a:r>
          </a:p>
          <a:p>
            <a:pPr lvl="2"/>
            <a:r>
              <a:rPr lang="en-US" u="sng" dirty="0" smtClean="0"/>
              <a:t>accurate timing</a:t>
            </a:r>
          </a:p>
          <a:p>
            <a:pPr lvl="1"/>
            <a:r>
              <a:rPr lang="en-US" dirty="0" smtClean="0"/>
              <a:t>It integrates inputs to fine tune motor activity.</a:t>
            </a:r>
            <a:endParaRPr lang="en-US" baseline="30000" dirty="0" smtClean="0"/>
          </a:p>
          <a:p>
            <a:pPr lvl="1"/>
            <a:r>
              <a:rPr lang="en-US" dirty="0" smtClean="0"/>
              <a:t>damage to the cerebellum does not cause paralysis, but instead produces disorders in fine movement, equilibrium, posture, and motor learning</a:t>
            </a:r>
          </a:p>
          <a:p>
            <a:r>
              <a:rPr lang="en-US" dirty="0" smtClean="0"/>
              <a:t>involved in some cognitive functions such as </a:t>
            </a:r>
            <a:r>
              <a:rPr lang="en-US" u="sng" dirty="0" smtClean="0"/>
              <a:t>attention</a:t>
            </a:r>
            <a:r>
              <a:rPr lang="en-US" dirty="0" smtClean="0"/>
              <a:t> and language and probably in some emotional functions such as regulating fear and pleasure responses</a:t>
            </a:r>
          </a:p>
        </p:txBody>
      </p:sp>
      <p:pic>
        <p:nvPicPr>
          <p:cNvPr id="94210" name="Picture 2" descr="File:Cerebellum NIH.png">
            <a:hlinkClick r:id="rId2"/>
          </p:cNvPr>
          <p:cNvPicPr>
            <a:picLocks noChangeAspect="1" noChangeArrowheads="1"/>
          </p:cNvPicPr>
          <p:nvPr/>
        </p:nvPicPr>
        <p:blipFill>
          <a:blip r:embed="rId3" cstate="print"/>
          <a:srcRect/>
          <a:stretch>
            <a:fillRect/>
          </a:stretch>
        </p:blipFill>
        <p:spPr bwMode="auto">
          <a:xfrm>
            <a:off x="0" y="0"/>
            <a:ext cx="2286000" cy="1663701"/>
          </a:xfrm>
          <a:prstGeom prst="rect">
            <a:avLst/>
          </a:prstGeom>
          <a:noFill/>
        </p:spPr>
      </p:pic>
    </p:spTree>
    <p:extLst>
      <p:ext uri="{BB962C8B-B14F-4D97-AF65-F5344CB8AC3E}">
        <p14:creationId xmlns:p14="http://schemas.microsoft.com/office/powerpoint/2010/main" val="38205836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r>
              <a:rPr lang="en-US" dirty="0" smtClean="0"/>
              <a:t>Diencephalon</a:t>
            </a:r>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20000"/>
          </a:bodyPr>
          <a:lstStyle/>
          <a:p>
            <a:r>
              <a:rPr lang="en-US" dirty="0" smtClean="0"/>
              <a:t>Develops into 3 adult brain regions</a:t>
            </a:r>
          </a:p>
          <a:p>
            <a:pPr lvl="1"/>
            <a:r>
              <a:rPr lang="en-US" dirty="0" err="1" smtClean="0"/>
              <a:t>Epithalamus</a:t>
            </a:r>
            <a:r>
              <a:rPr lang="en-US" dirty="0" smtClean="0"/>
              <a:t>: includes the </a:t>
            </a:r>
          </a:p>
          <a:p>
            <a:pPr lvl="2"/>
            <a:r>
              <a:rPr lang="en-US" dirty="0" smtClean="0"/>
              <a:t>pineal gland: produces melatonin</a:t>
            </a:r>
          </a:p>
          <a:p>
            <a:pPr lvl="2"/>
            <a:r>
              <a:rPr lang="en-US" dirty="0" smtClean="0"/>
              <a:t>Choroid plexus: produces cerebrospinal fluid</a:t>
            </a:r>
          </a:p>
          <a:p>
            <a:pPr lvl="1"/>
            <a:r>
              <a:rPr lang="en-US" dirty="0" smtClean="0"/>
              <a:t>Thalamus: </a:t>
            </a:r>
          </a:p>
          <a:p>
            <a:pPr lvl="2"/>
            <a:r>
              <a:rPr lang="en-US" dirty="0" smtClean="0"/>
              <a:t>main input center for sensory info going to the cerebrum</a:t>
            </a:r>
          </a:p>
          <a:p>
            <a:pPr lvl="2"/>
            <a:r>
              <a:rPr lang="en-US" dirty="0" smtClean="0"/>
              <a:t>Main output center for motor information leaving the cerebrum</a:t>
            </a:r>
          </a:p>
          <a:p>
            <a:pPr lvl="1"/>
            <a:r>
              <a:rPr lang="en-US" u="sng" cap="all" dirty="0" smtClean="0"/>
              <a:t>Hypothalamus</a:t>
            </a:r>
            <a:r>
              <a:rPr lang="en-US" u="sng" dirty="0" smtClean="0"/>
              <a:t> : one of the most important brain regions for HOMEOSTATIC REGULATION</a:t>
            </a:r>
          </a:p>
          <a:p>
            <a:pPr lvl="2"/>
            <a:r>
              <a:rPr lang="en-US" dirty="0" smtClean="0"/>
              <a:t>Contains </a:t>
            </a:r>
            <a:r>
              <a:rPr lang="en-US" dirty="0" err="1" smtClean="0"/>
              <a:t>bodys</a:t>
            </a:r>
            <a:r>
              <a:rPr lang="en-US" dirty="0" smtClean="0"/>
              <a:t> thermostat</a:t>
            </a:r>
          </a:p>
          <a:p>
            <a:pPr lvl="2"/>
            <a:r>
              <a:rPr lang="en-US" dirty="0" smtClean="0"/>
              <a:t>Produces posterior pituitary hormones</a:t>
            </a:r>
          </a:p>
          <a:p>
            <a:pPr lvl="2"/>
            <a:r>
              <a:rPr lang="en-US" dirty="0" smtClean="0"/>
              <a:t>Controls anterior pituitary hormone output</a:t>
            </a:r>
          </a:p>
          <a:p>
            <a:pPr lvl="2"/>
            <a:r>
              <a:rPr lang="en-US" dirty="0" smtClean="0"/>
              <a:t>Regulates hunger, thirst, and basic survival mechanisms</a:t>
            </a:r>
          </a:p>
          <a:p>
            <a:pPr lvl="3"/>
            <a:r>
              <a:rPr lang="en-US" dirty="0" smtClean="0"/>
              <a:t>Sexual/ mating behavior</a:t>
            </a:r>
          </a:p>
          <a:p>
            <a:pPr lvl="3"/>
            <a:r>
              <a:rPr lang="en-US" dirty="0" smtClean="0"/>
              <a:t>Fight or flight</a:t>
            </a:r>
          </a:p>
          <a:p>
            <a:pPr lvl="3"/>
            <a:r>
              <a:rPr lang="en-US" dirty="0" smtClean="0"/>
              <a:t>Pleasure center</a:t>
            </a:r>
          </a:p>
          <a:p>
            <a:pPr>
              <a:buNone/>
            </a:pPr>
            <a:endParaRPr lang="en-US" dirty="0"/>
          </a:p>
        </p:txBody>
      </p:sp>
    </p:spTree>
    <p:extLst>
      <p:ext uri="{BB962C8B-B14F-4D97-AF65-F5344CB8AC3E}">
        <p14:creationId xmlns:p14="http://schemas.microsoft.com/office/powerpoint/2010/main" val="6600589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SCN maintain Circadian Rhythms</a:t>
            </a:r>
            <a:endParaRPr lang="en-US" dirty="0"/>
          </a:p>
        </p:txBody>
      </p:sp>
      <p:sp>
        <p:nvSpPr>
          <p:cNvPr id="3" name="Content Placeholder 2"/>
          <p:cNvSpPr>
            <a:spLocks noGrp="1"/>
          </p:cNvSpPr>
          <p:nvPr>
            <p:ph idx="1"/>
          </p:nvPr>
        </p:nvSpPr>
        <p:spPr/>
        <p:txBody>
          <a:bodyPr>
            <a:normAutofit lnSpcReduction="10000"/>
          </a:bodyPr>
          <a:lstStyle/>
          <a:p>
            <a:r>
              <a:rPr lang="en-US" dirty="0" smtClean="0"/>
              <a:t>An internal time keeper known as the “biological clock” maintains circadian rhythms</a:t>
            </a:r>
          </a:p>
          <a:p>
            <a:pPr lvl="1"/>
            <a:r>
              <a:rPr lang="en-US" dirty="0" smtClean="0"/>
              <a:t>In mammals the biological clock is a pair of hypothalamic structures called </a:t>
            </a:r>
            <a:r>
              <a:rPr lang="en-US" dirty="0" err="1" smtClean="0"/>
              <a:t>suprachiasmatic</a:t>
            </a:r>
            <a:r>
              <a:rPr lang="en-US" dirty="0" smtClean="0"/>
              <a:t> nuclei (SCN)</a:t>
            </a:r>
          </a:p>
          <a:p>
            <a:r>
              <a:rPr lang="en-US" dirty="0" smtClean="0"/>
              <a:t>Biological clocks regulate a variety of physiological phenomenon including hunger, hormone release, and heightened sensitivity to external stimuli</a:t>
            </a:r>
          </a:p>
          <a:p>
            <a:endParaRPr lang="en-US" dirty="0"/>
          </a:p>
        </p:txBody>
      </p:sp>
    </p:spTree>
    <p:extLst>
      <p:ext uri="{BB962C8B-B14F-4D97-AF65-F5344CB8AC3E}">
        <p14:creationId xmlns:p14="http://schemas.microsoft.com/office/powerpoint/2010/main" val="4635718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Circadian Rhythms</a:t>
            </a:r>
            <a:endParaRPr lang="en-US" dirty="0"/>
          </a:p>
        </p:txBody>
      </p:sp>
      <p:sp>
        <p:nvSpPr>
          <p:cNvPr id="3" name="Content Placeholder 2"/>
          <p:cNvSpPr>
            <a:spLocks noGrp="1"/>
          </p:cNvSpPr>
          <p:nvPr>
            <p:ph idx="1"/>
          </p:nvPr>
        </p:nvSpPr>
        <p:spPr/>
        <p:txBody>
          <a:bodyPr>
            <a:normAutofit/>
          </a:bodyPr>
          <a:lstStyle/>
          <a:p>
            <a:r>
              <a:rPr lang="en-US" dirty="0" smtClean="0"/>
              <a:t>is a roughly 24-hour cycle in the biochemical, physiological, or behavioral processes of living entities, including plants, animals, fungi and </a:t>
            </a:r>
            <a:r>
              <a:rPr lang="en-US" dirty="0" err="1" smtClean="0"/>
              <a:t>cyanobacteria</a:t>
            </a:r>
            <a:endParaRPr lang="en-US" dirty="0" smtClean="0"/>
          </a:p>
          <a:p>
            <a:r>
              <a:rPr lang="en-US" dirty="0" smtClean="0"/>
              <a:t>Although circadian rhythms are endogenous, they are adjusted to the environment by external cues, the primary one of which is daylight.</a:t>
            </a:r>
            <a:endParaRPr lang="en-US" dirty="0"/>
          </a:p>
        </p:txBody>
      </p:sp>
    </p:spTree>
    <p:extLst>
      <p:ext uri="{BB962C8B-B14F-4D97-AF65-F5344CB8AC3E}">
        <p14:creationId xmlns:p14="http://schemas.microsoft.com/office/powerpoint/2010/main" val="11124907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Cerebrum</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dirty="0" smtClean="0"/>
              <a:t>Develops from the telencephalon</a:t>
            </a:r>
          </a:p>
          <a:p>
            <a:endParaRPr lang="en-US" dirty="0" smtClean="0"/>
          </a:p>
          <a:p>
            <a:r>
              <a:rPr lang="en-US" dirty="0" smtClean="0"/>
              <a:t>Arose early in vertebrate evolution as a region supporting olfactory, auditory, and visual perception</a:t>
            </a:r>
          </a:p>
          <a:p>
            <a:endParaRPr lang="en-US" dirty="0" smtClean="0"/>
          </a:p>
          <a:p>
            <a:r>
              <a:rPr lang="en-US" dirty="0" smtClean="0"/>
              <a:t>Divided into left and right cerebral hemispheres</a:t>
            </a:r>
          </a:p>
          <a:p>
            <a:endParaRPr lang="en-US" dirty="0" smtClean="0"/>
          </a:p>
          <a:p>
            <a:r>
              <a:rPr lang="en-US" dirty="0" smtClean="0"/>
              <a:t>with the assistance of the cerebellum, controls all voluntary actions in the body</a:t>
            </a:r>
          </a:p>
          <a:p>
            <a:endParaRPr lang="en-US" dirty="0" smtClean="0"/>
          </a:p>
        </p:txBody>
      </p:sp>
    </p:spTree>
    <p:extLst>
      <p:ext uri="{BB962C8B-B14F-4D97-AF65-F5344CB8AC3E}">
        <p14:creationId xmlns:p14="http://schemas.microsoft.com/office/powerpoint/2010/main" val="34462819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Arousal &amp; Sleep</a:t>
            </a:r>
            <a:endParaRPr lang="en-US" dirty="0"/>
          </a:p>
        </p:txBody>
      </p:sp>
      <p:sp>
        <p:nvSpPr>
          <p:cNvPr id="3" name="Content Placeholder 2"/>
          <p:cNvSpPr>
            <a:spLocks noGrp="1"/>
          </p:cNvSpPr>
          <p:nvPr>
            <p:ph idx="1"/>
          </p:nvPr>
        </p:nvSpPr>
        <p:spPr>
          <a:xfrm>
            <a:off x="457200" y="1295400"/>
            <a:ext cx="8458200" cy="5257799"/>
          </a:xfrm>
        </p:spPr>
        <p:txBody>
          <a:bodyPr>
            <a:normAutofit fontScale="85000" lnSpcReduction="20000"/>
          </a:bodyPr>
          <a:lstStyle/>
          <a:p>
            <a:pPr marL="0" indent="0">
              <a:buNone/>
            </a:pPr>
            <a:endParaRPr lang="en-US" dirty="0"/>
          </a:p>
          <a:p>
            <a:r>
              <a:rPr lang="en-US" dirty="0" smtClean="0"/>
              <a:t>The </a:t>
            </a:r>
            <a:r>
              <a:rPr lang="en-US" dirty="0"/>
              <a:t>brainstem and cerebrum control arousal and sleep </a:t>
            </a:r>
            <a:endParaRPr lang="en-US" dirty="0" smtClean="0"/>
          </a:p>
          <a:p>
            <a:endParaRPr lang="en-US" dirty="0"/>
          </a:p>
          <a:p>
            <a:r>
              <a:rPr lang="en-US" dirty="0" smtClean="0"/>
              <a:t>The </a:t>
            </a:r>
            <a:r>
              <a:rPr lang="en-US" dirty="0"/>
              <a:t>core of the brainstem has a diffuse network of neurons called the </a:t>
            </a:r>
            <a:r>
              <a:rPr lang="en-US" b="1" dirty="0"/>
              <a:t>reticular formation </a:t>
            </a:r>
            <a:endParaRPr lang="en-US" b="1" dirty="0" smtClean="0"/>
          </a:p>
          <a:p>
            <a:endParaRPr lang="en-US" dirty="0"/>
          </a:p>
          <a:p>
            <a:r>
              <a:rPr lang="en-US" dirty="0" smtClean="0"/>
              <a:t>This </a:t>
            </a:r>
            <a:r>
              <a:rPr lang="en-US" dirty="0"/>
              <a:t>regulates the amount and type of information that reaches the cerebral cortex and affects </a:t>
            </a:r>
            <a:r>
              <a:rPr lang="en-US" dirty="0" smtClean="0"/>
              <a:t>alertness</a:t>
            </a:r>
          </a:p>
          <a:p>
            <a:endParaRPr lang="en-US" dirty="0"/>
          </a:p>
          <a:p>
            <a:r>
              <a:rPr lang="en-US" dirty="0" smtClean="0"/>
              <a:t>The </a:t>
            </a:r>
            <a:r>
              <a:rPr lang="en-US" dirty="0"/>
              <a:t>hormone melatonin is released by the pineal gland and plays a role in bird and mammal sleep cycles </a:t>
            </a:r>
          </a:p>
        </p:txBody>
      </p:sp>
    </p:spTree>
    <p:extLst>
      <p:ext uri="{BB962C8B-B14F-4D97-AF65-F5344CB8AC3E}">
        <p14:creationId xmlns:p14="http://schemas.microsoft.com/office/powerpoint/2010/main" val="30515381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6280"/>
          </a:xfrm>
        </p:spPr>
        <p:txBody>
          <a:bodyPr/>
          <a:lstStyle/>
          <a:p>
            <a:pPr marL="0" indent="0">
              <a:buNone/>
            </a:pPr>
            <a:endParaRPr lang="en-US" dirty="0"/>
          </a:p>
          <a:p>
            <a:r>
              <a:rPr lang="en-US" dirty="0" smtClean="0"/>
              <a:t>Sleep </a:t>
            </a:r>
            <a:r>
              <a:rPr lang="en-US" dirty="0"/>
              <a:t>is essential and may play a role in the consolidation of learning and memory </a:t>
            </a:r>
          </a:p>
          <a:p>
            <a:r>
              <a:rPr lang="en-US" dirty="0" smtClean="0"/>
              <a:t>Dolphins </a:t>
            </a:r>
            <a:r>
              <a:rPr lang="en-US" dirty="0"/>
              <a:t>sleep with one brain hemisphere at a time and are therefore able to swim while “asleep”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15" t="30493" r="22443" b="27084"/>
          <a:stretch/>
        </p:blipFill>
        <p:spPr bwMode="auto">
          <a:xfrm>
            <a:off x="2438400" y="3671454"/>
            <a:ext cx="5153891" cy="310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1778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Clock Regulation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•Cycles of sleep and wakefulness are examples of </a:t>
            </a:r>
            <a:r>
              <a:rPr lang="en-US" dirty="0" smtClean="0"/>
              <a:t>circadian </a:t>
            </a:r>
            <a:r>
              <a:rPr lang="en-US" dirty="0"/>
              <a:t>rhythms, daily cycles of biological activity </a:t>
            </a:r>
            <a:endParaRPr lang="en-US" dirty="0" smtClean="0"/>
          </a:p>
          <a:p>
            <a:endParaRPr lang="en-US" dirty="0"/>
          </a:p>
          <a:p>
            <a:r>
              <a:rPr lang="en-US" dirty="0"/>
              <a:t>•Mammalian circadian rhythms rely on a </a:t>
            </a:r>
            <a:r>
              <a:rPr lang="en-US" b="1" dirty="0"/>
              <a:t>biological clock</a:t>
            </a:r>
            <a:r>
              <a:rPr lang="en-US" dirty="0"/>
              <a:t>, molecular mechanism that directs periodic gene </a:t>
            </a:r>
            <a:r>
              <a:rPr lang="en-US" dirty="0" smtClean="0"/>
              <a:t>expression</a:t>
            </a:r>
          </a:p>
          <a:p>
            <a:r>
              <a:rPr lang="en-US" dirty="0" smtClean="0"/>
              <a:t> </a:t>
            </a:r>
            <a:endParaRPr lang="en-US" dirty="0"/>
          </a:p>
          <a:p>
            <a:r>
              <a:rPr lang="en-US" dirty="0"/>
              <a:t>•Biological clocks are typically </a:t>
            </a:r>
            <a:r>
              <a:rPr lang="en-US" dirty="0" smtClean="0"/>
              <a:t>synchronized </a:t>
            </a:r>
            <a:r>
              <a:rPr lang="en-US" dirty="0"/>
              <a:t>to light and dark cycles </a:t>
            </a:r>
          </a:p>
        </p:txBody>
      </p:sp>
    </p:spTree>
    <p:extLst>
      <p:ext uri="{BB962C8B-B14F-4D97-AF65-F5344CB8AC3E}">
        <p14:creationId xmlns:p14="http://schemas.microsoft.com/office/powerpoint/2010/main" val="41571117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r>
              <a:rPr lang="en-US" dirty="0"/>
              <a:t>•In mammals, circadian rhythms are coordinated by a group of neurons in the hypothalamus called the </a:t>
            </a:r>
            <a:r>
              <a:rPr lang="en-US" b="1" dirty="0" err="1" smtClean="0"/>
              <a:t>suprachiasmatic</a:t>
            </a:r>
            <a:r>
              <a:rPr lang="en-US" b="1" dirty="0" smtClean="0"/>
              <a:t> </a:t>
            </a:r>
            <a:r>
              <a:rPr lang="en-US" b="1" dirty="0"/>
              <a:t>nucleus (SCN) </a:t>
            </a:r>
            <a:endParaRPr lang="en-US" b="1" dirty="0" smtClean="0"/>
          </a:p>
          <a:p>
            <a:endParaRPr lang="en-US" dirty="0"/>
          </a:p>
          <a:p>
            <a:r>
              <a:rPr lang="en-US" dirty="0"/>
              <a:t>•The SCN acts as a pacemaker, synchronizing the biological clock </a:t>
            </a:r>
          </a:p>
        </p:txBody>
      </p:sp>
    </p:spTree>
    <p:extLst>
      <p:ext uri="{BB962C8B-B14F-4D97-AF65-F5344CB8AC3E}">
        <p14:creationId xmlns:p14="http://schemas.microsoft.com/office/powerpoint/2010/main" val="1515835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•Generation and experience of emotions involves many brain structures including the amygdala, hippocampus, and parts of the thalamus </a:t>
            </a:r>
            <a:endParaRPr lang="en-US" dirty="0" smtClean="0"/>
          </a:p>
          <a:p>
            <a:endParaRPr lang="en-US" dirty="0"/>
          </a:p>
          <a:p>
            <a:r>
              <a:rPr lang="en-US" dirty="0"/>
              <a:t>•These structures are grouped as the limbic system </a:t>
            </a:r>
            <a:endParaRPr lang="en-US" dirty="0" smtClean="0"/>
          </a:p>
          <a:p>
            <a:endParaRPr lang="en-US" dirty="0"/>
          </a:p>
          <a:p>
            <a:r>
              <a:rPr lang="en-US" dirty="0"/>
              <a:t>•The limbic system also functions in motivation, olfaction, behavior, and memory </a:t>
            </a:r>
          </a:p>
        </p:txBody>
      </p:sp>
    </p:spTree>
    <p:extLst>
      <p:ext uri="{BB962C8B-B14F-4D97-AF65-F5344CB8AC3E}">
        <p14:creationId xmlns:p14="http://schemas.microsoft.com/office/powerpoint/2010/main" val="61292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 Structure &amp; Function</a:t>
            </a:r>
            <a:endParaRPr lang="en-US" dirty="0"/>
          </a:p>
        </p:txBody>
      </p:sp>
      <p:sp>
        <p:nvSpPr>
          <p:cNvPr id="3" name="Content Placeholder 2"/>
          <p:cNvSpPr>
            <a:spLocks noGrp="1"/>
          </p:cNvSpPr>
          <p:nvPr>
            <p:ph idx="1"/>
          </p:nvPr>
        </p:nvSpPr>
        <p:spPr>
          <a:xfrm>
            <a:off x="457200" y="1447800"/>
            <a:ext cx="8229600" cy="4526280"/>
          </a:xfrm>
        </p:spPr>
        <p:txBody>
          <a:bodyPr>
            <a:normAutofit fontScale="85000" lnSpcReduction="20000"/>
          </a:bodyPr>
          <a:lstStyle/>
          <a:p>
            <a:pPr marL="0" indent="0">
              <a:buNone/>
            </a:pPr>
            <a:endParaRPr lang="en-US" dirty="0"/>
          </a:p>
          <a:p>
            <a:r>
              <a:rPr lang="en-US" dirty="0"/>
              <a:t>•Most of a neuron’s organelles are in the </a:t>
            </a:r>
            <a:r>
              <a:rPr lang="en-US" b="1" dirty="0"/>
              <a:t>cell body </a:t>
            </a:r>
            <a:endParaRPr lang="en-US" b="1" dirty="0" smtClean="0"/>
          </a:p>
          <a:p>
            <a:endParaRPr lang="en-US" dirty="0"/>
          </a:p>
          <a:p>
            <a:r>
              <a:rPr lang="en-US" dirty="0"/>
              <a:t>•Most neurons have </a:t>
            </a:r>
            <a:r>
              <a:rPr lang="en-US" b="1" dirty="0"/>
              <a:t>dendrites</a:t>
            </a:r>
            <a:r>
              <a:rPr lang="en-US" dirty="0"/>
              <a:t>, highly branched extensions that </a:t>
            </a:r>
            <a:r>
              <a:rPr lang="en-US" i="1" dirty="0"/>
              <a:t>receive </a:t>
            </a:r>
            <a:r>
              <a:rPr lang="en-US" dirty="0"/>
              <a:t>signals from other neurons </a:t>
            </a:r>
            <a:endParaRPr lang="en-US" dirty="0" smtClean="0"/>
          </a:p>
          <a:p>
            <a:endParaRPr lang="en-US" dirty="0"/>
          </a:p>
          <a:p>
            <a:r>
              <a:rPr lang="en-US" dirty="0"/>
              <a:t>•The </a:t>
            </a:r>
            <a:r>
              <a:rPr lang="en-US" b="1" dirty="0"/>
              <a:t>axon </a:t>
            </a:r>
            <a:r>
              <a:rPr lang="en-US" dirty="0"/>
              <a:t>is typically a much longer extension that transmits signals to other cells at synapses </a:t>
            </a:r>
            <a:endParaRPr lang="en-US" dirty="0" smtClean="0"/>
          </a:p>
          <a:p>
            <a:endParaRPr lang="en-US" dirty="0"/>
          </a:p>
          <a:p>
            <a:r>
              <a:rPr lang="en-US" dirty="0"/>
              <a:t>•The cone-shaped base of an axon is called the </a:t>
            </a:r>
            <a:r>
              <a:rPr lang="en-US" b="1" dirty="0"/>
              <a:t>axon hillock </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57" t="26894" r="23722" b="20833"/>
          <a:stretch/>
        </p:blipFill>
        <p:spPr bwMode="auto">
          <a:xfrm>
            <a:off x="304800" y="42061"/>
            <a:ext cx="8458200" cy="644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0002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•Generation and experience of emotion also require interaction between the limbic system and sensory areas of the cerebrum </a:t>
            </a:r>
            <a:endParaRPr lang="en-US" dirty="0" smtClean="0"/>
          </a:p>
          <a:p>
            <a:endParaRPr lang="en-US" dirty="0"/>
          </a:p>
          <a:p>
            <a:r>
              <a:rPr lang="en-US" dirty="0"/>
              <a:t>•The structure most important to the storage of emotion in the memory is the </a:t>
            </a:r>
            <a:r>
              <a:rPr lang="en-US" b="1" dirty="0"/>
              <a:t>amygdala</a:t>
            </a:r>
            <a:r>
              <a:rPr lang="en-US" dirty="0"/>
              <a:t>, a mass of nuclei near the base of the cerebrum </a:t>
            </a:r>
          </a:p>
        </p:txBody>
      </p:sp>
    </p:spTree>
    <p:extLst>
      <p:ext uri="{BB962C8B-B14F-4D97-AF65-F5344CB8AC3E}">
        <p14:creationId xmlns:p14="http://schemas.microsoft.com/office/powerpoint/2010/main" val="42838936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Each Cerebral Hemisphere Consists of 3 Main Parts</a:t>
            </a:r>
            <a:endParaRPr lang="en-US" dirty="0"/>
          </a:p>
        </p:txBody>
      </p:sp>
      <p:sp>
        <p:nvSpPr>
          <p:cNvPr id="3" name="Content Placeholder 2"/>
          <p:cNvSpPr>
            <a:spLocks noGrp="1"/>
          </p:cNvSpPr>
          <p:nvPr>
            <p:ph idx="1"/>
          </p:nvPr>
        </p:nvSpPr>
        <p:spPr>
          <a:xfrm>
            <a:off x="457200" y="1646236"/>
            <a:ext cx="8229600" cy="4983163"/>
          </a:xfrm>
        </p:spPr>
        <p:txBody>
          <a:bodyPr>
            <a:normAutofit fontScale="92500" lnSpcReduction="20000"/>
          </a:bodyPr>
          <a:lstStyle/>
          <a:p>
            <a:r>
              <a:rPr lang="en-US" b="1" dirty="0" smtClean="0"/>
              <a:t>Cerebral cortex</a:t>
            </a:r>
            <a:r>
              <a:rPr lang="en-US" dirty="0" smtClean="0"/>
              <a:t>: an outer covering composed of gray matter</a:t>
            </a:r>
          </a:p>
          <a:p>
            <a:pPr lvl="1"/>
            <a:r>
              <a:rPr lang="en-US" dirty="0" smtClean="0"/>
              <a:t>Largest part of mammalian brain</a:t>
            </a:r>
          </a:p>
          <a:p>
            <a:pPr lvl="1"/>
            <a:r>
              <a:rPr lang="en-US" dirty="0" smtClean="0"/>
              <a:t>Sensory information is analyzed</a:t>
            </a:r>
          </a:p>
          <a:p>
            <a:pPr lvl="1"/>
            <a:r>
              <a:rPr lang="en-US" dirty="0" smtClean="0"/>
              <a:t>Motor commands issued</a:t>
            </a:r>
          </a:p>
          <a:p>
            <a:pPr lvl="1"/>
            <a:r>
              <a:rPr lang="en-US" dirty="0" smtClean="0"/>
              <a:t>Language is generated</a:t>
            </a:r>
          </a:p>
          <a:p>
            <a:pPr lvl="1"/>
            <a:r>
              <a:rPr lang="en-US" dirty="0" smtClean="0"/>
              <a:t>Region known as </a:t>
            </a:r>
            <a:r>
              <a:rPr lang="en-US" dirty="0" err="1" smtClean="0"/>
              <a:t>neocortex</a:t>
            </a:r>
            <a:r>
              <a:rPr lang="en-US" dirty="0" smtClean="0"/>
              <a:t> evolved in mammals</a:t>
            </a:r>
          </a:p>
          <a:p>
            <a:r>
              <a:rPr lang="en-US" b="1" dirty="0" smtClean="0"/>
              <a:t>Internal white matter</a:t>
            </a:r>
          </a:p>
          <a:p>
            <a:r>
              <a:rPr lang="en-US" b="1" dirty="0" smtClean="0"/>
              <a:t>Basal nuclei</a:t>
            </a:r>
            <a:r>
              <a:rPr lang="en-US" dirty="0" smtClean="0"/>
              <a:t>: groups of neurons located deep within the white matter </a:t>
            </a:r>
          </a:p>
          <a:p>
            <a:pPr lvl="1"/>
            <a:r>
              <a:rPr lang="en-US" dirty="0" smtClean="0"/>
              <a:t>Function in planning and learning movement sequences</a:t>
            </a:r>
          </a:p>
          <a:p>
            <a:pPr lvl="1"/>
            <a:r>
              <a:rPr lang="en-US" dirty="0" smtClean="0"/>
              <a:t>Damage in this region can cause paralysis</a:t>
            </a:r>
            <a:endParaRPr lang="en-US" dirty="0"/>
          </a:p>
        </p:txBody>
      </p:sp>
    </p:spTree>
    <p:extLst>
      <p:ext uri="{BB962C8B-B14F-4D97-AF65-F5344CB8AC3E}">
        <p14:creationId xmlns:p14="http://schemas.microsoft.com/office/powerpoint/2010/main" val="398816975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Cortex</a:t>
            </a:r>
            <a:endParaRPr lang="en-US" dirty="0"/>
          </a:p>
        </p:txBody>
      </p:sp>
      <p:sp>
        <p:nvSpPr>
          <p:cNvPr id="3" name="Content Placeholder 2"/>
          <p:cNvSpPr>
            <a:spLocks noGrp="1"/>
          </p:cNvSpPr>
          <p:nvPr>
            <p:ph idx="1"/>
          </p:nvPr>
        </p:nvSpPr>
        <p:spPr/>
        <p:txBody>
          <a:bodyPr>
            <a:normAutofit/>
          </a:bodyPr>
          <a:lstStyle/>
          <a:p>
            <a:r>
              <a:rPr lang="en-US" dirty="0" smtClean="0"/>
              <a:t>Left side receives info from, and controls movement of the right side of the organism &amp; vice versa </a:t>
            </a:r>
          </a:p>
          <a:p>
            <a:endParaRPr lang="en-US" dirty="0" smtClean="0"/>
          </a:p>
          <a:p>
            <a:r>
              <a:rPr lang="en-US" dirty="0" smtClean="0"/>
              <a:t>corpus </a:t>
            </a:r>
            <a:r>
              <a:rPr lang="en-US" dirty="0" err="1" smtClean="0"/>
              <a:t>callosum</a:t>
            </a:r>
            <a:r>
              <a:rPr lang="en-US" dirty="0" smtClean="0"/>
              <a:t>: a thick band of axons that enables communication between the right and left cerebral cortices</a:t>
            </a:r>
          </a:p>
          <a:p>
            <a:endParaRPr lang="en-US" dirty="0"/>
          </a:p>
        </p:txBody>
      </p:sp>
    </p:spTree>
    <p:extLst>
      <p:ext uri="{BB962C8B-B14F-4D97-AF65-F5344CB8AC3E}">
        <p14:creationId xmlns:p14="http://schemas.microsoft.com/office/powerpoint/2010/main" val="271960345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Cortex</a:t>
            </a:r>
            <a:endParaRPr lang="en-US" dirty="0"/>
          </a:p>
        </p:txBody>
      </p:sp>
      <p:sp>
        <p:nvSpPr>
          <p:cNvPr id="3" name="Content Placeholder 2"/>
          <p:cNvSpPr>
            <a:spLocks noGrp="1"/>
          </p:cNvSpPr>
          <p:nvPr>
            <p:ph idx="1"/>
          </p:nvPr>
        </p:nvSpPr>
        <p:spPr/>
        <p:txBody>
          <a:bodyPr>
            <a:normAutofit fontScale="92500"/>
          </a:bodyPr>
          <a:lstStyle/>
          <a:p>
            <a:r>
              <a:rPr lang="en-US" dirty="0" smtClean="0"/>
              <a:t>Each side of the cerebral cortex has 4 lobes</a:t>
            </a:r>
          </a:p>
          <a:p>
            <a:pPr lvl="1"/>
            <a:r>
              <a:rPr lang="en-US" dirty="0" smtClean="0"/>
              <a:t>Frontal</a:t>
            </a:r>
          </a:p>
          <a:p>
            <a:pPr lvl="1"/>
            <a:r>
              <a:rPr lang="en-US" dirty="0" smtClean="0"/>
              <a:t>Occipital</a:t>
            </a:r>
          </a:p>
          <a:p>
            <a:pPr lvl="1"/>
            <a:r>
              <a:rPr lang="en-US" dirty="0" smtClean="0"/>
              <a:t>Parietal</a:t>
            </a:r>
          </a:p>
          <a:p>
            <a:pPr lvl="1"/>
            <a:r>
              <a:rPr lang="en-US" dirty="0" smtClean="0"/>
              <a:t>Temporal </a:t>
            </a:r>
          </a:p>
          <a:p>
            <a:r>
              <a:rPr lang="en-US" dirty="0" smtClean="0"/>
              <a:t>Controls cognitive functions including</a:t>
            </a:r>
          </a:p>
          <a:p>
            <a:pPr lvl="1"/>
            <a:r>
              <a:rPr lang="en-US" dirty="0" smtClean="0"/>
              <a:t>Language and speech</a:t>
            </a:r>
          </a:p>
          <a:p>
            <a:pPr lvl="1"/>
            <a:r>
              <a:rPr lang="en-US" dirty="0" smtClean="0"/>
              <a:t>Emotions</a:t>
            </a:r>
          </a:p>
          <a:p>
            <a:pPr lvl="1"/>
            <a:r>
              <a:rPr lang="en-US" dirty="0" smtClean="0"/>
              <a:t>Memory and learning</a:t>
            </a:r>
          </a:p>
          <a:p>
            <a:pPr lvl="1"/>
            <a:r>
              <a:rPr lang="en-US" dirty="0" smtClean="0"/>
              <a:t>consciousness</a:t>
            </a:r>
          </a:p>
          <a:p>
            <a:endParaRPr lang="en-US" dirty="0"/>
          </a:p>
        </p:txBody>
      </p:sp>
    </p:spTree>
    <p:extLst>
      <p:ext uri="{BB962C8B-B14F-4D97-AF65-F5344CB8AC3E}">
        <p14:creationId xmlns:p14="http://schemas.microsoft.com/office/powerpoint/2010/main" val="11046103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pace.newscientist.com/data/images/archive/2222/22224201.jpg"/>
          <p:cNvPicPr>
            <a:picLocks noChangeAspect="1" noChangeArrowheads="1"/>
          </p:cNvPicPr>
          <p:nvPr/>
        </p:nvPicPr>
        <p:blipFill>
          <a:blip r:embed="rId2" cstate="print"/>
          <a:srcRect/>
          <a:stretch>
            <a:fillRect/>
          </a:stretch>
        </p:blipFill>
        <p:spPr bwMode="auto">
          <a:xfrm>
            <a:off x="0" y="0"/>
            <a:ext cx="9144000" cy="6899888"/>
          </a:xfrm>
          <a:prstGeom prst="rect">
            <a:avLst/>
          </a:prstGeom>
          <a:noFill/>
        </p:spPr>
      </p:pic>
    </p:spTree>
    <p:extLst>
      <p:ext uri="{BB962C8B-B14F-4D97-AF65-F5344CB8AC3E}">
        <p14:creationId xmlns:p14="http://schemas.microsoft.com/office/powerpoint/2010/main" val="273518013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Cerebral Cortex</a:t>
            </a:r>
            <a:endParaRPr lang="en-US" dirty="0"/>
          </a:p>
        </p:txBody>
      </p:sp>
      <p:sp>
        <p:nvSpPr>
          <p:cNvPr id="5" name="Text Placeholder 4"/>
          <p:cNvSpPr>
            <a:spLocks noGrp="1"/>
          </p:cNvSpPr>
          <p:nvPr>
            <p:ph type="body" idx="1"/>
          </p:nvPr>
        </p:nvSpPr>
        <p:spPr/>
        <p:txBody>
          <a:bodyPr/>
          <a:lstStyle/>
          <a:p>
            <a:r>
              <a:rPr lang="en-US" dirty="0" smtClean="0"/>
              <a:t>Primary sensory areas</a:t>
            </a:r>
            <a:endParaRPr lang="en-US" dirty="0"/>
          </a:p>
        </p:txBody>
      </p:sp>
      <p:sp>
        <p:nvSpPr>
          <p:cNvPr id="7" name="Text Placeholder 6"/>
          <p:cNvSpPr>
            <a:spLocks noGrp="1"/>
          </p:cNvSpPr>
          <p:nvPr>
            <p:ph type="body" sz="half" idx="3"/>
          </p:nvPr>
        </p:nvSpPr>
        <p:spPr/>
        <p:txBody>
          <a:bodyPr/>
          <a:lstStyle/>
          <a:p>
            <a:r>
              <a:rPr lang="en-US" dirty="0" smtClean="0"/>
              <a:t>Association areas</a:t>
            </a:r>
            <a:endParaRPr lang="en-US" dirty="0"/>
          </a:p>
        </p:txBody>
      </p:sp>
      <p:sp>
        <p:nvSpPr>
          <p:cNvPr id="6" name="Content Placeholder 5"/>
          <p:cNvSpPr>
            <a:spLocks noGrp="1"/>
          </p:cNvSpPr>
          <p:nvPr>
            <p:ph sz="quarter" idx="2"/>
          </p:nvPr>
        </p:nvSpPr>
        <p:spPr/>
        <p:txBody>
          <a:bodyPr/>
          <a:lstStyle/>
          <a:p>
            <a:r>
              <a:rPr lang="en-US" dirty="0" smtClean="0"/>
              <a:t>Receive and process specific types of information</a:t>
            </a:r>
            <a:endParaRPr lang="en-US" dirty="0"/>
          </a:p>
        </p:txBody>
      </p:sp>
      <p:sp>
        <p:nvSpPr>
          <p:cNvPr id="8" name="Content Placeholder 7"/>
          <p:cNvSpPr>
            <a:spLocks noGrp="1"/>
          </p:cNvSpPr>
          <p:nvPr>
            <p:ph sz="quarter" idx="4"/>
          </p:nvPr>
        </p:nvSpPr>
        <p:spPr/>
        <p:txBody>
          <a:bodyPr/>
          <a:lstStyle/>
          <a:p>
            <a:r>
              <a:rPr lang="en-US" dirty="0" smtClean="0"/>
              <a:t>Integrate information from various parts of the brain</a:t>
            </a:r>
            <a:endParaRPr lang="en-US" dirty="0"/>
          </a:p>
        </p:txBody>
      </p:sp>
      <p:sp>
        <p:nvSpPr>
          <p:cNvPr id="9" name="Rounded Rectangle 8"/>
          <p:cNvSpPr/>
          <p:nvPr/>
        </p:nvSpPr>
        <p:spPr>
          <a:xfrm>
            <a:off x="685800" y="3581400"/>
            <a:ext cx="8077200" cy="2895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The major increase in the size of the </a:t>
            </a:r>
            <a:r>
              <a:rPr lang="en-US" sz="2800" dirty="0" err="1" smtClean="0"/>
              <a:t>neocortex</a:t>
            </a:r>
            <a:r>
              <a:rPr lang="en-US" sz="2800" dirty="0" smtClean="0"/>
              <a:t> that occurred during mammalian evolution was mostly an expansion of the association areas that integrate higher cognitive functions and make more complex learning and behavior possible </a:t>
            </a:r>
            <a:endParaRPr lang="en-US" sz="2800" dirty="0"/>
          </a:p>
        </p:txBody>
      </p:sp>
    </p:spTree>
    <p:extLst>
      <p:ext uri="{BB962C8B-B14F-4D97-AF65-F5344CB8AC3E}">
        <p14:creationId xmlns:p14="http://schemas.microsoft.com/office/powerpoint/2010/main" val="8266257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Information Processing in the Cerebral Cortex</a:t>
            </a:r>
            <a:endParaRPr lang="en-US" dirty="0"/>
          </a:p>
        </p:txBody>
      </p:sp>
      <p:sp>
        <p:nvSpPr>
          <p:cNvPr id="8" name="Content Placeholder 7"/>
          <p:cNvSpPr>
            <a:spLocks noGrp="1"/>
          </p:cNvSpPr>
          <p:nvPr>
            <p:ph idx="1"/>
          </p:nvPr>
        </p:nvSpPr>
        <p:spPr>
          <a:xfrm>
            <a:off x="457200" y="1646236"/>
            <a:ext cx="8229600" cy="4983163"/>
          </a:xfrm>
        </p:spPr>
        <p:txBody>
          <a:bodyPr>
            <a:normAutofit fontScale="92500" lnSpcReduction="20000"/>
          </a:bodyPr>
          <a:lstStyle/>
          <a:p>
            <a:r>
              <a:rPr lang="en-US" dirty="0" smtClean="0"/>
              <a:t>Most  sensory information is directed via the thalamus to primary sensory areas within the lobes</a:t>
            </a:r>
          </a:p>
          <a:p>
            <a:pPr lvl="1"/>
            <a:r>
              <a:rPr lang="en-US" dirty="0" smtClean="0"/>
              <a:t>Visual info </a:t>
            </a:r>
            <a:r>
              <a:rPr lang="en-US" dirty="0" smtClean="0">
                <a:sym typeface="Wingdings" pitchFamily="2" charset="2"/>
              </a:rPr>
              <a:t> occipital lobe</a:t>
            </a:r>
          </a:p>
          <a:p>
            <a:pPr lvl="1"/>
            <a:r>
              <a:rPr lang="en-US" dirty="0" smtClean="0">
                <a:sym typeface="Wingdings" pitchFamily="2" charset="2"/>
              </a:rPr>
              <a:t>Auditory input  temporal lobe</a:t>
            </a:r>
          </a:p>
          <a:p>
            <a:pPr lvl="1"/>
            <a:r>
              <a:rPr lang="en-US" dirty="0" smtClean="0">
                <a:sym typeface="Wingdings" pitchFamily="2" charset="2"/>
              </a:rPr>
              <a:t>Taste parietal lobe</a:t>
            </a:r>
          </a:p>
          <a:p>
            <a:pPr lvl="1"/>
            <a:r>
              <a:rPr lang="en-US" dirty="0" err="1" smtClean="0">
                <a:sym typeface="Wingdings" pitchFamily="2" charset="2"/>
              </a:rPr>
              <a:t>Somatosensory</a:t>
            </a:r>
            <a:r>
              <a:rPr lang="en-US" dirty="0" smtClean="0">
                <a:sym typeface="Wingdings" pitchFamily="2" charset="2"/>
              </a:rPr>
              <a:t> info  parietal lobe</a:t>
            </a:r>
          </a:p>
          <a:p>
            <a:pPr lvl="2"/>
            <a:r>
              <a:rPr lang="en-US" dirty="0" smtClean="0">
                <a:sym typeface="Wingdings" pitchFamily="2" charset="2"/>
              </a:rPr>
              <a:t>Touch</a:t>
            </a:r>
          </a:p>
          <a:p>
            <a:pPr lvl="2"/>
            <a:r>
              <a:rPr lang="en-US" dirty="0" smtClean="0">
                <a:sym typeface="Wingdings" pitchFamily="2" charset="2"/>
              </a:rPr>
              <a:t>Pain</a:t>
            </a:r>
          </a:p>
          <a:p>
            <a:pPr lvl="2"/>
            <a:r>
              <a:rPr lang="en-US" dirty="0" smtClean="0">
                <a:sym typeface="Wingdings" pitchFamily="2" charset="2"/>
              </a:rPr>
              <a:t>Pressure</a:t>
            </a:r>
          </a:p>
          <a:p>
            <a:pPr lvl="2"/>
            <a:r>
              <a:rPr lang="en-US" dirty="0" smtClean="0">
                <a:sym typeface="Wingdings" pitchFamily="2" charset="2"/>
              </a:rPr>
              <a:t>Temperature</a:t>
            </a:r>
          </a:p>
          <a:p>
            <a:pPr lvl="2"/>
            <a:r>
              <a:rPr lang="en-US" dirty="0" smtClean="0">
                <a:sym typeface="Wingdings" pitchFamily="2" charset="2"/>
              </a:rPr>
              <a:t>Position of muscles &amp; limbs</a:t>
            </a:r>
          </a:p>
          <a:p>
            <a:pPr lvl="1"/>
            <a:r>
              <a:rPr lang="en-US" dirty="0" smtClean="0">
                <a:sym typeface="Wingdings" pitchFamily="2" charset="2"/>
              </a:rPr>
              <a:t>Olfactory info  1</a:t>
            </a:r>
            <a:r>
              <a:rPr lang="en-US" baseline="30000" dirty="0" smtClean="0">
                <a:sym typeface="Wingdings" pitchFamily="2" charset="2"/>
              </a:rPr>
              <a:t>st</a:t>
            </a:r>
            <a:r>
              <a:rPr lang="en-US" dirty="0" smtClean="0">
                <a:sym typeface="Wingdings" pitchFamily="2" charset="2"/>
              </a:rPr>
              <a:t> primitive regions of cortex frontal lobe</a:t>
            </a:r>
            <a:endParaRPr lang="en-US" dirty="0"/>
          </a:p>
        </p:txBody>
      </p:sp>
    </p:spTree>
    <p:extLst>
      <p:ext uri="{BB962C8B-B14F-4D97-AF65-F5344CB8AC3E}">
        <p14:creationId xmlns:p14="http://schemas.microsoft.com/office/powerpoint/2010/main" val="376474079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descr="http://library.thinkquest.org/J002952F/images/brain1.jpg"/>
          <p:cNvPicPr>
            <a:picLocks noChangeAspect="1" noChangeArrowheads="1"/>
          </p:cNvPicPr>
          <p:nvPr/>
        </p:nvPicPr>
        <p:blipFill>
          <a:blip r:embed="rId2" cstate="print"/>
          <a:srcRect/>
          <a:stretch>
            <a:fillRect/>
          </a:stretch>
        </p:blipFill>
        <p:spPr bwMode="auto">
          <a:xfrm>
            <a:off x="63500" y="-136526"/>
            <a:ext cx="9058275" cy="6994525"/>
          </a:xfrm>
          <a:prstGeom prst="rect">
            <a:avLst/>
          </a:prstGeom>
          <a:noFill/>
        </p:spPr>
      </p:pic>
    </p:spTree>
    <p:extLst>
      <p:ext uri="{BB962C8B-B14F-4D97-AF65-F5344CB8AC3E}">
        <p14:creationId xmlns:p14="http://schemas.microsoft.com/office/powerpoint/2010/main" val="7921828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766264"/>
          </a:xfrm>
        </p:spPr>
        <p:txBody>
          <a:bodyPr>
            <a:normAutofit/>
          </a:bodyPr>
          <a:lstStyle/>
          <a:p>
            <a:pPr algn="ctr"/>
            <a:r>
              <a:rPr lang="en-US" dirty="0" smtClean="0"/>
              <a:t>Notice that the cortical surface area devoted to certain parts of the body is not indicative of the size of the body, but rather to the number of sensory neurons that innervate that part</a:t>
            </a:r>
            <a:br>
              <a:rPr lang="en-US" dirty="0" smtClean="0"/>
            </a:br>
            <a:endParaRPr lang="en-US" dirty="0"/>
          </a:p>
        </p:txBody>
      </p:sp>
    </p:spTree>
    <p:extLst>
      <p:ext uri="{BB962C8B-B14F-4D97-AF65-F5344CB8AC3E}">
        <p14:creationId xmlns:p14="http://schemas.microsoft.com/office/powerpoint/2010/main" val="911881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a:t>
            </a:r>
            <a:endParaRPr lang="en-US" dirty="0"/>
          </a:p>
        </p:txBody>
      </p:sp>
      <p:sp>
        <p:nvSpPr>
          <p:cNvPr id="3" name="Content Placeholder 2"/>
          <p:cNvSpPr>
            <a:spLocks noGrp="1"/>
          </p:cNvSpPr>
          <p:nvPr>
            <p:ph idx="1"/>
          </p:nvPr>
        </p:nvSpPr>
        <p:spPr/>
        <p:txBody>
          <a:bodyPr/>
          <a:lstStyle/>
          <a:p>
            <a:r>
              <a:rPr lang="en-US" dirty="0" smtClean="0"/>
              <a:t>Near its end, each axon usually divides into several branches each of which ends in a synaptic terminal where neurotransmitters are released</a:t>
            </a:r>
          </a:p>
          <a:p>
            <a:pPr lvl="1"/>
            <a:r>
              <a:rPr lang="en-US" dirty="0" smtClean="0"/>
              <a:t>The site of communication between one synaptic terminal and another is called synapse</a:t>
            </a:r>
          </a:p>
          <a:p>
            <a:pPr lvl="2"/>
            <a:r>
              <a:rPr lang="en-US" dirty="0" err="1" smtClean="0"/>
              <a:t>presynaptic</a:t>
            </a:r>
            <a:r>
              <a:rPr lang="en-US" dirty="0" smtClean="0"/>
              <a:t> cell : transmitting neuron</a:t>
            </a:r>
          </a:p>
          <a:p>
            <a:pPr lvl="2"/>
            <a:r>
              <a:rPr lang="en-US" dirty="0" smtClean="0"/>
              <a:t>Postsynaptic cell: receiving neuron</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a:t>
            </a:r>
            <a:r>
              <a:rPr lang="en-US" sz="4400" dirty="0" smtClean="0">
                <a:latin typeface="Calibri"/>
              </a:rPr>
              <a:t>⁰ </a:t>
            </a:r>
            <a:r>
              <a:rPr lang="en-US" sz="4400" dirty="0" smtClean="0"/>
              <a:t>Motor &amp; </a:t>
            </a:r>
            <a:r>
              <a:rPr lang="en-US" sz="4400" dirty="0" err="1" smtClean="0"/>
              <a:t>Somatosensory</a:t>
            </a:r>
            <a:r>
              <a:rPr lang="en-US" sz="4400" dirty="0" smtClean="0"/>
              <a:t> Cortex</a:t>
            </a:r>
            <a:endParaRPr lang="en-US" sz="4400" dirty="0"/>
          </a:p>
        </p:txBody>
      </p:sp>
      <p:pic>
        <p:nvPicPr>
          <p:cNvPr id="109572" name="Picture 4" descr="http://www.mindcorner.org/wp-content/uploads/2009/12/homunculi.jpg"/>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extLst>
      <p:ext uri="{BB962C8B-B14F-4D97-AF65-F5344CB8AC3E}">
        <p14:creationId xmlns:p14="http://schemas.microsoft.com/office/powerpoint/2010/main" val="11802559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Lateralization of Cortical Function</a:t>
            </a:r>
            <a:endParaRPr lang="en-US" sz="4000" dirty="0"/>
          </a:p>
        </p:txBody>
      </p:sp>
      <p:sp>
        <p:nvSpPr>
          <p:cNvPr id="4" name="Text Placeholder 3"/>
          <p:cNvSpPr>
            <a:spLocks noGrp="1"/>
          </p:cNvSpPr>
          <p:nvPr>
            <p:ph type="body" idx="1"/>
          </p:nvPr>
        </p:nvSpPr>
        <p:spPr/>
        <p:txBody>
          <a:bodyPr/>
          <a:lstStyle/>
          <a:p>
            <a:r>
              <a:rPr lang="en-US" dirty="0" smtClean="0"/>
              <a:t>Left Hemisphere</a:t>
            </a:r>
            <a:endParaRPr lang="en-US" dirty="0"/>
          </a:p>
        </p:txBody>
      </p:sp>
      <p:sp>
        <p:nvSpPr>
          <p:cNvPr id="6" name="Text Placeholder 5"/>
          <p:cNvSpPr>
            <a:spLocks noGrp="1"/>
          </p:cNvSpPr>
          <p:nvPr>
            <p:ph type="body" sz="half" idx="3"/>
          </p:nvPr>
        </p:nvSpPr>
        <p:spPr/>
        <p:txBody>
          <a:bodyPr/>
          <a:lstStyle/>
          <a:p>
            <a:r>
              <a:rPr lang="en-US" dirty="0" smtClean="0"/>
              <a:t>Right hemisphere</a:t>
            </a:r>
            <a:endParaRPr lang="en-US" dirty="0"/>
          </a:p>
        </p:txBody>
      </p:sp>
      <p:sp>
        <p:nvSpPr>
          <p:cNvPr id="5" name="Content Placeholder 4"/>
          <p:cNvSpPr>
            <a:spLocks noGrp="1"/>
          </p:cNvSpPr>
          <p:nvPr>
            <p:ph sz="quarter" idx="2"/>
          </p:nvPr>
        </p:nvSpPr>
        <p:spPr/>
        <p:txBody>
          <a:bodyPr/>
          <a:lstStyle/>
          <a:p>
            <a:r>
              <a:rPr lang="en-US" dirty="0" smtClean="0"/>
              <a:t>Language</a:t>
            </a:r>
          </a:p>
          <a:p>
            <a:r>
              <a:rPr lang="en-US" dirty="0" smtClean="0"/>
              <a:t>Math</a:t>
            </a:r>
          </a:p>
          <a:p>
            <a:r>
              <a:rPr lang="en-US" dirty="0" smtClean="0"/>
              <a:t>Logical operations</a:t>
            </a:r>
          </a:p>
          <a:p>
            <a:r>
              <a:rPr lang="en-US" dirty="0" smtClean="0"/>
              <a:t>Serial processing of sequence information</a:t>
            </a:r>
          </a:p>
          <a:p>
            <a:r>
              <a:rPr lang="en-US" dirty="0" smtClean="0"/>
              <a:t>Has a bias for detailed, speed optimized activities required for skeletal muscle control &amp; processing of fine visual &amp; auditory details</a:t>
            </a:r>
            <a:endParaRPr lang="en-US" dirty="0"/>
          </a:p>
        </p:txBody>
      </p:sp>
      <p:sp>
        <p:nvSpPr>
          <p:cNvPr id="7" name="Content Placeholder 6"/>
          <p:cNvSpPr>
            <a:spLocks noGrp="1"/>
          </p:cNvSpPr>
          <p:nvPr>
            <p:ph sz="quarter" idx="4"/>
          </p:nvPr>
        </p:nvSpPr>
        <p:spPr/>
        <p:txBody>
          <a:bodyPr>
            <a:normAutofit fontScale="92500" lnSpcReduction="10000"/>
          </a:bodyPr>
          <a:lstStyle/>
          <a:p>
            <a:r>
              <a:rPr lang="en-US" dirty="0" smtClean="0"/>
              <a:t>Pattern recognition</a:t>
            </a:r>
          </a:p>
          <a:p>
            <a:r>
              <a:rPr lang="en-US" dirty="0" smtClean="0"/>
              <a:t>Face recognition</a:t>
            </a:r>
          </a:p>
          <a:p>
            <a:r>
              <a:rPr lang="en-US" dirty="0" smtClean="0"/>
              <a:t>Spatial relations</a:t>
            </a:r>
          </a:p>
          <a:p>
            <a:r>
              <a:rPr lang="en-US" dirty="0" smtClean="0"/>
              <a:t>Nonverbal thinking</a:t>
            </a:r>
          </a:p>
          <a:p>
            <a:r>
              <a:rPr lang="en-US" dirty="0" smtClean="0"/>
              <a:t>Emotional processing</a:t>
            </a:r>
          </a:p>
          <a:p>
            <a:r>
              <a:rPr lang="en-US" dirty="0" smtClean="0"/>
              <a:t>Simultaneous processing of many kinds of information</a:t>
            </a:r>
          </a:p>
          <a:p>
            <a:r>
              <a:rPr lang="en-US" dirty="0" smtClean="0"/>
              <a:t>Understanding &amp; generating stress &amp; intonation patterns of speech that convey emotional content</a:t>
            </a:r>
          </a:p>
          <a:p>
            <a:r>
              <a:rPr lang="en-US" dirty="0" smtClean="0"/>
              <a:t>Perceiving relationships between image &amp; context</a:t>
            </a:r>
            <a:endParaRPr lang="en-US" dirty="0"/>
          </a:p>
        </p:txBody>
      </p:sp>
      <p:sp>
        <p:nvSpPr>
          <p:cNvPr id="8" name="Left-Right Arrow 7"/>
          <p:cNvSpPr/>
          <p:nvPr/>
        </p:nvSpPr>
        <p:spPr>
          <a:xfrm>
            <a:off x="228600" y="2590800"/>
            <a:ext cx="8534400" cy="1752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Corpus Callosum ties them together</a:t>
            </a:r>
          </a:p>
          <a:p>
            <a:pPr algn="ctr"/>
            <a:r>
              <a:rPr lang="en-US" sz="2400" dirty="0" smtClean="0">
                <a:hlinkClick r:id="rId2"/>
              </a:rPr>
              <a:t>https://www.youtube.com/watch?v=9CEr2GfGilw</a:t>
            </a:r>
            <a:endParaRPr lang="en-US" sz="2400" dirty="0"/>
          </a:p>
        </p:txBody>
      </p:sp>
    </p:spTree>
    <p:extLst>
      <p:ext uri="{BB962C8B-B14F-4D97-AF65-F5344CB8AC3E}">
        <p14:creationId xmlns:p14="http://schemas.microsoft.com/office/powerpoint/2010/main" val="211467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8">
                                            <p:bg/>
                                          </p:spTgt>
                                        </p:tgtEl>
                                      </p:cBhvr>
                                      <p:by x="150000" y="150000"/>
                                    </p:animScale>
                                  </p:childTnLst>
                                </p:cTn>
                              </p:par>
                              <p:par>
                                <p:cTn id="21" presetID="6" presetClass="emph" presetSubtype="0" fill="hold" grpId="1" nodeType="withEffect">
                                  <p:stCondLst>
                                    <p:cond delay="0"/>
                                  </p:stCondLst>
                                  <p:childTnLst>
                                    <p:animScale>
                                      <p:cBhvr>
                                        <p:cTn id="22" dur="2000" fill="hold"/>
                                        <p:tgtEl>
                                          <p:spTgt spid="8">
                                            <p:txEl>
                                              <p:pRg st="0" end="0"/>
                                            </p:txEl>
                                          </p:spTgt>
                                        </p:tgtEl>
                                      </p:cBhvr>
                                      <p:by x="150000" y="150000"/>
                                    </p:animScale>
                                  </p:childTnLst>
                                </p:cTn>
                              </p:par>
                              <p:par>
                                <p:cTn id="23" presetID="6" presetClass="emph" presetSubtype="0" fill="hold" grpId="1" nodeType="withEffect">
                                  <p:stCondLst>
                                    <p:cond delay="0"/>
                                  </p:stCondLst>
                                  <p:childTnLst>
                                    <p:animScale>
                                      <p:cBhvr>
                                        <p:cTn id="24"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8" grpId="1" build="allAtOnce"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Limbic System</a:t>
            </a:r>
            <a:endParaRPr lang="en-US" dirty="0"/>
          </a:p>
        </p:txBody>
      </p:sp>
      <p:sp>
        <p:nvSpPr>
          <p:cNvPr id="8" name="Content Placeholder 7"/>
          <p:cNvSpPr>
            <a:spLocks noGrp="1"/>
          </p:cNvSpPr>
          <p:nvPr>
            <p:ph idx="1"/>
          </p:nvPr>
        </p:nvSpPr>
        <p:spPr>
          <a:xfrm>
            <a:off x="457200" y="1646236"/>
            <a:ext cx="8229600" cy="4906963"/>
          </a:xfrm>
        </p:spPr>
        <p:txBody>
          <a:bodyPr>
            <a:normAutofit fontScale="92500" lnSpcReduction="10000"/>
          </a:bodyPr>
          <a:lstStyle/>
          <a:p>
            <a:r>
              <a:rPr lang="en-US" dirty="0" smtClean="0"/>
              <a:t>A ring of structures around the brainstem consisting of 3 parts</a:t>
            </a:r>
          </a:p>
          <a:p>
            <a:pPr lvl="1"/>
            <a:r>
              <a:rPr lang="en-US" dirty="0" err="1" smtClean="0"/>
              <a:t>Amygdala</a:t>
            </a:r>
            <a:endParaRPr lang="en-US" dirty="0" smtClean="0"/>
          </a:p>
          <a:p>
            <a:pPr lvl="1"/>
            <a:r>
              <a:rPr lang="en-US" dirty="0" smtClean="0"/>
              <a:t>Hippocampus</a:t>
            </a:r>
          </a:p>
          <a:p>
            <a:pPr lvl="1"/>
            <a:r>
              <a:rPr lang="en-US" dirty="0" smtClean="0"/>
              <a:t>Olfactory bulb</a:t>
            </a:r>
          </a:p>
          <a:p>
            <a:r>
              <a:rPr lang="en-US" dirty="0" smtClean="0"/>
              <a:t>Interact with sensory areas of the </a:t>
            </a:r>
            <a:r>
              <a:rPr lang="en-US" dirty="0" err="1" smtClean="0"/>
              <a:t>neocortex</a:t>
            </a:r>
            <a:r>
              <a:rPr lang="en-US" dirty="0" smtClean="0"/>
              <a:t> &amp; mediate primary emotions that manifest themselves in behaviors</a:t>
            </a:r>
          </a:p>
          <a:p>
            <a:pPr lvl="1"/>
            <a:r>
              <a:rPr lang="en-US" dirty="0" smtClean="0"/>
              <a:t>Laughing</a:t>
            </a:r>
          </a:p>
          <a:p>
            <a:pPr lvl="1"/>
            <a:r>
              <a:rPr lang="en-US" dirty="0" smtClean="0"/>
              <a:t>Crying </a:t>
            </a:r>
          </a:p>
          <a:p>
            <a:pPr lvl="1"/>
            <a:r>
              <a:rPr lang="en-US" dirty="0" smtClean="0"/>
              <a:t>Also attaches “feelings” to basic survival related functions: EX. Extended nurturing of infants</a:t>
            </a:r>
            <a:endParaRPr lang="en-US" dirty="0"/>
          </a:p>
        </p:txBody>
      </p:sp>
    </p:spTree>
    <p:extLst>
      <p:ext uri="{BB962C8B-B14F-4D97-AF65-F5344CB8AC3E}">
        <p14:creationId xmlns:p14="http://schemas.microsoft.com/office/powerpoint/2010/main" val="27067894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Memory &amp; Learning</a:t>
            </a:r>
            <a:endParaRPr lang="en-US" dirty="0"/>
          </a:p>
        </p:txBody>
      </p:sp>
      <p:sp>
        <p:nvSpPr>
          <p:cNvPr id="5" name="Text Placeholder 4"/>
          <p:cNvSpPr>
            <a:spLocks noGrp="1"/>
          </p:cNvSpPr>
          <p:nvPr>
            <p:ph type="body" idx="1"/>
          </p:nvPr>
        </p:nvSpPr>
        <p:spPr/>
        <p:txBody>
          <a:bodyPr/>
          <a:lstStyle/>
          <a:p>
            <a:r>
              <a:rPr lang="en-US" dirty="0" smtClean="0"/>
              <a:t>Short term memory</a:t>
            </a:r>
            <a:endParaRPr lang="en-US" dirty="0"/>
          </a:p>
        </p:txBody>
      </p:sp>
      <p:sp>
        <p:nvSpPr>
          <p:cNvPr id="7" name="Text Placeholder 6"/>
          <p:cNvSpPr>
            <a:spLocks noGrp="1"/>
          </p:cNvSpPr>
          <p:nvPr>
            <p:ph type="body" sz="half" idx="3"/>
          </p:nvPr>
        </p:nvSpPr>
        <p:spPr/>
        <p:txBody>
          <a:bodyPr/>
          <a:lstStyle/>
          <a:p>
            <a:r>
              <a:rPr lang="en-US" dirty="0" smtClean="0"/>
              <a:t>Long term memory</a:t>
            </a:r>
            <a:endParaRPr lang="en-US" dirty="0"/>
          </a:p>
        </p:txBody>
      </p:sp>
      <p:sp>
        <p:nvSpPr>
          <p:cNvPr id="6" name="Content Placeholder 5"/>
          <p:cNvSpPr>
            <a:spLocks noGrp="1"/>
          </p:cNvSpPr>
          <p:nvPr>
            <p:ph sz="quarter" idx="2"/>
          </p:nvPr>
        </p:nvSpPr>
        <p:spPr/>
        <p:txBody>
          <a:bodyPr/>
          <a:lstStyle/>
          <a:p>
            <a:r>
              <a:rPr lang="en-US" dirty="0" smtClean="0"/>
              <a:t>Held in frontal lobes for a short time, then we release it (forget) or send it to long term memory</a:t>
            </a:r>
            <a:endParaRPr lang="en-US" dirty="0"/>
          </a:p>
        </p:txBody>
      </p:sp>
      <p:sp>
        <p:nvSpPr>
          <p:cNvPr id="8" name="Content Placeholder 7"/>
          <p:cNvSpPr>
            <a:spLocks noGrp="1"/>
          </p:cNvSpPr>
          <p:nvPr>
            <p:ph sz="quarter" idx="4"/>
          </p:nvPr>
        </p:nvSpPr>
        <p:spPr/>
        <p:txBody>
          <a:bodyPr/>
          <a:lstStyle/>
          <a:p>
            <a:r>
              <a:rPr lang="en-US" dirty="0" smtClean="0"/>
              <a:t>Hippocampus mediates long term memory</a:t>
            </a:r>
            <a:endParaRPr lang="en-US" dirty="0"/>
          </a:p>
        </p:txBody>
      </p:sp>
      <p:sp>
        <p:nvSpPr>
          <p:cNvPr id="9" name="Right Arrow 8"/>
          <p:cNvSpPr/>
          <p:nvPr/>
        </p:nvSpPr>
        <p:spPr>
          <a:xfrm>
            <a:off x="228600" y="3124200"/>
            <a:ext cx="8686800" cy="388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 of information from short to long term memory is enhanced</a:t>
            </a:r>
          </a:p>
          <a:p>
            <a:pPr algn="ctr"/>
            <a:r>
              <a:rPr lang="en-US" dirty="0" smtClean="0"/>
              <a:t>by rehearsal (practice makes perfect)</a:t>
            </a:r>
          </a:p>
          <a:p>
            <a:pPr algn="ctr"/>
            <a:r>
              <a:rPr lang="en-US" dirty="0" smtClean="0"/>
              <a:t>+ or – emotional states  mediated by the </a:t>
            </a:r>
            <a:r>
              <a:rPr lang="en-US" dirty="0" err="1" smtClean="0"/>
              <a:t>amygdala</a:t>
            </a:r>
            <a:endParaRPr lang="en-US" dirty="0" smtClean="0"/>
          </a:p>
          <a:p>
            <a:pPr algn="ctr"/>
            <a:r>
              <a:rPr lang="en-US" dirty="0" smtClean="0"/>
              <a:t>Association of new data w/data already in long term memory </a:t>
            </a:r>
            <a:endParaRPr lang="en-US" dirty="0"/>
          </a:p>
        </p:txBody>
      </p:sp>
    </p:spTree>
    <p:extLst>
      <p:ext uri="{BB962C8B-B14F-4D97-AF65-F5344CB8AC3E}">
        <p14:creationId xmlns:p14="http://schemas.microsoft.com/office/powerpoint/2010/main" val="7214460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Cellular Mechanisms of Learning</a:t>
            </a:r>
            <a:endParaRPr lang="en-US" dirty="0"/>
          </a:p>
        </p:txBody>
      </p:sp>
      <p:sp>
        <p:nvSpPr>
          <p:cNvPr id="8" name="Content Placeholder 7"/>
          <p:cNvSpPr>
            <a:spLocks noGrp="1"/>
          </p:cNvSpPr>
          <p:nvPr>
            <p:ph idx="1"/>
          </p:nvPr>
        </p:nvSpPr>
        <p:spPr/>
        <p:txBody>
          <a:bodyPr/>
          <a:lstStyle/>
          <a:p>
            <a:r>
              <a:rPr lang="en-US" dirty="0" smtClean="0"/>
              <a:t>Long Term </a:t>
            </a:r>
            <a:r>
              <a:rPr lang="en-US" dirty="0" err="1" smtClean="0"/>
              <a:t>Potentiation</a:t>
            </a:r>
            <a:r>
              <a:rPr lang="en-US" dirty="0" smtClean="0"/>
              <a:t>: a form of learning in the vertebrate brain that involves an increase in the </a:t>
            </a:r>
            <a:r>
              <a:rPr lang="en-US" dirty="0" err="1" smtClean="0"/>
              <a:t>strnegth</a:t>
            </a:r>
            <a:r>
              <a:rPr lang="en-US" dirty="0" smtClean="0"/>
              <a:t> of synaptic transmission that occur when </a:t>
            </a:r>
            <a:r>
              <a:rPr lang="en-US" dirty="0" err="1" smtClean="0"/>
              <a:t>presynaptic</a:t>
            </a:r>
            <a:r>
              <a:rPr lang="en-US" dirty="0" smtClean="0"/>
              <a:t> neurons produce a brief high frequency series of AP’s</a:t>
            </a:r>
          </a:p>
          <a:p>
            <a:pPr lvl="1"/>
            <a:r>
              <a:rPr lang="en-US" dirty="0" smtClean="0"/>
              <a:t>Can last for days or weeks and so determine what information is converted to a long term memory and thus learned</a:t>
            </a:r>
            <a:endParaRPr lang="en-US" dirty="0"/>
          </a:p>
        </p:txBody>
      </p:sp>
      <p:pic>
        <p:nvPicPr>
          <p:cNvPr id="111618" name="Picture 2" descr="http://web.bvu.edu/faculty/ferguson/Course_Material/Cognitive_Processes/Images/LTP.jpg"/>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p:spPr>
      </p:pic>
    </p:spTree>
    <p:extLst>
      <p:ext uri="{BB962C8B-B14F-4D97-AF65-F5344CB8AC3E}">
        <p14:creationId xmlns:p14="http://schemas.microsoft.com/office/powerpoint/2010/main" val="364626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wipe(down)">
                                      <p:cBhvr>
                                        <p:cTn id="7" dur="5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248400"/>
          </a:xfrm>
        </p:spPr>
        <p:txBody>
          <a:bodyPr>
            <a:normAutofit/>
          </a:bodyPr>
          <a:lstStyle/>
          <a:p>
            <a:r>
              <a:rPr lang="en-US" dirty="0" err="1" smtClean="0"/>
              <a:t>Presynaptic</a:t>
            </a:r>
            <a:r>
              <a:rPr lang="en-US" dirty="0" smtClean="0"/>
              <a:t> neurons release neurotransmitter glutamate</a:t>
            </a:r>
          </a:p>
          <a:p>
            <a:r>
              <a:rPr lang="en-US" dirty="0" smtClean="0"/>
              <a:t>Postsynaptic neurons have 2 types of glutamate receptors</a:t>
            </a:r>
          </a:p>
          <a:p>
            <a:pPr lvl="1"/>
            <a:r>
              <a:rPr lang="en-US" dirty="0" smtClean="0"/>
              <a:t>AMPA receptors: </a:t>
            </a:r>
            <a:r>
              <a:rPr lang="en-US" dirty="0" err="1" smtClean="0"/>
              <a:t>ligand</a:t>
            </a:r>
            <a:r>
              <a:rPr lang="en-US" dirty="0" smtClean="0"/>
              <a:t> gated ion channels that when glutamate binds allow Na+ &amp; K+ to diffuse depolarizing the postsynaptic membrane</a:t>
            </a:r>
          </a:p>
          <a:p>
            <a:pPr lvl="1"/>
            <a:r>
              <a:rPr lang="en-US" dirty="0" smtClean="0"/>
              <a:t>NMDA receptors: part of channels that are both </a:t>
            </a:r>
            <a:r>
              <a:rPr lang="en-US" dirty="0" err="1" smtClean="0"/>
              <a:t>ligand</a:t>
            </a:r>
            <a:r>
              <a:rPr lang="en-US" dirty="0" smtClean="0"/>
              <a:t> and voltage gated</a:t>
            </a:r>
          </a:p>
          <a:p>
            <a:pPr lvl="2"/>
            <a:r>
              <a:rPr lang="en-US" dirty="0" smtClean="0"/>
              <a:t>Open only if glutamate is bound AND membrane is depolarized</a:t>
            </a:r>
          </a:p>
          <a:p>
            <a:r>
              <a:rPr lang="en-US" dirty="0" smtClean="0"/>
              <a:t>Binding of glutamate to these 2 receptors leads to an LTP</a:t>
            </a:r>
            <a:endParaRPr lang="en-US" dirty="0"/>
          </a:p>
        </p:txBody>
      </p:sp>
      <p:pic>
        <p:nvPicPr>
          <p:cNvPr id="110594" name="Picture 2" descr="http://www.aboutmind.com/pictures/LTD.gif"/>
          <p:cNvPicPr>
            <a:picLocks noChangeAspect="1" noChangeArrowheads="1"/>
          </p:cNvPicPr>
          <p:nvPr/>
        </p:nvPicPr>
        <p:blipFill>
          <a:blip r:embed="rId2" cstate="print"/>
          <a:srcRect/>
          <a:stretch>
            <a:fillRect/>
          </a:stretch>
        </p:blipFill>
        <p:spPr bwMode="auto">
          <a:xfrm>
            <a:off x="1066800" y="0"/>
            <a:ext cx="6858000" cy="6705600"/>
          </a:xfrm>
          <a:prstGeom prst="rect">
            <a:avLst/>
          </a:prstGeom>
          <a:noFill/>
        </p:spPr>
      </p:pic>
    </p:spTree>
    <p:extLst>
      <p:ext uri="{BB962C8B-B14F-4D97-AF65-F5344CB8AC3E}">
        <p14:creationId xmlns:p14="http://schemas.microsoft.com/office/powerpoint/2010/main" val="4039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CNS Injury &amp; Disease</a:t>
            </a:r>
            <a:endParaRPr lang="en-US" dirty="0"/>
          </a:p>
        </p:txBody>
      </p:sp>
      <p:sp>
        <p:nvSpPr>
          <p:cNvPr id="3" name="Content Placeholder 2"/>
          <p:cNvSpPr>
            <a:spLocks noGrp="1"/>
          </p:cNvSpPr>
          <p:nvPr>
            <p:ph idx="1"/>
          </p:nvPr>
        </p:nvSpPr>
        <p:spPr/>
        <p:txBody>
          <a:bodyPr/>
          <a:lstStyle/>
          <a:p>
            <a:r>
              <a:rPr lang="en-US" dirty="0" smtClean="0"/>
              <a:t>Unlike the PNS the CNS can not fully repair itself when injured or diseased</a:t>
            </a:r>
          </a:p>
          <a:p>
            <a:r>
              <a:rPr lang="en-US" dirty="0" smtClean="0"/>
              <a:t>Surviving  neurons in the brain can make new connections and thus compensate for damage to some extent</a:t>
            </a:r>
          </a:p>
          <a:p>
            <a:r>
              <a:rPr lang="en-US" dirty="0" smtClean="0"/>
              <a:t>Generally speaking, brain &amp; spinal cord injuries, disease, or strokes have devastating and often permanent effects</a:t>
            </a:r>
            <a:endParaRPr lang="en-US" dirty="0"/>
          </a:p>
        </p:txBody>
      </p:sp>
    </p:spTree>
    <p:extLst>
      <p:ext uri="{BB962C8B-B14F-4D97-AF65-F5344CB8AC3E}">
        <p14:creationId xmlns:p14="http://schemas.microsoft.com/office/powerpoint/2010/main" val="4815153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Diseases &amp; Disorders of the Nervous System</a:t>
            </a:r>
            <a:endParaRPr lang="en-US" dirty="0"/>
          </a:p>
        </p:txBody>
      </p:sp>
      <p:sp>
        <p:nvSpPr>
          <p:cNvPr id="4" name="Text Placeholder 3"/>
          <p:cNvSpPr>
            <a:spLocks noGrp="1"/>
          </p:cNvSpPr>
          <p:nvPr>
            <p:ph type="body" idx="1"/>
          </p:nvPr>
        </p:nvSpPr>
        <p:spPr/>
        <p:txBody>
          <a:bodyPr/>
          <a:lstStyle/>
          <a:p>
            <a:r>
              <a:rPr lang="en-US" dirty="0" smtClean="0"/>
              <a:t>Schizophrenia</a:t>
            </a:r>
          </a:p>
        </p:txBody>
      </p:sp>
      <p:sp>
        <p:nvSpPr>
          <p:cNvPr id="5" name="Text Placeholder 4"/>
          <p:cNvSpPr>
            <a:spLocks noGrp="1"/>
          </p:cNvSpPr>
          <p:nvPr>
            <p:ph type="body" sz="half" idx="3"/>
          </p:nvPr>
        </p:nvSpPr>
        <p:spPr/>
        <p:txBody>
          <a:bodyPr/>
          <a:lstStyle/>
          <a:p>
            <a:r>
              <a:rPr lang="en-US" dirty="0" smtClean="0"/>
              <a:t>Depression</a:t>
            </a:r>
          </a:p>
        </p:txBody>
      </p:sp>
      <p:sp>
        <p:nvSpPr>
          <p:cNvPr id="3" name="Content Placeholder 2"/>
          <p:cNvSpPr>
            <a:spLocks noGrp="1"/>
          </p:cNvSpPr>
          <p:nvPr>
            <p:ph sz="quarter" idx="2"/>
          </p:nvPr>
        </p:nvSpPr>
        <p:spPr/>
        <p:txBody>
          <a:bodyPr>
            <a:normAutofit lnSpcReduction="10000"/>
          </a:bodyPr>
          <a:lstStyle/>
          <a:p>
            <a:r>
              <a:rPr lang="en-US" dirty="0" smtClean="0"/>
              <a:t>Severe mental disturbance characterized by psychotic episodes in which patients lose the ability so distinguish reality</a:t>
            </a:r>
          </a:p>
          <a:p>
            <a:r>
              <a:rPr lang="en-US" dirty="0" smtClean="0"/>
              <a:t>Symptoms</a:t>
            </a:r>
          </a:p>
          <a:p>
            <a:pPr lvl="1"/>
            <a:r>
              <a:rPr lang="en-US" dirty="0" smtClean="0"/>
              <a:t>Hallucination</a:t>
            </a:r>
          </a:p>
          <a:p>
            <a:pPr lvl="1"/>
            <a:r>
              <a:rPr lang="en-US" dirty="0" smtClean="0"/>
              <a:t>Delusions</a:t>
            </a:r>
          </a:p>
          <a:p>
            <a:pPr lvl="1"/>
            <a:r>
              <a:rPr lang="en-US" dirty="0" smtClean="0"/>
              <a:t>Blunted emotions</a:t>
            </a:r>
          </a:p>
          <a:p>
            <a:pPr lvl="1"/>
            <a:r>
              <a:rPr lang="en-US" dirty="0" err="1" smtClean="0"/>
              <a:t>Distractability</a:t>
            </a:r>
            <a:r>
              <a:rPr lang="en-US" dirty="0" smtClean="0"/>
              <a:t> </a:t>
            </a:r>
          </a:p>
          <a:p>
            <a:pPr lvl="1"/>
            <a:r>
              <a:rPr lang="en-US" dirty="0" smtClean="0"/>
              <a:t>Lack of initiative</a:t>
            </a:r>
          </a:p>
          <a:p>
            <a:pPr lvl="1"/>
            <a:r>
              <a:rPr lang="en-US" dirty="0" smtClean="0"/>
              <a:t>Poverty of speech</a:t>
            </a:r>
          </a:p>
        </p:txBody>
      </p:sp>
      <p:sp>
        <p:nvSpPr>
          <p:cNvPr id="6" name="Content Placeholder 5"/>
          <p:cNvSpPr>
            <a:spLocks noGrp="1"/>
          </p:cNvSpPr>
          <p:nvPr>
            <p:ph sz="quarter" idx="4"/>
          </p:nvPr>
        </p:nvSpPr>
        <p:spPr/>
        <p:txBody>
          <a:bodyPr>
            <a:normAutofit lnSpcReduction="10000"/>
          </a:bodyPr>
          <a:lstStyle/>
          <a:p>
            <a:r>
              <a:rPr lang="en-US" dirty="0" smtClean="0"/>
              <a:t>Bipolar Disorder: 	</a:t>
            </a:r>
          </a:p>
          <a:p>
            <a:pPr lvl="1"/>
            <a:r>
              <a:rPr lang="en-US" dirty="0" smtClean="0"/>
              <a:t>involves mood swings from high to low</a:t>
            </a:r>
          </a:p>
          <a:p>
            <a:pPr lvl="1"/>
            <a:r>
              <a:rPr lang="en-US" dirty="0" smtClean="0"/>
              <a:t>1% of the population</a:t>
            </a:r>
          </a:p>
          <a:p>
            <a:pPr lvl="1"/>
            <a:r>
              <a:rPr lang="en-US" dirty="0" smtClean="0"/>
              <a:t>Genetic component</a:t>
            </a:r>
          </a:p>
          <a:p>
            <a:pPr lvl="1"/>
            <a:r>
              <a:rPr lang="en-US" dirty="0" smtClean="0"/>
              <a:t>In its milder forms often associated with great creativity</a:t>
            </a:r>
          </a:p>
          <a:p>
            <a:pPr lvl="2"/>
            <a:r>
              <a:rPr lang="en-US" dirty="0" smtClean="0"/>
              <a:t>Keats</a:t>
            </a:r>
          </a:p>
          <a:p>
            <a:pPr lvl="2"/>
            <a:r>
              <a:rPr lang="en-US" dirty="0" smtClean="0"/>
              <a:t>Hemmingway</a:t>
            </a:r>
          </a:p>
          <a:p>
            <a:pPr lvl="2"/>
            <a:r>
              <a:rPr lang="en-US" dirty="0" smtClean="0"/>
              <a:t>Tolstoy</a:t>
            </a:r>
          </a:p>
          <a:p>
            <a:pPr lvl="2"/>
            <a:r>
              <a:rPr lang="en-US" dirty="0" smtClean="0"/>
              <a:t>Schumann</a:t>
            </a:r>
          </a:p>
        </p:txBody>
      </p:sp>
      <p:sp>
        <p:nvSpPr>
          <p:cNvPr id="7" name="Rounded Rectangle 6"/>
          <p:cNvSpPr/>
          <p:nvPr/>
        </p:nvSpPr>
        <p:spPr>
          <a:xfrm>
            <a:off x="381000" y="2286000"/>
            <a:ext cx="4114800" cy="4419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-Strong genetic component</a:t>
            </a:r>
          </a:p>
          <a:p>
            <a:endParaRPr lang="en-US" dirty="0" smtClean="0"/>
          </a:p>
          <a:p>
            <a:r>
              <a:rPr lang="en-US" dirty="0" smtClean="0"/>
              <a:t>-Amphetamines (speed) (dopamine receptor) &amp; PCP (NMDA receptor) stimulate schizophrenic like behavior</a:t>
            </a:r>
          </a:p>
          <a:p>
            <a:endParaRPr lang="en-US" dirty="0" smtClean="0"/>
          </a:p>
          <a:p>
            <a:r>
              <a:rPr lang="en-US" dirty="0" smtClean="0"/>
              <a:t>-So… Treatment</a:t>
            </a:r>
          </a:p>
          <a:p>
            <a:r>
              <a:rPr lang="en-US" dirty="0" smtClean="0"/>
              <a:t>block the receptors those things bind to = alleviation of symptoms</a:t>
            </a:r>
          </a:p>
          <a:p>
            <a:endParaRPr lang="en-US" dirty="0" smtClean="0"/>
          </a:p>
          <a:p>
            <a:r>
              <a:rPr lang="en-US" dirty="0" smtClean="0"/>
              <a:t>-Side Effects include motor deficits that resemble </a:t>
            </a:r>
            <a:r>
              <a:rPr lang="en-US" dirty="0" err="1" smtClean="0"/>
              <a:t>Parkinsons</a:t>
            </a:r>
            <a:r>
              <a:rPr lang="en-US" dirty="0" smtClean="0"/>
              <a:t> so people stop taking their medication</a:t>
            </a:r>
            <a:endParaRPr lang="en-US" dirty="0"/>
          </a:p>
        </p:txBody>
      </p:sp>
      <p:sp>
        <p:nvSpPr>
          <p:cNvPr id="8" name="Rectangle 7"/>
          <p:cNvSpPr/>
          <p:nvPr/>
        </p:nvSpPr>
        <p:spPr>
          <a:xfrm>
            <a:off x="4648200" y="2362200"/>
            <a:ext cx="4038600" cy="396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Major Depression</a:t>
            </a:r>
          </a:p>
          <a:p>
            <a:pPr lvl="1"/>
            <a:r>
              <a:rPr lang="en-US" dirty="0" smtClean="0"/>
              <a:t>Low mood most of the time</a:t>
            </a:r>
          </a:p>
          <a:p>
            <a:pPr lvl="1"/>
            <a:r>
              <a:rPr lang="en-US" dirty="0" smtClean="0"/>
              <a:t>5% of the population</a:t>
            </a:r>
          </a:p>
          <a:p>
            <a:pPr lvl="1"/>
            <a:r>
              <a:rPr lang="en-US" dirty="0" smtClean="0"/>
              <a:t>Genetic component</a:t>
            </a:r>
          </a:p>
          <a:p>
            <a:pPr algn="ctr"/>
            <a:endParaRPr lang="en-US" dirty="0"/>
          </a:p>
        </p:txBody>
      </p:sp>
    </p:spTree>
    <p:extLst>
      <p:ext uri="{BB962C8B-B14F-4D97-AF65-F5344CB8AC3E}">
        <p14:creationId xmlns:p14="http://schemas.microsoft.com/office/powerpoint/2010/main" val="83537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20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2000"/>
                                        <p:tgtEl>
                                          <p:spTgt spid="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fade">
                                      <p:cBhvr>
                                        <p:cTn id="24" dur="2000"/>
                                        <p:tgtEl>
                                          <p:spTgt spid="7">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2000"/>
                                        <p:tgtEl>
                                          <p:spTgt spid="7">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2000"/>
                                        <p:tgtEl>
                                          <p:spTgt spid="7">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2000"/>
                                        <p:tgtEl>
                                          <p:spTgt spid="7">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p"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Diseases &amp; Disorders of the Nervous System</a:t>
            </a:r>
            <a:endParaRPr lang="en-US" dirty="0"/>
          </a:p>
        </p:txBody>
      </p:sp>
      <p:sp>
        <p:nvSpPr>
          <p:cNvPr id="3" name="Text Placeholder 2"/>
          <p:cNvSpPr>
            <a:spLocks noGrp="1"/>
          </p:cNvSpPr>
          <p:nvPr>
            <p:ph type="body" idx="1"/>
          </p:nvPr>
        </p:nvSpPr>
        <p:spPr/>
        <p:txBody>
          <a:bodyPr/>
          <a:lstStyle/>
          <a:p>
            <a:r>
              <a:rPr lang="en-US" dirty="0" err="1" smtClean="0"/>
              <a:t>Parkinsons</a:t>
            </a:r>
            <a:r>
              <a:rPr lang="en-US" dirty="0" smtClean="0"/>
              <a:t> </a:t>
            </a:r>
          </a:p>
        </p:txBody>
      </p:sp>
      <p:sp>
        <p:nvSpPr>
          <p:cNvPr id="4" name="Text Placeholder 3"/>
          <p:cNvSpPr>
            <a:spLocks noGrp="1"/>
          </p:cNvSpPr>
          <p:nvPr>
            <p:ph type="body" sz="half" idx="3"/>
          </p:nvPr>
        </p:nvSpPr>
        <p:spPr/>
        <p:txBody>
          <a:bodyPr/>
          <a:lstStyle/>
          <a:p>
            <a:r>
              <a:rPr lang="en-US" dirty="0" err="1" smtClean="0"/>
              <a:t>Alzheimers</a:t>
            </a:r>
            <a:endParaRPr lang="en-US" dirty="0" smtClean="0"/>
          </a:p>
        </p:txBody>
      </p:sp>
      <p:sp>
        <p:nvSpPr>
          <p:cNvPr id="5" name="Content Placeholder 4"/>
          <p:cNvSpPr>
            <a:spLocks noGrp="1"/>
          </p:cNvSpPr>
          <p:nvPr>
            <p:ph sz="quarter" idx="2"/>
          </p:nvPr>
        </p:nvSpPr>
        <p:spPr/>
        <p:txBody>
          <a:bodyPr/>
          <a:lstStyle/>
          <a:p>
            <a:r>
              <a:rPr lang="en-US" dirty="0" smtClean="0"/>
              <a:t>Progressive brain illness leading to motor disorder characterized by difficulty in initiating movements, slowness of movement, and rigidity</a:t>
            </a:r>
          </a:p>
          <a:p>
            <a:pPr lvl="1"/>
            <a:r>
              <a:rPr lang="en-US" dirty="0" smtClean="0"/>
              <a:t>Muscle tremors</a:t>
            </a:r>
          </a:p>
          <a:p>
            <a:pPr lvl="1"/>
            <a:r>
              <a:rPr lang="en-US" dirty="0" smtClean="0"/>
              <a:t>Poor balance</a:t>
            </a:r>
          </a:p>
          <a:p>
            <a:pPr lvl="1"/>
            <a:r>
              <a:rPr lang="en-US" dirty="0" smtClean="0"/>
              <a:t>Flexed posture</a:t>
            </a:r>
          </a:p>
          <a:p>
            <a:pPr lvl="1"/>
            <a:r>
              <a:rPr lang="en-US" dirty="0" smtClean="0"/>
              <a:t>Shuffling gate </a:t>
            </a:r>
            <a:endParaRPr lang="en-US" dirty="0"/>
          </a:p>
        </p:txBody>
      </p:sp>
      <p:sp>
        <p:nvSpPr>
          <p:cNvPr id="6" name="Content Placeholder 5"/>
          <p:cNvSpPr>
            <a:spLocks noGrp="1"/>
          </p:cNvSpPr>
          <p:nvPr>
            <p:ph sz="quarter" idx="4"/>
          </p:nvPr>
        </p:nvSpPr>
        <p:spPr/>
        <p:txBody>
          <a:bodyPr/>
          <a:lstStyle/>
          <a:p>
            <a:r>
              <a:rPr lang="en-US" dirty="0" smtClean="0"/>
              <a:t>A progressive  mental deterioration (dementia), characterized by confusion, memory loss, and various other symptoms </a:t>
            </a:r>
          </a:p>
          <a:p>
            <a:r>
              <a:rPr lang="en-US" dirty="0" smtClean="0"/>
              <a:t>10% of people at 65yrs old</a:t>
            </a:r>
          </a:p>
          <a:p>
            <a:r>
              <a:rPr lang="en-US" dirty="0" smtClean="0"/>
              <a:t>35% of people at 85yrs old</a:t>
            </a:r>
          </a:p>
          <a:p>
            <a:r>
              <a:rPr lang="en-US" dirty="0" smtClean="0"/>
              <a:t>Due to neuron death in huge areas of the brain</a:t>
            </a:r>
          </a:p>
          <a:p>
            <a:endParaRPr lang="en-US" dirty="0"/>
          </a:p>
        </p:txBody>
      </p:sp>
      <p:sp>
        <p:nvSpPr>
          <p:cNvPr id="7" name="Rectangle 6"/>
          <p:cNvSpPr/>
          <p:nvPr/>
        </p:nvSpPr>
        <p:spPr>
          <a:xfrm>
            <a:off x="609600" y="2286000"/>
            <a:ext cx="3886200" cy="411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65 yrs old 1% of people have it</a:t>
            </a:r>
          </a:p>
          <a:p>
            <a:pPr algn="ctr"/>
            <a:r>
              <a:rPr lang="en-US" dirty="0" smtClean="0"/>
              <a:t>At 85 yrs old 5% have it</a:t>
            </a:r>
          </a:p>
          <a:p>
            <a:pPr algn="ctr"/>
            <a:endParaRPr lang="en-US" dirty="0" smtClean="0"/>
          </a:p>
          <a:p>
            <a:pPr algn="ctr"/>
            <a:r>
              <a:rPr lang="en-US" dirty="0" smtClean="0"/>
              <a:t>Symptoms result from death of neurons in midbrain</a:t>
            </a:r>
          </a:p>
          <a:p>
            <a:pPr algn="ctr"/>
            <a:endParaRPr lang="en-US" dirty="0" smtClean="0"/>
          </a:p>
          <a:p>
            <a:pPr algn="ctr"/>
            <a:r>
              <a:rPr lang="en-US" dirty="0" smtClean="0"/>
              <a:t>Results from combination of environmental and genetic factors</a:t>
            </a:r>
          </a:p>
          <a:p>
            <a:pPr algn="ctr"/>
            <a:endParaRPr lang="en-US" dirty="0" smtClean="0"/>
          </a:p>
          <a:p>
            <a:pPr algn="ctr"/>
            <a:r>
              <a:rPr lang="en-US" dirty="0" smtClean="0"/>
              <a:t>No cure but symptoms can be managed</a:t>
            </a:r>
            <a:endParaRPr lang="en-US" dirty="0"/>
          </a:p>
        </p:txBody>
      </p:sp>
    </p:spTree>
    <p:extLst>
      <p:ext uri="{BB962C8B-B14F-4D97-AF65-F5344CB8AC3E}">
        <p14:creationId xmlns:p14="http://schemas.microsoft.com/office/powerpoint/2010/main" val="25861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2000"/>
                                        <p:tgtEl>
                                          <p:spTgt spid="7">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25" t="11111" r="18343" b="6250"/>
          <a:stretch/>
        </p:blipFill>
        <p:spPr bwMode="auto">
          <a:xfrm>
            <a:off x="0" y="-46530"/>
            <a:ext cx="9144000" cy="690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152400"/>
            <a:ext cx="4572000" cy="2308324"/>
          </a:xfrm>
          <a:prstGeom prst="rect">
            <a:avLst/>
          </a:prstGeom>
          <a:noFill/>
        </p:spPr>
        <p:txBody>
          <a:bodyPr wrap="square" rtlCol="0">
            <a:spAutoFit/>
          </a:bodyPr>
          <a:lstStyle/>
          <a:p>
            <a:r>
              <a:rPr lang="en-US" dirty="0" smtClean="0">
                <a:solidFill>
                  <a:schemeClr val="bg1"/>
                </a:solidFill>
              </a:rPr>
              <a:t>The Synaptic Terminal of one axon passes information across the synapse in the form of chemical messengers called chemical messengers called neurotransmitters</a:t>
            </a:r>
          </a:p>
          <a:p>
            <a:endParaRPr lang="en-US" dirty="0">
              <a:solidFill>
                <a:schemeClr val="bg1"/>
              </a:solidFill>
            </a:endParaRPr>
          </a:p>
          <a:p>
            <a:r>
              <a:rPr lang="en-US" dirty="0" smtClean="0">
                <a:solidFill>
                  <a:schemeClr val="bg1"/>
                </a:solidFill>
              </a:rPr>
              <a:t>A synapse is a junction between an axon &amp; another cell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Main Types of Neurons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ohsu2015.wikispaces.com/file/view/neuron_structure.jpg/248714569/neuron_struc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t="2986" b="1998"/>
          <a:stretch/>
        </p:blipFill>
        <p:spPr bwMode="auto">
          <a:xfrm>
            <a:off x="457200" y="1646237"/>
            <a:ext cx="8229600" cy="485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01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Passage</a:t>
            </a:r>
            <a:endParaRPr lang="en-US" dirty="0"/>
          </a:p>
        </p:txBody>
      </p:sp>
      <p:sp>
        <p:nvSpPr>
          <p:cNvPr id="3" name="Content Placeholder 2"/>
          <p:cNvSpPr>
            <a:spLocks noGrp="1"/>
          </p:cNvSpPr>
          <p:nvPr>
            <p:ph idx="1"/>
          </p:nvPr>
        </p:nvSpPr>
        <p:spPr/>
        <p:txBody>
          <a:bodyPr/>
          <a:lstStyle/>
          <a:p>
            <a:r>
              <a:rPr lang="en-US" dirty="0" smtClean="0"/>
              <a:t>Information is transmitted from a presynaptic cell (neuron) to a post synaptic cell (neuron, muscle, or gland)</a:t>
            </a:r>
            <a:endParaRPr lang="en-US"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977" t="15873" r="18455" b="14015"/>
          <a:stretch/>
        </p:blipFill>
        <p:spPr bwMode="auto">
          <a:xfrm>
            <a:off x="1333500" y="3200401"/>
            <a:ext cx="6477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742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Cells</a:t>
            </a:r>
            <a:endParaRPr lang="en-US" dirty="0"/>
          </a:p>
        </p:txBody>
      </p:sp>
      <p:sp>
        <p:nvSpPr>
          <p:cNvPr id="3" name="Content Placeholder 2"/>
          <p:cNvSpPr>
            <a:spLocks noGrp="1"/>
          </p:cNvSpPr>
          <p:nvPr>
            <p:ph idx="1"/>
          </p:nvPr>
        </p:nvSpPr>
        <p:spPr/>
        <p:txBody>
          <a:bodyPr/>
          <a:lstStyle/>
          <a:p>
            <a:r>
              <a:rPr lang="en-US" dirty="0" err="1" smtClean="0"/>
              <a:t>Glia</a:t>
            </a:r>
            <a:r>
              <a:rPr lang="en-US" dirty="0" smtClean="0"/>
              <a:t>: supporting cells necessary for the structural integrity of the nervous system and for normal functioning of neurons</a:t>
            </a:r>
          </a:p>
          <a:p>
            <a:r>
              <a:rPr lang="en-US" dirty="0" smtClean="0"/>
              <a:t>Several Types of </a:t>
            </a:r>
            <a:r>
              <a:rPr lang="en-US" dirty="0" err="1" smtClean="0"/>
              <a:t>Glial</a:t>
            </a:r>
            <a:r>
              <a:rPr lang="en-US" dirty="0" smtClean="0"/>
              <a:t> Cells</a:t>
            </a:r>
          </a:p>
          <a:p>
            <a:pPr lvl="1"/>
            <a:r>
              <a:rPr lang="en-US" dirty="0" err="1" smtClean="0"/>
              <a:t>Astrocytes</a:t>
            </a:r>
            <a:endParaRPr lang="en-US" dirty="0" smtClean="0"/>
          </a:p>
          <a:p>
            <a:pPr lvl="1"/>
            <a:r>
              <a:rPr lang="en-US" dirty="0" smtClean="0"/>
              <a:t>Radial </a:t>
            </a:r>
            <a:r>
              <a:rPr lang="en-US" dirty="0" err="1" smtClean="0"/>
              <a:t>glia</a:t>
            </a:r>
            <a:endParaRPr lang="en-US" dirty="0" smtClean="0"/>
          </a:p>
          <a:p>
            <a:pPr lvl="1"/>
            <a:r>
              <a:rPr lang="en-US" dirty="0" err="1" smtClean="0"/>
              <a:t>Oligodendrocytes</a:t>
            </a:r>
            <a:endParaRPr lang="en-US" dirty="0" smtClean="0"/>
          </a:p>
          <a:p>
            <a:pPr lvl="1"/>
            <a:r>
              <a:rPr lang="en-US" dirty="0" smtClean="0"/>
              <a:t>Schwann cells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Cells</a:t>
            </a:r>
            <a:endParaRPr lang="en-US" dirty="0"/>
          </a:p>
        </p:txBody>
      </p:sp>
      <p:sp>
        <p:nvSpPr>
          <p:cNvPr id="3" name="Text Placeholder 2"/>
          <p:cNvSpPr>
            <a:spLocks noGrp="1"/>
          </p:cNvSpPr>
          <p:nvPr>
            <p:ph type="body" idx="1"/>
          </p:nvPr>
        </p:nvSpPr>
        <p:spPr/>
        <p:txBody>
          <a:bodyPr/>
          <a:lstStyle/>
          <a:p>
            <a:pPr lvl="1"/>
            <a:r>
              <a:rPr lang="en-US" dirty="0" err="1" smtClean="0"/>
              <a:t>Astrocytes</a:t>
            </a:r>
            <a:endParaRPr lang="en-US" dirty="0" smtClean="0"/>
          </a:p>
        </p:txBody>
      </p:sp>
      <p:sp>
        <p:nvSpPr>
          <p:cNvPr id="4" name="Text Placeholder 3"/>
          <p:cNvSpPr>
            <a:spLocks noGrp="1"/>
          </p:cNvSpPr>
          <p:nvPr>
            <p:ph type="body" sz="half" idx="3"/>
          </p:nvPr>
        </p:nvSpPr>
        <p:spPr/>
        <p:txBody>
          <a:bodyPr/>
          <a:lstStyle/>
          <a:p>
            <a:pPr lvl="1"/>
            <a:r>
              <a:rPr lang="en-US" dirty="0" smtClean="0"/>
              <a:t>Radial </a:t>
            </a:r>
            <a:r>
              <a:rPr lang="en-US" dirty="0" err="1" smtClean="0"/>
              <a:t>glia</a:t>
            </a:r>
            <a:endParaRPr lang="en-US" dirty="0" smtClean="0"/>
          </a:p>
        </p:txBody>
      </p:sp>
      <p:sp>
        <p:nvSpPr>
          <p:cNvPr id="5" name="Content Placeholder 4"/>
          <p:cNvSpPr>
            <a:spLocks noGrp="1"/>
          </p:cNvSpPr>
          <p:nvPr>
            <p:ph sz="quarter" idx="2"/>
          </p:nvPr>
        </p:nvSpPr>
        <p:spPr/>
        <p:txBody>
          <a:bodyPr>
            <a:normAutofit fontScale="92500"/>
          </a:bodyPr>
          <a:lstStyle/>
          <a:p>
            <a:r>
              <a:rPr lang="en-US" dirty="0" smtClean="0"/>
              <a:t>Provide structural support for neurons and regulate extracellular concentrations of ions and neurotransmitters</a:t>
            </a:r>
          </a:p>
          <a:p>
            <a:r>
              <a:rPr lang="en-US" dirty="0" smtClean="0"/>
              <a:t>During development facilitate formation of tight junctions between cells that line the capillaries in the brain and spinal cord resulting in the blood brain barrier which restricts the passage of most substances in the CNS</a:t>
            </a:r>
            <a:endParaRPr lang="en-US" dirty="0"/>
          </a:p>
        </p:txBody>
      </p:sp>
      <p:sp>
        <p:nvSpPr>
          <p:cNvPr id="6" name="Content Placeholder 5"/>
          <p:cNvSpPr>
            <a:spLocks noGrp="1"/>
          </p:cNvSpPr>
          <p:nvPr>
            <p:ph sz="quarter" idx="4"/>
          </p:nvPr>
        </p:nvSpPr>
        <p:spPr/>
        <p:txBody>
          <a:bodyPr/>
          <a:lstStyle/>
          <a:p>
            <a:r>
              <a:rPr lang="en-US" dirty="0" smtClean="0"/>
              <a:t>Form tracks along which newly formed neurons migrate from the neural tube (the structure that gives rise to the CNS)</a:t>
            </a:r>
          </a:p>
          <a:p>
            <a:endParaRPr lang="en-US" dirty="0"/>
          </a:p>
        </p:txBody>
      </p:sp>
      <p:sp>
        <p:nvSpPr>
          <p:cNvPr id="7" name="Left-Right Arrow 6"/>
          <p:cNvSpPr/>
          <p:nvPr/>
        </p:nvSpPr>
        <p:spPr>
          <a:xfrm>
            <a:off x="762000" y="2286000"/>
            <a:ext cx="6858000" cy="2438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Both act as stem cells giving rise to new neurons and </a:t>
            </a:r>
            <a:r>
              <a:rPr lang="en-US" sz="2400" dirty="0" err="1" smtClean="0"/>
              <a:t>glial</a:t>
            </a:r>
            <a:r>
              <a:rPr lang="en-US" sz="2400" dirty="0" smtClean="0"/>
              <a:t> cells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Cells</a:t>
            </a:r>
            <a:endParaRPr lang="en-US" dirty="0"/>
          </a:p>
        </p:txBody>
      </p:sp>
      <p:sp>
        <p:nvSpPr>
          <p:cNvPr id="3" name="Text Placeholder 2"/>
          <p:cNvSpPr>
            <a:spLocks noGrp="1"/>
          </p:cNvSpPr>
          <p:nvPr>
            <p:ph type="body" idx="1"/>
          </p:nvPr>
        </p:nvSpPr>
        <p:spPr/>
        <p:txBody>
          <a:bodyPr/>
          <a:lstStyle/>
          <a:p>
            <a:pPr lvl="1"/>
            <a:r>
              <a:rPr lang="en-US" dirty="0" err="1" smtClean="0"/>
              <a:t>Oligodendrocytes</a:t>
            </a:r>
            <a:endParaRPr lang="en-US" dirty="0" smtClean="0"/>
          </a:p>
        </p:txBody>
      </p:sp>
      <p:sp>
        <p:nvSpPr>
          <p:cNvPr id="4" name="Text Placeholder 3"/>
          <p:cNvSpPr>
            <a:spLocks noGrp="1"/>
          </p:cNvSpPr>
          <p:nvPr>
            <p:ph type="body" sz="half" idx="3"/>
          </p:nvPr>
        </p:nvSpPr>
        <p:spPr/>
        <p:txBody>
          <a:bodyPr/>
          <a:lstStyle/>
          <a:p>
            <a:pPr lvl="1"/>
            <a:r>
              <a:rPr lang="en-US" dirty="0" smtClean="0"/>
              <a:t>Schwann cells</a:t>
            </a:r>
          </a:p>
        </p:txBody>
      </p:sp>
      <p:sp>
        <p:nvSpPr>
          <p:cNvPr id="5" name="Content Placeholder 4"/>
          <p:cNvSpPr>
            <a:spLocks noGrp="1"/>
          </p:cNvSpPr>
          <p:nvPr>
            <p:ph sz="quarter" idx="2"/>
          </p:nvPr>
        </p:nvSpPr>
        <p:spPr>
          <a:xfrm>
            <a:off x="457200" y="2362201"/>
            <a:ext cx="4040188" cy="1981200"/>
          </a:xfrm>
        </p:spPr>
        <p:txBody>
          <a:bodyPr/>
          <a:lstStyle/>
          <a:p>
            <a:r>
              <a:rPr lang="en-US" dirty="0" smtClean="0"/>
              <a:t>In CNS</a:t>
            </a:r>
          </a:p>
          <a:p>
            <a:r>
              <a:rPr lang="en-US" dirty="0" smtClean="0"/>
              <a:t>Form the myelin sheaths around the axons of many vertebrate neurons</a:t>
            </a:r>
            <a:endParaRPr lang="en-US" dirty="0"/>
          </a:p>
        </p:txBody>
      </p:sp>
      <p:sp>
        <p:nvSpPr>
          <p:cNvPr id="6" name="Content Placeholder 5"/>
          <p:cNvSpPr>
            <a:spLocks noGrp="1"/>
          </p:cNvSpPr>
          <p:nvPr>
            <p:ph sz="quarter" idx="4"/>
          </p:nvPr>
        </p:nvSpPr>
        <p:spPr>
          <a:xfrm>
            <a:off x="4645025" y="2362201"/>
            <a:ext cx="4041775" cy="1524000"/>
          </a:xfrm>
        </p:spPr>
        <p:txBody>
          <a:bodyPr/>
          <a:lstStyle/>
          <a:p>
            <a:r>
              <a:rPr lang="en-US" dirty="0" smtClean="0"/>
              <a:t>In PNS</a:t>
            </a:r>
          </a:p>
          <a:p>
            <a:r>
              <a:rPr lang="en-US" dirty="0" smtClean="0"/>
              <a:t>Form the myelin sheaths around the axons of many vertebrate neurons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9296400" cy="1143000"/>
          </a:xfrm>
        </p:spPr>
        <p:txBody>
          <a:bodyPr>
            <a:noAutofit/>
          </a:bodyPr>
          <a:lstStyle/>
          <a:p>
            <a:pPr algn="ctr"/>
            <a:r>
              <a:rPr lang="en-US" sz="3600" dirty="0" smtClean="0"/>
              <a:t>Ion pumps &amp; ion channels establish the resting potential of a neuron</a:t>
            </a:r>
            <a:endParaRPr lang="en-US" sz="3600" dirty="0"/>
          </a:p>
        </p:txBody>
      </p:sp>
      <p:sp>
        <p:nvSpPr>
          <p:cNvPr id="8" name="Content Placeholder 7"/>
          <p:cNvSpPr>
            <a:spLocks noGrp="1"/>
          </p:cNvSpPr>
          <p:nvPr>
            <p:ph idx="1"/>
          </p:nvPr>
        </p:nvSpPr>
        <p:spPr/>
        <p:txBody>
          <a:bodyPr>
            <a:normAutofit fontScale="92500" lnSpcReduction="20000"/>
          </a:bodyPr>
          <a:lstStyle/>
          <a:p>
            <a:pPr marL="0" indent="0">
              <a:buNone/>
            </a:pPr>
            <a:endParaRPr lang="en-US" dirty="0"/>
          </a:p>
          <a:p>
            <a:r>
              <a:rPr lang="en-US" dirty="0"/>
              <a:t>•Every cell has a voltage (difference in electrical charge) across its plasma </a:t>
            </a:r>
            <a:r>
              <a:rPr lang="en-US" dirty="0" smtClean="0"/>
              <a:t>membrane </a:t>
            </a:r>
            <a:r>
              <a:rPr lang="en-US" dirty="0"/>
              <a:t>called a </a:t>
            </a:r>
            <a:r>
              <a:rPr lang="en-US" b="1" dirty="0"/>
              <a:t>membrane potential </a:t>
            </a:r>
            <a:endParaRPr lang="en-US" b="1" dirty="0" smtClean="0"/>
          </a:p>
          <a:p>
            <a:endParaRPr lang="en-US" dirty="0"/>
          </a:p>
          <a:p>
            <a:r>
              <a:rPr lang="en-US" dirty="0"/>
              <a:t>•The </a:t>
            </a:r>
            <a:r>
              <a:rPr lang="en-US" b="1" dirty="0"/>
              <a:t>resting potential </a:t>
            </a:r>
            <a:r>
              <a:rPr lang="en-US" dirty="0"/>
              <a:t>is the membrane potential of a neuron not sending signals </a:t>
            </a:r>
            <a:endParaRPr lang="en-US" dirty="0" smtClean="0"/>
          </a:p>
          <a:p>
            <a:endParaRPr lang="en-US" dirty="0"/>
          </a:p>
          <a:p>
            <a:r>
              <a:rPr lang="en-US" dirty="0"/>
              <a:t>•Changes in membrane potential act as signals, transmitting and processing information </a:t>
            </a:r>
          </a:p>
        </p:txBody>
      </p:sp>
    </p:spTree>
    <p:extLst>
      <p:ext uri="{BB962C8B-B14F-4D97-AF65-F5344CB8AC3E}">
        <p14:creationId xmlns:p14="http://schemas.microsoft.com/office/powerpoint/2010/main" val="203693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Overview: Lines of Communication</a:t>
            </a:r>
            <a:endParaRPr lang="en-US" sz="3900" dirty="0"/>
          </a:p>
        </p:txBody>
      </p:sp>
      <p:sp>
        <p:nvSpPr>
          <p:cNvPr id="3" name="Content Placeholder 2"/>
          <p:cNvSpPr>
            <a:spLocks noGrp="1"/>
          </p:cNvSpPr>
          <p:nvPr>
            <p:ph idx="1"/>
          </p:nvPr>
        </p:nvSpPr>
        <p:spPr>
          <a:xfrm>
            <a:off x="457200" y="1099556"/>
            <a:ext cx="8229600" cy="5377443"/>
          </a:xfrm>
        </p:spPr>
        <p:txBody>
          <a:bodyPr>
            <a:normAutofit fontScale="85000" lnSpcReduction="20000"/>
          </a:bodyPr>
          <a:lstStyle/>
          <a:p>
            <a:pPr marL="0" indent="0">
              <a:buNone/>
            </a:pPr>
            <a:endParaRPr lang="en-US" dirty="0"/>
          </a:p>
          <a:p>
            <a:r>
              <a:rPr lang="en-US" dirty="0" smtClean="0"/>
              <a:t>•</a:t>
            </a:r>
            <a:r>
              <a:rPr lang="en-US" b="1" dirty="0" smtClean="0"/>
              <a:t>Neurons </a:t>
            </a:r>
            <a:r>
              <a:rPr lang="en-US" dirty="0"/>
              <a:t>are nerve cells that transfer information within the body </a:t>
            </a:r>
            <a:endParaRPr lang="en-US" dirty="0" smtClean="0"/>
          </a:p>
          <a:p>
            <a:endParaRPr lang="en-US" dirty="0"/>
          </a:p>
          <a:p>
            <a:r>
              <a:rPr lang="en-US" dirty="0" smtClean="0"/>
              <a:t>•Neurons </a:t>
            </a:r>
            <a:r>
              <a:rPr lang="en-US" dirty="0"/>
              <a:t>use two types of signals to communicate: electrical signals (long-distance) and chemical signals (short-distance) </a:t>
            </a:r>
            <a:endParaRPr lang="en-US" dirty="0" smtClean="0"/>
          </a:p>
          <a:p>
            <a:endParaRPr lang="en-US" dirty="0"/>
          </a:p>
          <a:p>
            <a:endParaRPr lang="en-US" dirty="0"/>
          </a:p>
          <a:p>
            <a:r>
              <a:rPr lang="en-US" dirty="0" smtClean="0"/>
              <a:t>•Interpreting </a:t>
            </a:r>
            <a:r>
              <a:rPr lang="en-US" dirty="0"/>
              <a:t>signals in the nervous system involves sorting a complex set of paths and connections </a:t>
            </a:r>
            <a:endParaRPr lang="en-US" dirty="0" smtClean="0"/>
          </a:p>
          <a:p>
            <a:endParaRPr lang="en-US" dirty="0"/>
          </a:p>
          <a:p>
            <a:r>
              <a:rPr lang="en-US" dirty="0" smtClean="0"/>
              <a:t>•Processing </a:t>
            </a:r>
            <a:r>
              <a:rPr lang="en-US" dirty="0"/>
              <a:t>of information takes place in simple clusters of neurons called </a:t>
            </a:r>
            <a:r>
              <a:rPr lang="en-US" b="1" dirty="0"/>
              <a:t>ganglia </a:t>
            </a:r>
            <a:r>
              <a:rPr lang="en-US" dirty="0"/>
              <a:t>or a more complex organization of neurons called a </a:t>
            </a:r>
            <a:r>
              <a:rPr lang="en-US" b="1" dirty="0"/>
              <a:t>brain </a:t>
            </a:r>
            <a:endParaRPr lang="en-US" dirty="0"/>
          </a:p>
        </p:txBody>
      </p:sp>
    </p:spTree>
    <p:extLst>
      <p:ext uri="{BB962C8B-B14F-4D97-AF65-F5344CB8AC3E}">
        <p14:creationId xmlns:p14="http://schemas.microsoft.com/office/powerpoint/2010/main" val="1641697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Resting Potential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•In a mammalian neuron at resting potential, the concentration of K+ is highest inside the cell, while the concentration of Na+ is </a:t>
            </a:r>
            <a:r>
              <a:rPr lang="en-US" dirty="0" smtClean="0"/>
              <a:t>highest </a:t>
            </a:r>
            <a:r>
              <a:rPr lang="en-US" dirty="0"/>
              <a:t>outside the cell </a:t>
            </a:r>
            <a:endParaRPr lang="en-US" dirty="0" smtClean="0"/>
          </a:p>
          <a:p>
            <a:endParaRPr lang="en-US" dirty="0"/>
          </a:p>
          <a:p>
            <a:r>
              <a:rPr lang="en-US" dirty="0"/>
              <a:t>•Sodium-potassium pumps use the energy of ATP to maintain these K+ and Na+ gradients across the plasma membrane </a:t>
            </a:r>
            <a:endParaRPr lang="en-US" dirty="0" smtClean="0"/>
          </a:p>
          <a:p>
            <a:endParaRPr lang="en-US" dirty="0"/>
          </a:p>
          <a:p>
            <a:r>
              <a:rPr lang="en-US" dirty="0"/>
              <a:t>•These concentration gradients represent chemical potential energy </a:t>
            </a:r>
          </a:p>
        </p:txBody>
      </p:sp>
      <p:sp>
        <p:nvSpPr>
          <p:cNvPr id="4" name="Oval 3"/>
          <p:cNvSpPr/>
          <p:nvPr/>
        </p:nvSpPr>
        <p:spPr>
          <a:xfrm>
            <a:off x="3532909" y="1752600"/>
            <a:ext cx="5638800" cy="510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neurons the membrane potential is between-60 &amp; -80 </a:t>
            </a:r>
            <a:r>
              <a:rPr lang="en-US" dirty="0" err="1"/>
              <a:t>milliVolts</a:t>
            </a:r>
            <a:r>
              <a:rPr lang="en-US" dirty="0"/>
              <a:t> (mV) when the cell is not transmitting signals</a:t>
            </a:r>
          </a:p>
          <a:p>
            <a:pPr lvl="1"/>
            <a:r>
              <a:rPr lang="en-US" dirty="0"/>
              <a:t>The minus sign indicates that the inside of the cell is negative relative to the outside</a:t>
            </a:r>
          </a:p>
          <a:p>
            <a:pPr algn="ctr"/>
            <a:endParaRPr lang="en-US" dirty="0"/>
          </a:p>
        </p:txBody>
      </p:sp>
    </p:spTree>
    <p:extLst>
      <p:ext uri="{BB962C8B-B14F-4D97-AF65-F5344CB8AC3E}">
        <p14:creationId xmlns:p14="http://schemas.microsoft.com/office/powerpoint/2010/main" val="35073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77" t="23214" r="19347" b="17235"/>
          <a:stretch/>
        </p:blipFill>
        <p:spPr bwMode="auto">
          <a:xfrm>
            <a:off x="457200" y="1567847"/>
            <a:ext cx="8229600" cy="461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784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7" t="10714" r="18009" b="6250"/>
          <a:stretch/>
        </p:blipFill>
        <p:spPr bwMode="auto">
          <a:xfrm>
            <a:off x="0" y="-28671"/>
            <a:ext cx="9165771" cy="688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Resting Potential</a:t>
            </a:r>
            <a:endParaRPr lang="en-US" dirty="0"/>
          </a:p>
        </p:txBody>
      </p:sp>
      <p:sp>
        <p:nvSpPr>
          <p:cNvPr id="8" name="Content Placeholder 7"/>
          <p:cNvSpPr>
            <a:spLocks noGrp="1"/>
          </p:cNvSpPr>
          <p:nvPr>
            <p:ph idx="1"/>
          </p:nvPr>
        </p:nvSpPr>
        <p:spPr/>
        <p:txBody>
          <a:bodyPr/>
          <a:lstStyle/>
          <a:p>
            <a:r>
              <a:rPr lang="en-US" dirty="0" smtClean="0"/>
              <a:t>Arises from ionic gradients maintained by the semi-permeability of the plasma membrane and one-way channels</a:t>
            </a:r>
          </a:p>
          <a:p>
            <a:endParaRPr lang="en-US" dirty="0" smtClean="0"/>
          </a:p>
          <a:p>
            <a:r>
              <a:rPr lang="en-US" i="1" dirty="0" smtClean="0"/>
              <a:t>This is the basis of nearly ALL electrical signals in the nervous system: The membrane potential can change from its resting value when the membranes permeability to a particular ion changes </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Action Potentials are Signals Conducted by Axons</a:t>
            </a:r>
            <a:endParaRPr lang="en-US" dirty="0"/>
          </a:p>
        </p:txBody>
      </p:sp>
      <p:sp>
        <p:nvSpPr>
          <p:cNvPr id="3" name="Content Placeholder 2"/>
          <p:cNvSpPr>
            <a:spLocks noGrp="1"/>
          </p:cNvSpPr>
          <p:nvPr>
            <p:ph idx="1"/>
          </p:nvPr>
        </p:nvSpPr>
        <p:spPr/>
        <p:txBody>
          <a:bodyPr/>
          <a:lstStyle/>
          <a:p>
            <a:endParaRPr lang="en-US"/>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546" t="34414" r="17311" b="8808"/>
          <a:stretch/>
        </p:blipFill>
        <p:spPr bwMode="auto">
          <a:xfrm>
            <a:off x="381000" y="1646237"/>
            <a:ext cx="8745793" cy="505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653" t="23769" r="17843" b="20171"/>
          <a:stretch/>
        </p:blipFill>
        <p:spPr bwMode="auto">
          <a:xfrm>
            <a:off x="348997" y="3200400"/>
            <a:ext cx="87630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969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Graded Potentials: </a:t>
            </a:r>
            <a:r>
              <a:rPr lang="en-US" sz="3600" dirty="0" err="1" smtClean="0"/>
              <a:t>Hyperpolarization</a:t>
            </a:r>
            <a:endParaRPr lang="en-US" sz="3600" dirty="0"/>
          </a:p>
        </p:txBody>
      </p:sp>
      <p:sp>
        <p:nvSpPr>
          <p:cNvPr id="3" name="Content Placeholder 2"/>
          <p:cNvSpPr>
            <a:spLocks noGrp="1"/>
          </p:cNvSpPr>
          <p:nvPr>
            <p:ph idx="1"/>
          </p:nvPr>
        </p:nvSpPr>
        <p:spPr/>
        <p:txBody>
          <a:bodyPr/>
          <a:lstStyle/>
          <a:p>
            <a:r>
              <a:rPr lang="en-US" dirty="0" smtClean="0"/>
              <a:t>If a cell has gated ion channels, its membrane potential may change in response to stimuli that open or close those channels</a:t>
            </a:r>
          </a:p>
          <a:p>
            <a:r>
              <a:rPr lang="en-US" dirty="0" err="1" smtClean="0"/>
              <a:t>Hyperpolarization</a:t>
            </a:r>
            <a:r>
              <a:rPr lang="en-US" dirty="0" smtClean="0"/>
              <a:t>: an increase in the magnitude of membrane potential (the inside of the membrane becomes more negative)</a:t>
            </a:r>
          </a:p>
          <a:p>
            <a:pPr lvl="1"/>
            <a:r>
              <a:rPr lang="en-US" dirty="0" smtClean="0"/>
              <a:t>Due to opening/closing of </a:t>
            </a:r>
            <a:r>
              <a:rPr lang="en-US" dirty="0" err="1" smtClean="0"/>
              <a:t>K+channels</a:t>
            </a:r>
            <a:endParaRPr lang="en-US" dirty="0"/>
          </a:p>
        </p:txBody>
      </p:sp>
    </p:spTree>
    <p:extLst>
      <p:ext uri="{BB962C8B-B14F-4D97-AF65-F5344CB8AC3E}">
        <p14:creationId xmlns:p14="http://schemas.microsoft.com/office/powerpoint/2010/main" val="760963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Gated Ion Channels</a:t>
            </a:r>
            <a:endParaRPr lang="en-US" dirty="0"/>
          </a:p>
        </p:txBody>
      </p:sp>
      <p:sp>
        <p:nvSpPr>
          <p:cNvPr id="3" name="Content Placeholder 2"/>
          <p:cNvSpPr>
            <a:spLocks noGrp="1"/>
          </p:cNvSpPr>
          <p:nvPr>
            <p:ph idx="1"/>
          </p:nvPr>
        </p:nvSpPr>
        <p:spPr/>
        <p:txBody>
          <a:bodyPr>
            <a:normAutofit lnSpcReduction="10000"/>
          </a:bodyPr>
          <a:lstStyle/>
          <a:p>
            <a:r>
              <a:rPr lang="en-US" dirty="0" smtClean="0"/>
              <a:t>Gated ion channels: open or close in response to 1 of 3 kinds of stimuli</a:t>
            </a:r>
          </a:p>
          <a:p>
            <a:pPr lvl="1"/>
            <a:r>
              <a:rPr lang="en-US" dirty="0" smtClean="0"/>
              <a:t>Stretch gated ion channels: found </a:t>
            </a:r>
            <a:r>
              <a:rPr lang="en-US" smtClean="0"/>
              <a:t>in cells that </a:t>
            </a:r>
            <a:r>
              <a:rPr lang="en-US" dirty="0" smtClean="0"/>
              <a:t>sense stretch and open then the membrane is deformed</a:t>
            </a:r>
          </a:p>
          <a:p>
            <a:pPr lvl="1"/>
            <a:r>
              <a:rPr lang="en-US" dirty="0" err="1" smtClean="0"/>
              <a:t>Ligand</a:t>
            </a:r>
            <a:r>
              <a:rPr lang="en-US" dirty="0" smtClean="0"/>
              <a:t> gated ion channels: found at synapses and open/close in response to specific chemical (like neurotransmitters) binding the channel</a:t>
            </a:r>
          </a:p>
          <a:p>
            <a:pPr lvl="1"/>
            <a:r>
              <a:rPr lang="en-US" dirty="0" smtClean="0"/>
              <a:t>Voltage gated ion channels: found in axons (and sometimes in dendrites and cell bodies) respond to changes in membrane potential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219.221.200.61/ywwy/zbsw(E)/pic/ech5-7.jpg"/>
          <p:cNvPicPr>
            <a:picLocks noChangeAspect="1" noChangeArrowheads="1"/>
          </p:cNvPicPr>
          <p:nvPr/>
        </p:nvPicPr>
        <p:blipFill>
          <a:blip r:embed="rId2" cstate="print"/>
          <a:srcRect/>
          <a:stretch>
            <a:fillRect/>
          </a:stretch>
        </p:blipFill>
        <p:spPr bwMode="auto">
          <a:xfrm>
            <a:off x="63501" y="-136526"/>
            <a:ext cx="9080500" cy="69945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 Potential</a:t>
            </a:r>
            <a:endParaRPr lang="en-US" dirty="0"/>
          </a:p>
        </p:txBody>
      </p:sp>
      <p:sp>
        <p:nvSpPr>
          <p:cNvPr id="3" name="Content Placeholder 2"/>
          <p:cNvSpPr>
            <a:spLocks noGrp="1"/>
          </p:cNvSpPr>
          <p:nvPr>
            <p:ph idx="1"/>
          </p:nvPr>
        </p:nvSpPr>
        <p:spPr/>
        <p:txBody>
          <a:bodyPr/>
          <a:lstStyle/>
          <a:p>
            <a:r>
              <a:rPr lang="en-US" dirty="0" smtClean="0"/>
              <a:t>In a biological membrane, the </a:t>
            </a:r>
            <a:r>
              <a:rPr lang="en-US" b="1" dirty="0" smtClean="0"/>
              <a:t>reversal potential</a:t>
            </a:r>
            <a:r>
              <a:rPr lang="en-US" dirty="0" smtClean="0"/>
              <a:t> (also known as the </a:t>
            </a:r>
            <a:r>
              <a:rPr lang="en-US" b="1" dirty="0" smtClean="0"/>
              <a:t>Nernst potential</a:t>
            </a:r>
            <a:r>
              <a:rPr lang="en-US" dirty="0" smtClean="0"/>
              <a:t>) of an ion is the membrane potential at which there is no net (overall) flow of ions from one side of the membrane to the other.</a:t>
            </a:r>
          </a:p>
          <a:p>
            <a:r>
              <a:rPr lang="en-US" dirty="0" smtClean="0"/>
              <a:t>Expressed as E </a:t>
            </a:r>
            <a:r>
              <a:rPr lang="en-US" baseline="-25000" dirty="0" smtClean="0"/>
              <a:t>ion</a:t>
            </a:r>
          </a:p>
          <a:p>
            <a:pPr lvl="1"/>
            <a:r>
              <a:rPr lang="en-US" dirty="0" smtClean="0"/>
              <a:t>Example </a:t>
            </a:r>
            <a:r>
              <a:rPr lang="en-US" dirty="0" err="1" smtClean="0"/>
              <a:t>E</a:t>
            </a:r>
            <a:r>
              <a:rPr lang="en-US" baseline="-25000" dirty="0" err="1" smtClean="0"/>
              <a:t>Na</a:t>
            </a:r>
            <a:r>
              <a:rPr lang="en-US" dirty="0" smtClean="0"/>
              <a:t> or E</a:t>
            </a:r>
            <a:r>
              <a:rPr lang="en-US" baseline="-25000" dirty="0" smtClean="0"/>
              <a:t>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Production of Action Potentials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a:t>•If a depolarization shifts the membrane potential sufficiently, it results in a massive change in membrane voltage called an </a:t>
            </a:r>
            <a:r>
              <a:rPr lang="en-US" b="1" dirty="0"/>
              <a:t>action potential </a:t>
            </a:r>
            <a:endParaRPr lang="en-US" b="1" dirty="0" smtClean="0"/>
          </a:p>
          <a:p>
            <a:endParaRPr lang="en-US" dirty="0"/>
          </a:p>
          <a:p>
            <a:r>
              <a:rPr lang="en-US" dirty="0"/>
              <a:t>•Action potentials have a constant magnitude, are all-or-none, and transmit signals over long distances </a:t>
            </a:r>
            <a:endParaRPr lang="en-US" dirty="0" smtClean="0"/>
          </a:p>
          <a:p>
            <a:endParaRPr lang="en-US" dirty="0"/>
          </a:p>
          <a:p>
            <a:r>
              <a:rPr lang="en-US" dirty="0"/>
              <a:t>•They arise because some ion channels are </a:t>
            </a:r>
            <a:r>
              <a:rPr lang="en-US" b="1" dirty="0"/>
              <a:t>voltage-gated</a:t>
            </a:r>
            <a:r>
              <a:rPr lang="en-US" dirty="0"/>
              <a:t>, opening or closing when the membrane potential passes a certain level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the Nervous System</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All animals except sponges have some type of nervous system</a:t>
            </a:r>
          </a:p>
          <a:p>
            <a:r>
              <a:rPr lang="en-US" dirty="0" smtClean="0"/>
              <a:t>Cnidarians</a:t>
            </a:r>
          </a:p>
          <a:p>
            <a:pPr lvl="1"/>
            <a:r>
              <a:rPr lang="en-US" dirty="0" smtClean="0"/>
              <a:t>radial symmetry</a:t>
            </a:r>
          </a:p>
          <a:p>
            <a:pPr lvl="1"/>
            <a:endParaRPr lang="en-US" dirty="0" smtClean="0"/>
          </a:p>
          <a:p>
            <a:pPr lvl="1"/>
            <a:endParaRPr lang="en-US" dirty="0" smtClean="0"/>
          </a:p>
          <a:p>
            <a:pPr lvl="1"/>
            <a:r>
              <a:rPr lang="en-US" dirty="0" smtClean="0"/>
              <a:t>simplest animals with nervous system</a:t>
            </a:r>
          </a:p>
          <a:p>
            <a:pPr lvl="1"/>
            <a:r>
              <a:rPr lang="en-US" dirty="0" smtClean="0"/>
              <a:t>Neurons controlling contraction and expansion of </a:t>
            </a:r>
            <a:r>
              <a:rPr lang="en-US" dirty="0" err="1" smtClean="0"/>
              <a:t>gastrovascular</a:t>
            </a:r>
            <a:r>
              <a:rPr lang="en-US" dirty="0" smtClean="0"/>
              <a:t> cavity arranged in diffuse nerve nets</a:t>
            </a:r>
          </a:p>
          <a:p>
            <a:endParaRPr lang="en-US" dirty="0"/>
          </a:p>
        </p:txBody>
      </p:sp>
      <p:pic>
        <p:nvPicPr>
          <p:cNvPr id="1026" name="Picture 2" descr="http://cosmology.net/images/CNIDARIANNerveNet.jpg"/>
          <p:cNvPicPr>
            <a:picLocks noChangeAspect="1" noChangeArrowheads="1"/>
          </p:cNvPicPr>
          <p:nvPr/>
        </p:nvPicPr>
        <p:blipFill>
          <a:blip r:embed="rId2" cstate="print"/>
          <a:srcRect/>
          <a:stretch>
            <a:fillRect/>
          </a:stretch>
        </p:blipFill>
        <p:spPr bwMode="auto">
          <a:xfrm>
            <a:off x="3918858" y="2743200"/>
            <a:ext cx="5257799" cy="1752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Potentials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or nothing </a:t>
            </a:r>
            <a:r>
              <a:rPr lang="en-US" dirty="0" err="1" smtClean="0"/>
              <a:t>phenemenon</a:t>
            </a:r>
            <a:endParaRPr lang="en-US" dirty="0" smtClean="0"/>
          </a:p>
          <a:p>
            <a:endParaRPr lang="en-US" dirty="0" smtClean="0"/>
          </a:p>
          <a:p>
            <a:r>
              <a:rPr lang="en-US" dirty="0" smtClean="0"/>
              <a:t>Once triggered, it has a magnitude independent of the stimulus that triggered it</a:t>
            </a:r>
          </a:p>
          <a:p>
            <a:endParaRPr lang="en-US" dirty="0" smtClean="0"/>
          </a:p>
          <a:p>
            <a:r>
              <a:rPr lang="en-US" dirty="0" smtClean="0"/>
              <a:t>Action potentials of most neurons usually very brief, 1-2milliseconds</a:t>
            </a:r>
          </a:p>
          <a:p>
            <a:pPr lvl="1"/>
            <a:r>
              <a:rPr lang="en-US" dirty="0" smtClean="0"/>
              <a:t>Brief AP’s allow neurons to produce them more frequently</a:t>
            </a:r>
          </a:p>
          <a:p>
            <a:pPr lvl="1"/>
            <a:r>
              <a:rPr lang="en-US" dirty="0" smtClean="0"/>
              <a:t>Neurons encode information in their action potential frequency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Generation of Action Potentials: </a:t>
            </a:r>
            <a:r>
              <a:rPr lang="en-US" b="1" i="1" dirty="0"/>
              <a:t>A Closer Look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 </a:t>
            </a:r>
            <a:r>
              <a:rPr lang="en-US" dirty="0"/>
              <a:t>action potential can be considered as a series of stages </a:t>
            </a:r>
            <a:endParaRPr lang="en-US" dirty="0" smtClean="0"/>
          </a:p>
          <a:p>
            <a:endParaRPr lang="en-US" dirty="0"/>
          </a:p>
          <a:p>
            <a:r>
              <a:rPr lang="en-US" dirty="0" smtClean="0"/>
              <a:t>At </a:t>
            </a:r>
            <a:r>
              <a:rPr lang="en-US" dirty="0"/>
              <a:t>resting potential </a:t>
            </a:r>
            <a:endParaRPr lang="en-US" dirty="0" smtClean="0"/>
          </a:p>
          <a:p>
            <a:endParaRPr lang="en-US" dirty="0"/>
          </a:p>
          <a:p>
            <a:r>
              <a:rPr lang="en-US" dirty="0"/>
              <a:t>1.Most voltage-gated sodium (Na+) channels are closed; most of the voltage-gated potassium (K+) channels are also closed </a:t>
            </a:r>
          </a:p>
        </p:txBody>
      </p:sp>
    </p:spTree>
    <p:extLst>
      <p:ext uri="{BB962C8B-B14F-4D97-AF65-F5344CB8AC3E}">
        <p14:creationId xmlns:p14="http://schemas.microsoft.com/office/powerpoint/2010/main" val="915134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99" t="13293" r="18343" b="6250"/>
          <a:stretch/>
        </p:blipFill>
        <p:spPr bwMode="auto">
          <a:xfrm>
            <a:off x="-40588" y="152400"/>
            <a:ext cx="9184588"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197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727664"/>
          </a:xfrm>
        </p:spPr>
        <p:txBody>
          <a:bodyPr>
            <a:normAutofit fontScale="90000"/>
          </a:bodyPr>
          <a:lstStyle/>
          <a:p>
            <a:pPr algn="ctr"/>
            <a:r>
              <a:rPr lang="en-US" dirty="0" smtClean="0"/>
              <a:t>Role of Voltage Gated Ion Channel in Production of an Action Potential</a:t>
            </a:r>
            <a:endParaRPr lang="en-US" dirty="0"/>
          </a:p>
        </p:txBody>
      </p:sp>
      <p:sp>
        <p:nvSpPr>
          <p:cNvPr id="3" name="Content Placeholder 2"/>
          <p:cNvSpPr>
            <a:spLocks noGrp="1"/>
          </p:cNvSpPr>
          <p:nvPr>
            <p:ph idx="1"/>
          </p:nvPr>
        </p:nvSpPr>
        <p:spPr>
          <a:xfrm>
            <a:off x="457200" y="2285999"/>
            <a:ext cx="8229600" cy="3886517"/>
          </a:xfrm>
        </p:spPr>
        <p:txBody>
          <a:bodyPr>
            <a:normAutofit fontScale="85000" lnSpcReduction="10000"/>
          </a:bodyPr>
          <a:lstStyle/>
          <a:p>
            <a:r>
              <a:rPr lang="en-US" dirty="0" smtClean="0"/>
              <a:t>Na+ has 2 gates, an activation gate and an inactivation gate, both of which must be open for Na+ to diffuse across the membrane</a:t>
            </a:r>
          </a:p>
          <a:p>
            <a:endParaRPr lang="en-US" dirty="0" smtClean="0"/>
          </a:p>
          <a:p>
            <a:r>
              <a:rPr lang="en-US" dirty="0"/>
              <a:t>2</a:t>
            </a:r>
            <a:r>
              <a:rPr lang="en-US" dirty="0" smtClean="0"/>
              <a:t>: depolarization of membrane rapidly opens activation gates and slowly closes inactivation gates for Na+</a:t>
            </a:r>
          </a:p>
          <a:p>
            <a:endParaRPr lang="en-US" dirty="0" smtClean="0"/>
          </a:p>
          <a:p>
            <a:r>
              <a:rPr lang="en-US" dirty="0"/>
              <a:t>3.During the </a:t>
            </a:r>
            <a:r>
              <a:rPr lang="en-US" i="1" dirty="0"/>
              <a:t>rising phase</a:t>
            </a:r>
            <a:r>
              <a:rPr lang="en-US" dirty="0"/>
              <a:t>, the threshold is crossed, and the membrane potential increases </a:t>
            </a:r>
            <a:endParaRPr lang="en-US" dirty="0" smtClean="0"/>
          </a:p>
          <a:p>
            <a:endParaRPr lang="en-US" dirty="0" smtClean="0"/>
          </a:p>
          <a:p>
            <a:endParaRPr lang="en-US" dirty="0"/>
          </a:p>
        </p:txBody>
      </p:sp>
    </p:spTree>
    <p:extLst>
      <p:ext uri="{BB962C8B-B14F-4D97-AF65-F5344CB8AC3E}">
        <p14:creationId xmlns:p14="http://schemas.microsoft.com/office/powerpoint/2010/main" val="1532068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94264"/>
          </a:xfrm>
        </p:spPr>
        <p:txBody>
          <a:bodyPr>
            <a:normAutofit fontScale="90000"/>
          </a:bodyPr>
          <a:lstStyle/>
          <a:p>
            <a:pPr algn="ctr"/>
            <a:r>
              <a:rPr lang="en-US" sz="4000" dirty="0" smtClean="0"/>
              <a:t>Role of Voltage Gated Ion Channel in Production of an Action Potential</a:t>
            </a:r>
            <a:endParaRPr lang="en-US" sz="4000" dirty="0"/>
          </a:p>
        </p:txBody>
      </p:sp>
      <p:sp>
        <p:nvSpPr>
          <p:cNvPr id="3" name="Content Placeholder 2"/>
          <p:cNvSpPr>
            <a:spLocks noGrp="1"/>
          </p:cNvSpPr>
          <p:nvPr>
            <p:ph idx="1"/>
          </p:nvPr>
        </p:nvSpPr>
        <p:spPr>
          <a:xfrm>
            <a:off x="381000" y="1752600"/>
            <a:ext cx="8229600" cy="3734117"/>
          </a:xfrm>
        </p:spPr>
        <p:txBody>
          <a:bodyPr/>
          <a:lstStyle/>
          <a:p>
            <a:r>
              <a:rPr lang="en-US" dirty="0" smtClean="0"/>
              <a:t>Once threshold is crossed, positive feedback quickly brings the membrane potential close to the equilibrium potential of Na+ during the rising phase</a:t>
            </a:r>
          </a:p>
          <a:p>
            <a:endParaRPr lang="en-US" dirty="0" smtClean="0"/>
          </a:p>
          <a:p>
            <a:r>
              <a:rPr lang="en-US" dirty="0" smtClean="0"/>
              <a:t>(the more Na+ ions, the more Na+ gates open to let in more Na+ ions)</a:t>
            </a:r>
            <a:endParaRPr lang="en-US" dirty="0"/>
          </a:p>
        </p:txBody>
      </p:sp>
    </p:spTree>
    <p:extLst>
      <p:ext uri="{BB962C8B-B14F-4D97-AF65-F5344CB8AC3E}">
        <p14:creationId xmlns:p14="http://schemas.microsoft.com/office/powerpoint/2010/main" val="2161024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94264"/>
          </a:xfrm>
        </p:spPr>
        <p:txBody>
          <a:bodyPr>
            <a:normAutofit fontScale="90000"/>
          </a:bodyPr>
          <a:lstStyle/>
          <a:p>
            <a:pPr algn="l"/>
            <a:r>
              <a:rPr lang="en-US" sz="4000" dirty="0" smtClean="0"/>
              <a:t>Role of Voltage Gated Ion Channel in Production of an Action Potential</a:t>
            </a:r>
            <a:endParaRPr lang="en-US" sz="4000" dirty="0"/>
          </a:p>
        </p:txBody>
      </p:sp>
      <p:sp>
        <p:nvSpPr>
          <p:cNvPr id="3" name="Content Placeholder 2"/>
          <p:cNvSpPr>
            <a:spLocks noGrp="1"/>
          </p:cNvSpPr>
          <p:nvPr>
            <p:ph idx="1"/>
          </p:nvPr>
        </p:nvSpPr>
        <p:spPr>
          <a:xfrm>
            <a:off x="457200" y="1828801"/>
            <a:ext cx="8229600" cy="4343716"/>
          </a:xfrm>
        </p:spPr>
        <p:txBody>
          <a:bodyPr>
            <a:normAutofit/>
          </a:bodyPr>
          <a:lstStyle/>
          <a:p>
            <a:r>
              <a:rPr lang="en-US" dirty="0" smtClean="0"/>
              <a:t>2 events prevent membrane potential from reaching </a:t>
            </a:r>
            <a:r>
              <a:rPr lang="en-US" dirty="0" err="1" smtClean="0"/>
              <a:t>E</a:t>
            </a:r>
            <a:r>
              <a:rPr lang="en-US" baseline="-25000" dirty="0" err="1" smtClean="0"/>
              <a:t>Na</a:t>
            </a:r>
            <a:r>
              <a:rPr lang="en-US" baseline="-25000" dirty="0" smtClean="0"/>
              <a:t> </a:t>
            </a:r>
            <a:endParaRPr lang="en-US" baseline="-25000" dirty="0"/>
          </a:p>
          <a:p>
            <a:pPr lvl="1"/>
            <a:r>
              <a:rPr lang="en-US" dirty="0" smtClean="0"/>
              <a:t>inactivation gates close halting Na+ influx</a:t>
            </a:r>
          </a:p>
          <a:p>
            <a:pPr lvl="1"/>
            <a:r>
              <a:rPr lang="en-US" dirty="0" smtClean="0"/>
              <a:t>and activation gates on most K+ channels open, bringing the membrane potential back down during the falling phase</a:t>
            </a:r>
            <a:endParaRPr lang="en-US" dirty="0"/>
          </a:p>
        </p:txBody>
      </p:sp>
    </p:spTree>
    <p:extLst>
      <p:ext uri="{BB962C8B-B14F-4D97-AF65-F5344CB8AC3E}">
        <p14:creationId xmlns:p14="http://schemas.microsoft.com/office/powerpoint/2010/main" val="2815426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
            </a:r>
            <a:br>
              <a:rPr lang="en-US" dirty="0"/>
            </a:br>
            <a:r>
              <a:rPr lang="en-US" dirty="0"/>
              <a:t>When an action potential is generated </a:t>
            </a:r>
            <a:r>
              <a:rPr lang="en-US" dirty="0" smtClean="0"/>
              <a:t>….</a:t>
            </a:r>
            <a:endParaRPr lang="en-US" dirty="0"/>
          </a:p>
        </p:txBody>
      </p:sp>
      <p:sp>
        <p:nvSpPr>
          <p:cNvPr id="3" name="Content Placeholder 2"/>
          <p:cNvSpPr>
            <a:spLocks noGrp="1"/>
          </p:cNvSpPr>
          <p:nvPr>
            <p:ph idx="1"/>
          </p:nvPr>
        </p:nvSpPr>
        <p:spPr>
          <a:xfrm>
            <a:off x="457200" y="1447800"/>
            <a:ext cx="8229600" cy="5257800"/>
          </a:xfrm>
        </p:spPr>
        <p:txBody>
          <a:bodyPr>
            <a:normAutofit/>
          </a:bodyPr>
          <a:lstStyle/>
          <a:p>
            <a:pPr marL="0" indent="0">
              <a:buNone/>
            </a:pPr>
            <a:endParaRPr lang="en-US" dirty="0"/>
          </a:p>
          <a:p>
            <a:endParaRPr lang="en-US" dirty="0" smtClean="0"/>
          </a:p>
          <a:p>
            <a:r>
              <a:rPr lang="en-US" dirty="0"/>
              <a:t>4. U</a:t>
            </a:r>
            <a:r>
              <a:rPr lang="en-US" dirty="0" smtClean="0"/>
              <a:t>pon </a:t>
            </a:r>
            <a:r>
              <a:rPr lang="en-US" dirty="0"/>
              <a:t>depolarization the K+ gate slowly </a:t>
            </a:r>
            <a:r>
              <a:rPr lang="en-US" dirty="0" smtClean="0"/>
              <a:t>opens</a:t>
            </a:r>
          </a:p>
          <a:p>
            <a:endParaRPr lang="en-US" dirty="0"/>
          </a:p>
          <a:p>
            <a:r>
              <a:rPr lang="en-US" dirty="0" smtClean="0"/>
              <a:t>This is the </a:t>
            </a:r>
            <a:r>
              <a:rPr lang="en-US" i="1" dirty="0"/>
              <a:t>falling </a:t>
            </a:r>
            <a:r>
              <a:rPr lang="en-US" i="1" dirty="0" smtClean="0"/>
              <a:t>phase</a:t>
            </a:r>
            <a:r>
              <a:rPr lang="en-US" dirty="0" smtClean="0"/>
              <a:t> </a:t>
            </a:r>
          </a:p>
          <a:p>
            <a:pPr lvl="1"/>
            <a:r>
              <a:rPr lang="en-US" dirty="0" smtClean="0"/>
              <a:t>voltage-gated </a:t>
            </a:r>
            <a:r>
              <a:rPr lang="en-US" dirty="0"/>
              <a:t>Na+ channels become inactivated; </a:t>
            </a:r>
            <a:endParaRPr lang="en-US" dirty="0" smtClean="0"/>
          </a:p>
          <a:p>
            <a:pPr lvl="1"/>
            <a:r>
              <a:rPr lang="en-US" dirty="0" smtClean="0"/>
              <a:t>voltage-gated </a:t>
            </a:r>
            <a:r>
              <a:rPr lang="en-US" dirty="0"/>
              <a:t>K</a:t>
            </a:r>
            <a:r>
              <a:rPr lang="en-US" dirty="0" smtClean="0"/>
              <a:t>+ </a:t>
            </a:r>
            <a:r>
              <a:rPr lang="en-US" dirty="0"/>
              <a:t>channels open, and K+ flows out of the cell </a:t>
            </a:r>
          </a:p>
        </p:txBody>
      </p:sp>
    </p:spTree>
    <p:extLst>
      <p:ext uri="{BB962C8B-B14F-4D97-AF65-F5344CB8AC3E}">
        <p14:creationId xmlns:p14="http://schemas.microsoft.com/office/powerpoint/2010/main" val="1175532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993" t="11459" r="18542" b="6002"/>
          <a:stretch/>
        </p:blipFill>
        <p:spPr bwMode="auto">
          <a:xfrm>
            <a:off x="0" y="-45637"/>
            <a:ext cx="9144000" cy="690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305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Refractory Period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5. During the </a:t>
            </a:r>
            <a:r>
              <a:rPr lang="en-US" i="1" dirty="0"/>
              <a:t>undershoot</a:t>
            </a:r>
            <a:r>
              <a:rPr lang="en-US" dirty="0"/>
              <a:t>, membrane permeability to K+ is at first higher than at rest, then voltage-gated K+ channels close and resting potential is restored </a:t>
            </a:r>
          </a:p>
          <a:p>
            <a:pPr marL="0" indent="0">
              <a:buNone/>
            </a:pPr>
            <a:endParaRPr lang="en-US" dirty="0" smtClean="0"/>
          </a:p>
          <a:p>
            <a:r>
              <a:rPr lang="en-US" dirty="0" smtClean="0"/>
              <a:t>During </a:t>
            </a:r>
            <a:r>
              <a:rPr lang="en-US" dirty="0"/>
              <a:t>the </a:t>
            </a:r>
            <a:r>
              <a:rPr lang="en-US" b="1" dirty="0"/>
              <a:t>refractory period </a:t>
            </a:r>
            <a:r>
              <a:rPr lang="en-US" dirty="0"/>
              <a:t>after an action potential, a second action potential cannot be initiated </a:t>
            </a:r>
            <a:endParaRPr lang="en-US" dirty="0" smtClean="0"/>
          </a:p>
          <a:p>
            <a:endParaRPr lang="en-US" dirty="0"/>
          </a:p>
          <a:p>
            <a:r>
              <a:rPr lang="en-US" dirty="0"/>
              <a:t>•The refractory period is a result of a temporary inactivation of the Na+ channels </a:t>
            </a:r>
          </a:p>
        </p:txBody>
      </p:sp>
    </p:spTree>
    <p:extLst>
      <p:ext uri="{BB962C8B-B14F-4D97-AF65-F5344CB8AC3E}">
        <p14:creationId xmlns:p14="http://schemas.microsoft.com/office/powerpoint/2010/main" val="4120149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92" t="11111" r="18232" b="6250"/>
          <a:stretch/>
        </p:blipFill>
        <p:spPr bwMode="auto">
          <a:xfrm>
            <a:off x="1" y="-122800"/>
            <a:ext cx="9144000" cy="683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667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of Nervous Systems</a:t>
            </a:r>
            <a:endParaRPr lang="en-US" dirty="0"/>
          </a:p>
        </p:txBody>
      </p:sp>
      <p:sp>
        <p:nvSpPr>
          <p:cNvPr id="3" name="Content Placeholder 2"/>
          <p:cNvSpPr>
            <a:spLocks noGrp="1"/>
          </p:cNvSpPr>
          <p:nvPr>
            <p:ph idx="1"/>
          </p:nvPr>
        </p:nvSpPr>
        <p:spPr/>
        <p:txBody>
          <a:bodyPr/>
          <a:lstStyle/>
          <a:p>
            <a:r>
              <a:rPr lang="en-US" dirty="0" smtClean="0"/>
              <a:t>Nervous systems of more complex animals contain nerve nets as well as nerves</a:t>
            </a:r>
          </a:p>
          <a:p>
            <a:pPr lvl="1"/>
            <a:r>
              <a:rPr lang="en-US" dirty="0" smtClean="0"/>
              <a:t>Nerves: bundles of fiber like extensions of neurons</a:t>
            </a:r>
          </a:p>
          <a:p>
            <a:pPr lvl="1"/>
            <a:r>
              <a:rPr lang="en-US" dirty="0" smtClean="0"/>
              <a:t>Sea Stars: have a nerve net in each arm connected to a central nerve ring</a:t>
            </a:r>
            <a:endParaRPr lang="en-US" dirty="0"/>
          </a:p>
        </p:txBody>
      </p:sp>
      <p:pic>
        <p:nvPicPr>
          <p:cNvPr id="6146" name="Picture 2" descr="http://dj003.k12.sd.us/images/starfish%20clam%20dissection/starfish.jpg"/>
          <p:cNvPicPr>
            <a:picLocks noChangeAspect="1" noChangeArrowheads="1"/>
          </p:cNvPicPr>
          <p:nvPr/>
        </p:nvPicPr>
        <p:blipFill>
          <a:blip r:embed="rId2" cstate="print"/>
          <a:srcRect/>
          <a:stretch>
            <a:fillRect/>
          </a:stretch>
        </p:blipFill>
        <p:spPr bwMode="auto">
          <a:xfrm>
            <a:off x="6172200" y="4191000"/>
            <a:ext cx="2743200" cy="2286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openwetware.org/images/thumb/a/a6/Action-potential.jpg/300px-Action-potential.jpg.png"/>
          <p:cNvPicPr>
            <a:picLocks noChangeAspect="1" noChangeArrowheads="1"/>
          </p:cNvPicPr>
          <p:nvPr/>
        </p:nvPicPr>
        <p:blipFill>
          <a:blip r:embed="rId2" cstate="print"/>
          <a:srcRect/>
          <a:stretch>
            <a:fillRect/>
          </a:stretch>
        </p:blipFill>
        <p:spPr bwMode="auto">
          <a:xfrm>
            <a:off x="0" y="0"/>
            <a:ext cx="9144000" cy="669137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Conduction of Action Potentials</a:t>
            </a:r>
            <a:endParaRPr lang="en-US" dirty="0"/>
          </a:p>
        </p:txBody>
      </p:sp>
      <p:sp>
        <p:nvSpPr>
          <p:cNvPr id="3" name="Content Placeholder 2"/>
          <p:cNvSpPr>
            <a:spLocks noGrp="1"/>
          </p:cNvSpPr>
          <p:nvPr>
            <p:ph idx="1"/>
          </p:nvPr>
        </p:nvSpPr>
        <p:spPr/>
        <p:txBody>
          <a:bodyPr>
            <a:normAutofit/>
          </a:bodyPr>
          <a:lstStyle/>
          <a:p>
            <a:r>
              <a:rPr lang="en-US" dirty="0" smtClean="0"/>
              <a:t>For an AP to function as a  long distance signal, it must travel without diminishing from the cell body to the synaptic terminals</a:t>
            </a:r>
          </a:p>
          <a:p>
            <a:endParaRPr lang="en-US" dirty="0" smtClean="0"/>
          </a:p>
          <a:p>
            <a:r>
              <a:rPr lang="en-US" dirty="0" smtClean="0"/>
              <a:t>It does so by regenerating itself along the axon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Conduction of Action Potentials</a:t>
            </a:r>
            <a:endParaRPr lang="en-US" dirty="0"/>
          </a:p>
        </p:txBody>
      </p:sp>
      <p:sp>
        <p:nvSpPr>
          <p:cNvPr id="3" name="Content Placeholder 2"/>
          <p:cNvSpPr>
            <a:spLocks noGrp="1"/>
          </p:cNvSpPr>
          <p:nvPr>
            <p:ph idx="1"/>
          </p:nvPr>
        </p:nvSpPr>
        <p:spPr/>
        <p:txBody>
          <a:bodyPr>
            <a:normAutofit lnSpcReduction="10000"/>
          </a:bodyPr>
          <a:lstStyle/>
          <a:p>
            <a:r>
              <a:rPr lang="en-US" dirty="0" smtClean="0"/>
              <a:t>At the site where an AP is initiated, usually an axon hillock, Na+ influx depolarizes the neighboring region of an axon membrane</a:t>
            </a:r>
          </a:p>
          <a:p>
            <a:r>
              <a:rPr lang="en-US" dirty="0" smtClean="0"/>
              <a:t>The depolarization in the neighboring region is large enough to reach threshold, causing an AP to be reinitiated there</a:t>
            </a:r>
          </a:p>
          <a:p>
            <a:r>
              <a:rPr lang="en-US" dirty="0" smtClean="0"/>
              <a:t>This process is repeated many times along the length of the axon</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2466" name="Picture 2" descr="http://www.arts.uwaterloo.ca/~bfleming/psych261/image25.gif"/>
          <p:cNvPicPr>
            <a:picLocks noGrp="1" noChangeAspect="1" noChangeArrowheads="1"/>
          </p:cNvPicPr>
          <p:nvPr>
            <p:ph idx="1"/>
          </p:nvPr>
        </p:nvPicPr>
        <p:blipFill>
          <a:blip r:embed="rId2" cstate="print"/>
          <a:srcRect/>
          <a:stretch>
            <a:fillRect/>
          </a:stretch>
        </p:blipFill>
        <p:spPr bwMode="auto">
          <a:xfrm>
            <a:off x="-25917" y="-1"/>
            <a:ext cx="9169917" cy="681748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Evolutionary Adaptation of Axon Structure</a:t>
            </a:r>
            <a:endParaRPr lang="en-US" dirty="0"/>
          </a:p>
        </p:txBody>
      </p:sp>
      <p:sp>
        <p:nvSpPr>
          <p:cNvPr id="8" name="Content Placeholder 7"/>
          <p:cNvSpPr>
            <a:spLocks noGrp="1"/>
          </p:cNvSpPr>
          <p:nvPr>
            <p:ph idx="1"/>
          </p:nvPr>
        </p:nvSpPr>
        <p:spPr/>
        <p:txBody>
          <a:bodyPr>
            <a:normAutofit fontScale="92500" lnSpcReduction="20000"/>
          </a:bodyPr>
          <a:lstStyle/>
          <a:p>
            <a:pPr marL="0" indent="0">
              <a:buNone/>
            </a:pPr>
            <a:endParaRPr lang="en-US" dirty="0" smtClean="0"/>
          </a:p>
          <a:p>
            <a:r>
              <a:rPr lang="en-US" dirty="0"/>
              <a:t>The speed of an action potential increases with the axon’s diameter </a:t>
            </a:r>
            <a:endParaRPr lang="en-US" dirty="0" smtClean="0"/>
          </a:p>
          <a:p>
            <a:endParaRPr lang="en-US" dirty="0"/>
          </a:p>
          <a:p>
            <a:r>
              <a:rPr lang="en-US" dirty="0"/>
              <a:t>•In vertebrates, axons are insulated by a </a:t>
            </a:r>
            <a:r>
              <a:rPr lang="en-US" b="1" dirty="0"/>
              <a:t>myelin sheath</a:t>
            </a:r>
            <a:r>
              <a:rPr lang="en-US" dirty="0"/>
              <a:t>, which causes an action potential’s speed to increase </a:t>
            </a:r>
            <a:endParaRPr lang="en-US" dirty="0" smtClean="0"/>
          </a:p>
          <a:p>
            <a:endParaRPr lang="en-US" dirty="0"/>
          </a:p>
          <a:p>
            <a:r>
              <a:rPr lang="en-US" dirty="0"/>
              <a:t>•Myelin sheaths are made by glia— </a:t>
            </a:r>
            <a:r>
              <a:rPr lang="en-US" b="1" dirty="0" err="1"/>
              <a:t>oligodendrocytes</a:t>
            </a:r>
            <a:r>
              <a:rPr lang="en-US" b="1" dirty="0"/>
              <a:t> </a:t>
            </a:r>
            <a:r>
              <a:rPr lang="en-US" dirty="0"/>
              <a:t>in the CNS and </a:t>
            </a:r>
            <a:r>
              <a:rPr lang="en-US" b="1" dirty="0"/>
              <a:t>Schwann cells </a:t>
            </a:r>
            <a:r>
              <a:rPr lang="en-US" dirty="0"/>
              <a:t>in the PNS </a:t>
            </a:r>
          </a:p>
        </p:txBody>
      </p:sp>
    </p:spTree>
    <p:extLst>
      <p:ext uri="{BB962C8B-B14F-4D97-AF65-F5344CB8AC3E}">
        <p14:creationId xmlns:p14="http://schemas.microsoft.com/office/powerpoint/2010/main" val="3142887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Myelin Sheath</a:t>
            </a:r>
            <a:endParaRPr lang="en-US" dirty="0"/>
          </a:p>
        </p:txBody>
      </p:sp>
      <p:sp>
        <p:nvSpPr>
          <p:cNvPr id="3" name="Content Placeholder 2"/>
          <p:cNvSpPr>
            <a:spLocks noGrp="1"/>
          </p:cNvSpPr>
          <p:nvPr>
            <p:ph idx="1"/>
          </p:nvPr>
        </p:nvSpPr>
        <p:spPr/>
        <p:txBody>
          <a:bodyPr/>
          <a:lstStyle/>
          <a:p>
            <a:r>
              <a:rPr lang="en-US" dirty="0" smtClean="0"/>
              <a:t>In a </a:t>
            </a:r>
            <a:r>
              <a:rPr lang="en-US" dirty="0" err="1" smtClean="0"/>
              <a:t>myelinated</a:t>
            </a:r>
            <a:r>
              <a:rPr lang="en-US" dirty="0" smtClean="0"/>
              <a:t> axon, voltage gated Na+ and K+ channels are concentrated at gaps in the myelin sheath called </a:t>
            </a:r>
            <a:r>
              <a:rPr lang="en-US" b="1" u="sng" dirty="0" smtClean="0"/>
              <a:t>nodes of </a:t>
            </a:r>
            <a:r>
              <a:rPr lang="en-US" b="1" u="sng" dirty="0" err="1" smtClean="0"/>
              <a:t>Ranvier</a:t>
            </a:r>
            <a:endParaRPr lang="en-US" b="1" u="sng" dirty="0" smtClean="0"/>
          </a:p>
          <a:p>
            <a:r>
              <a:rPr lang="en-US" dirty="0" smtClean="0"/>
              <a:t>Extracellular fluid is in contact with axon only at nodes</a:t>
            </a:r>
          </a:p>
          <a:p>
            <a:r>
              <a:rPr lang="en-US" dirty="0" smtClean="0"/>
              <a:t>As a result, AP’s are not generated in between the nodes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6280"/>
          </a:xfrm>
        </p:spPr>
        <p:txBody>
          <a:bodyPr>
            <a:normAutofit/>
          </a:bodyPr>
          <a:lstStyle/>
          <a:p>
            <a:pPr marL="0" indent="0">
              <a:buNone/>
            </a:pPr>
            <a:endParaRPr lang="en-US" dirty="0"/>
          </a:p>
          <a:p>
            <a:r>
              <a:rPr lang="en-US" dirty="0" smtClean="0"/>
              <a:t>•</a:t>
            </a:r>
            <a:r>
              <a:rPr lang="en-US" dirty="0"/>
              <a:t>Action potentials in </a:t>
            </a:r>
            <a:r>
              <a:rPr lang="en-US" dirty="0" err="1"/>
              <a:t>myelinated</a:t>
            </a:r>
            <a:r>
              <a:rPr lang="en-US" dirty="0"/>
              <a:t> axons jump between the nodes of Ranvier in a process called </a:t>
            </a:r>
            <a:r>
              <a:rPr lang="en-US" b="1" dirty="0" err="1"/>
              <a:t>saltatory</a:t>
            </a:r>
            <a:r>
              <a:rPr lang="en-US" b="1" dirty="0"/>
              <a:t> conduction </a:t>
            </a:r>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30" t="31349" r="19347" b="28770"/>
          <a:stretch/>
        </p:blipFill>
        <p:spPr bwMode="auto">
          <a:xfrm>
            <a:off x="0" y="2667000"/>
            <a:ext cx="9144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219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Important Safety Mechanism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Immediately behind the zone of depolarization due to Na+ influx,  is a zone of repolarization due to K+ </a:t>
            </a:r>
            <a:r>
              <a:rPr lang="en-US" dirty="0" err="1" smtClean="0"/>
              <a:t>eflux</a:t>
            </a:r>
            <a:endParaRPr lang="en-US" dirty="0" smtClean="0"/>
          </a:p>
          <a:p>
            <a:endParaRPr lang="en-US" dirty="0" smtClean="0"/>
          </a:p>
          <a:p>
            <a:r>
              <a:rPr lang="en-US" dirty="0" smtClean="0"/>
              <a:t>Because Na+ inactivation gates are closed behind the </a:t>
            </a:r>
            <a:r>
              <a:rPr lang="en-US" dirty="0" err="1" smtClean="0"/>
              <a:t>repolarized</a:t>
            </a:r>
            <a:r>
              <a:rPr lang="en-US" dirty="0" smtClean="0"/>
              <a:t> zone, the inward current necessary to depolarize the axon membrane ahead of the action potential can not produce another AP behind it</a:t>
            </a:r>
          </a:p>
          <a:p>
            <a:pPr lvl="1"/>
            <a:r>
              <a:rPr lang="en-US" dirty="0" smtClean="0"/>
              <a:t>AP’s move in 1 direction</a:t>
            </a:r>
          </a:p>
          <a:p>
            <a:pPr lvl="1"/>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http://media-2.web.britannica.com/eb-media/45/54745-004-6B1F6072.jpg"/>
          <p:cNvPicPr>
            <a:picLocks noChangeAspect="1" noChangeArrowheads="1"/>
          </p:cNvPicPr>
          <p:nvPr/>
        </p:nvPicPr>
        <p:blipFill>
          <a:blip r:embed="rId2" cstate="print"/>
          <a:srcRect/>
          <a:stretch>
            <a:fillRect/>
          </a:stretch>
        </p:blipFill>
        <p:spPr bwMode="auto">
          <a:xfrm>
            <a:off x="63500" y="-136526"/>
            <a:ext cx="9080500" cy="699452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
            </a:r>
            <a:br>
              <a:rPr lang="en-US" dirty="0"/>
            </a:br>
            <a:r>
              <a:rPr lang="en-US" sz="3600" b="1" dirty="0" smtClean="0"/>
              <a:t>Neurons </a:t>
            </a:r>
            <a:r>
              <a:rPr lang="en-US" sz="3600" b="1" dirty="0"/>
              <a:t>communicate with other cells at synapses </a:t>
            </a:r>
            <a:endParaRPr lang="en-US" sz="3600"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•At electrical synapses, the electrical current flows from one neuron to </a:t>
            </a:r>
            <a:r>
              <a:rPr lang="en-US" dirty="0" smtClean="0"/>
              <a:t>another</a:t>
            </a:r>
          </a:p>
          <a:p>
            <a:endParaRPr lang="en-US" dirty="0"/>
          </a:p>
          <a:p>
            <a:r>
              <a:rPr lang="en-US" dirty="0"/>
              <a:t>•At chemical synapses, a chemical neurotransmitter carries information across the gap junction </a:t>
            </a:r>
            <a:endParaRPr lang="en-US" dirty="0" smtClean="0"/>
          </a:p>
          <a:p>
            <a:endParaRPr lang="en-US" dirty="0"/>
          </a:p>
          <a:p>
            <a:r>
              <a:rPr lang="en-US" dirty="0"/>
              <a:t>•Most synapses are chemical synapses </a:t>
            </a:r>
          </a:p>
        </p:txBody>
      </p:sp>
    </p:spTree>
    <p:extLst>
      <p:ext uri="{BB962C8B-B14F-4D97-AF65-F5344CB8AC3E}">
        <p14:creationId xmlns:p14="http://schemas.microsoft.com/office/powerpoint/2010/main" val="580633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Cephalization</a:t>
            </a:r>
            <a:endParaRPr lang="en-US" dirty="0"/>
          </a:p>
        </p:txBody>
      </p:sp>
      <p:sp>
        <p:nvSpPr>
          <p:cNvPr id="3" name="Content Placeholder 2"/>
          <p:cNvSpPr>
            <a:spLocks noGrp="1"/>
          </p:cNvSpPr>
          <p:nvPr>
            <p:ph idx="1"/>
          </p:nvPr>
        </p:nvSpPr>
        <p:spPr/>
        <p:txBody>
          <a:bodyPr/>
          <a:lstStyle/>
          <a:p>
            <a:r>
              <a:rPr lang="en-US" dirty="0" smtClean="0"/>
              <a:t>Clustering of neurons in a brain near the anterior end in animals with elongated bilaterally symmetrical bodies</a:t>
            </a:r>
          </a:p>
          <a:p>
            <a:r>
              <a:rPr lang="en-US" dirty="0" smtClean="0"/>
              <a:t>Allows for greater complexity of the nervous system and more complex behavior</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OK…So what happens when an AP reaches the end of an axon?</a:t>
            </a:r>
            <a:endParaRPr lang="en-US" dirty="0"/>
          </a:p>
        </p:txBody>
      </p:sp>
      <p:sp>
        <p:nvSpPr>
          <p:cNvPr id="3" name="Content Placeholder 2"/>
          <p:cNvSpPr>
            <a:spLocks noGrp="1"/>
          </p:cNvSpPr>
          <p:nvPr>
            <p:ph idx="1"/>
          </p:nvPr>
        </p:nvSpPr>
        <p:spPr/>
        <p:txBody>
          <a:bodyPr/>
          <a:lstStyle/>
          <a:p>
            <a:r>
              <a:rPr lang="en-US" dirty="0" smtClean="0"/>
              <a:t>2 types of synapses can be at the end of an axons terminals</a:t>
            </a:r>
          </a:p>
          <a:p>
            <a:pPr lvl="1"/>
            <a:r>
              <a:rPr lang="en-US" dirty="0" smtClean="0"/>
              <a:t>Electrical synapses</a:t>
            </a:r>
          </a:p>
          <a:p>
            <a:pPr lvl="2"/>
            <a:r>
              <a:rPr lang="en-US" dirty="0" smtClean="0"/>
              <a:t>Less common</a:t>
            </a:r>
          </a:p>
          <a:p>
            <a:pPr lvl="2"/>
            <a:r>
              <a:rPr lang="en-US" dirty="0" smtClean="0"/>
              <a:t>Gap junctions</a:t>
            </a:r>
          </a:p>
          <a:p>
            <a:pPr lvl="2"/>
            <a:r>
              <a:rPr lang="en-US" dirty="0" smtClean="0"/>
              <a:t>Allows for electrical current to flow from cell to cell</a:t>
            </a:r>
          </a:p>
          <a:p>
            <a:pPr lvl="1"/>
            <a:r>
              <a:rPr lang="en-US" dirty="0" smtClean="0"/>
              <a:t>Chemical synapses</a:t>
            </a:r>
          </a:p>
          <a:p>
            <a:pPr lvl="2"/>
            <a:r>
              <a:rPr lang="en-US" dirty="0" smtClean="0"/>
              <a:t>More common</a:t>
            </a:r>
          </a:p>
          <a:p>
            <a:pPr lvl="2"/>
            <a:r>
              <a:rPr lang="en-US" dirty="0" smtClean="0"/>
              <a:t>Involve the release of neurotransmitters by the </a:t>
            </a:r>
            <a:r>
              <a:rPr lang="en-US" dirty="0" err="1" smtClean="0"/>
              <a:t>presynaptic</a:t>
            </a:r>
            <a:r>
              <a:rPr lang="en-US" dirty="0" smtClean="0"/>
              <a:t> neuron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Synapses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•The presynaptic neuron synthesizes and packages the neurotransmitter in </a:t>
            </a:r>
            <a:r>
              <a:rPr lang="en-US" b="1" dirty="0"/>
              <a:t>synaptic vesicles </a:t>
            </a:r>
            <a:r>
              <a:rPr lang="en-US" dirty="0"/>
              <a:t>located in the synaptic terminal </a:t>
            </a:r>
            <a:endParaRPr lang="en-US" dirty="0" smtClean="0"/>
          </a:p>
          <a:p>
            <a:endParaRPr lang="en-US" dirty="0"/>
          </a:p>
          <a:p>
            <a:r>
              <a:rPr lang="en-US" dirty="0"/>
              <a:t>•The action potential causes the release of the neurotransmitter </a:t>
            </a:r>
            <a:endParaRPr lang="en-US" dirty="0" smtClean="0"/>
          </a:p>
          <a:p>
            <a:endParaRPr lang="en-US" dirty="0"/>
          </a:p>
          <a:p>
            <a:r>
              <a:rPr lang="en-US" dirty="0"/>
              <a:t>•The neurotransmitter diffuses across the </a:t>
            </a:r>
            <a:r>
              <a:rPr lang="en-US" b="1" dirty="0"/>
              <a:t>synaptic cleft </a:t>
            </a:r>
            <a:r>
              <a:rPr lang="en-US" dirty="0"/>
              <a:t>and is received by the postsynaptic cell </a:t>
            </a:r>
          </a:p>
          <a:p>
            <a:endParaRPr lang="en-US" dirty="0"/>
          </a:p>
        </p:txBody>
      </p:sp>
    </p:spTree>
    <p:extLst>
      <p:ext uri="{BB962C8B-B14F-4D97-AF65-F5344CB8AC3E}">
        <p14:creationId xmlns:p14="http://schemas.microsoft.com/office/powerpoint/2010/main" val="3279002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11" t="13068" r="8807" b="6250"/>
          <a:stretch/>
        </p:blipFill>
        <p:spPr bwMode="auto">
          <a:xfrm>
            <a:off x="152400" y="110837"/>
            <a:ext cx="8839200" cy="662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10400" y="0"/>
            <a:ext cx="2133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536"/>
            <a:ext cx="9220200" cy="1143000"/>
          </a:xfrm>
        </p:spPr>
        <p:txBody>
          <a:bodyPr>
            <a:normAutofit fontScale="90000"/>
          </a:bodyPr>
          <a:lstStyle/>
          <a:p>
            <a:r>
              <a:rPr lang="en-US" dirty="0" smtClean="0"/>
              <a:t>Generation of Postsynaptic Potentials</a:t>
            </a:r>
            <a:endParaRPr lang="en-US" dirty="0"/>
          </a:p>
        </p:txBody>
      </p:sp>
      <p:sp>
        <p:nvSpPr>
          <p:cNvPr id="3" name="Content Placeholder 2"/>
          <p:cNvSpPr>
            <a:spLocks noGrp="1"/>
          </p:cNvSpPr>
          <p:nvPr>
            <p:ph idx="1"/>
          </p:nvPr>
        </p:nvSpPr>
        <p:spPr>
          <a:xfrm>
            <a:off x="457200" y="1447800"/>
            <a:ext cx="8229600" cy="4526280"/>
          </a:xfrm>
        </p:spPr>
        <p:txBody>
          <a:bodyPr>
            <a:normAutofit/>
          </a:bodyPr>
          <a:lstStyle/>
          <a:p>
            <a:pPr marL="0" indent="0">
              <a:buNone/>
            </a:pPr>
            <a:endParaRPr lang="en-US" dirty="0"/>
          </a:p>
          <a:p>
            <a:r>
              <a:rPr lang="en-US" dirty="0"/>
              <a:t>•Direct synaptic transmission involves binding of neurotransmitters to </a:t>
            </a:r>
            <a:r>
              <a:rPr lang="en-US" b="1" dirty="0"/>
              <a:t>ligand-gated ion channels </a:t>
            </a:r>
            <a:r>
              <a:rPr lang="en-US" dirty="0"/>
              <a:t>in the postsynaptic cell </a:t>
            </a:r>
            <a:endParaRPr lang="en-US" dirty="0" smtClean="0"/>
          </a:p>
          <a:p>
            <a:endParaRPr lang="en-US" dirty="0"/>
          </a:p>
          <a:p>
            <a:r>
              <a:rPr lang="en-US" dirty="0"/>
              <a:t>•Neurotransmitter binding causes ion channels to open, generating a postsynaptic potential </a:t>
            </a:r>
          </a:p>
        </p:txBody>
      </p:sp>
    </p:spTree>
    <p:extLst>
      <p:ext uri="{BB962C8B-B14F-4D97-AF65-F5344CB8AC3E}">
        <p14:creationId xmlns:p14="http://schemas.microsoft.com/office/powerpoint/2010/main" val="20183119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•Postsynaptic potentials fall into two categories </a:t>
            </a:r>
            <a:endParaRPr lang="en-US" dirty="0" smtClean="0"/>
          </a:p>
          <a:p>
            <a:endParaRPr lang="en-US" dirty="0"/>
          </a:p>
          <a:p>
            <a:r>
              <a:rPr lang="en-US" dirty="0"/>
              <a:t>–</a:t>
            </a:r>
            <a:r>
              <a:rPr lang="en-US" b="1" dirty="0"/>
              <a:t>Excitatory postsynaptic potentials (EPSPs) </a:t>
            </a:r>
            <a:r>
              <a:rPr lang="en-US" dirty="0"/>
              <a:t>are </a:t>
            </a:r>
            <a:r>
              <a:rPr lang="en-US" dirty="0" err="1"/>
              <a:t>depolarizations</a:t>
            </a:r>
            <a:r>
              <a:rPr lang="en-US" dirty="0"/>
              <a:t> that bring the membrane potential toward threshold </a:t>
            </a:r>
            <a:endParaRPr lang="en-US" dirty="0" smtClean="0"/>
          </a:p>
          <a:p>
            <a:endParaRPr lang="en-US" dirty="0"/>
          </a:p>
          <a:p>
            <a:r>
              <a:rPr lang="en-US" dirty="0"/>
              <a:t>–</a:t>
            </a:r>
            <a:r>
              <a:rPr lang="en-US" b="1" dirty="0"/>
              <a:t>Inhibitory postsynaptic potentials (IPSPs) </a:t>
            </a:r>
            <a:r>
              <a:rPr lang="en-US" dirty="0"/>
              <a:t>are </a:t>
            </a:r>
            <a:r>
              <a:rPr lang="en-US" dirty="0" err="1"/>
              <a:t>hyperpolarizations</a:t>
            </a:r>
            <a:r>
              <a:rPr lang="en-US" dirty="0"/>
              <a:t> that move the membrane potential farther from threshold </a:t>
            </a:r>
          </a:p>
        </p:txBody>
      </p:sp>
    </p:spTree>
    <p:extLst>
      <p:ext uri="{BB962C8B-B14F-4D97-AF65-F5344CB8AC3E}">
        <p14:creationId xmlns:p14="http://schemas.microsoft.com/office/powerpoint/2010/main" val="3107483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Synapses</a:t>
            </a:r>
            <a:endParaRPr lang="en-US" dirty="0"/>
          </a:p>
        </p:txBody>
      </p:sp>
      <p:sp>
        <p:nvSpPr>
          <p:cNvPr id="3" name="Content Placeholder 2"/>
          <p:cNvSpPr>
            <a:spLocks noGrp="1"/>
          </p:cNvSpPr>
          <p:nvPr>
            <p:ph idx="1"/>
          </p:nvPr>
        </p:nvSpPr>
        <p:spPr/>
        <p:txBody>
          <a:bodyPr/>
          <a:lstStyle/>
          <a:p>
            <a:r>
              <a:rPr lang="en-US" dirty="0" smtClean="0"/>
              <a:t>Presynaptic neurons synthesize neurotransmitters and package them in </a:t>
            </a:r>
            <a:r>
              <a:rPr lang="en-US" u="sng" dirty="0" smtClean="0"/>
              <a:t>synaptic vesicles </a:t>
            </a:r>
            <a:r>
              <a:rPr lang="en-US" dirty="0" smtClean="0"/>
              <a:t>which are stored in the neurons terminals</a:t>
            </a:r>
          </a:p>
          <a:p>
            <a:r>
              <a:rPr lang="en-US" dirty="0" smtClean="0"/>
              <a:t> </a:t>
            </a:r>
          </a:p>
          <a:p>
            <a:r>
              <a:rPr lang="en-US" dirty="0" smtClean="0"/>
              <a:t>Hundreds of synaptic </a:t>
            </a:r>
            <a:r>
              <a:rPr lang="en-US" dirty="0" err="1" smtClean="0"/>
              <a:t>vessicles</a:t>
            </a:r>
            <a:r>
              <a:rPr lang="en-US" dirty="0" smtClean="0"/>
              <a:t> may interact with a cell body or dendrites of a postsynaptic neuron</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3492" name="Picture 4" descr="http://i.livescience.com/images/070820_neurons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Cleft</a:t>
            </a:r>
            <a:endParaRPr lang="en-US" dirty="0"/>
          </a:p>
        </p:txBody>
      </p:sp>
      <p:sp>
        <p:nvSpPr>
          <p:cNvPr id="3" name="Content Placeholder 2"/>
          <p:cNvSpPr>
            <a:spLocks noGrp="1"/>
          </p:cNvSpPr>
          <p:nvPr>
            <p:ph idx="1"/>
          </p:nvPr>
        </p:nvSpPr>
        <p:spPr/>
        <p:txBody>
          <a:bodyPr>
            <a:normAutofit fontScale="92500"/>
          </a:bodyPr>
          <a:lstStyle/>
          <a:p>
            <a:r>
              <a:rPr lang="en-US" dirty="0" smtClean="0"/>
              <a:t>A narrow cleft/ gap that can separates the </a:t>
            </a:r>
            <a:r>
              <a:rPr lang="en-US" dirty="0" err="1" smtClean="0"/>
              <a:t>presynaptic</a:t>
            </a:r>
            <a:r>
              <a:rPr lang="en-US" dirty="0" smtClean="0"/>
              <a:t> neuron from the post synaptic cell</a:t>
            </a:r>
          </a:p>
          <a:p>
            <a:r>
              <a:rPr lang="en-US" dirty="0" smtClean="0"/>
              <a:t>The effect of neurotransmitters on the post synaptic cell may be either </a:t>
            </a:r>
          </a:p>
          <a:p>
            <a:pPr lvl="1"/>
            <a:r>
              <a:rPr lang="en-US" dirty="0" smtClean="0"/>
              <a:t>Direct: </a:t>
            </a:r>
            <a:r>
              <a:rPr lang="en-US" dirty="0" err="1" smtClean="0"/>
              <a:t>neurotrasmitter</a:t>
            </a:r>
            <a:r>
              <a:rPr lang="en-US" dirty="0" smtClean="0"/>
              <a:t> binds </a:t>
            </a:r>
            <a:r>
              <a:rPr lang="en-US" dirty="0" err="1" smtClean="0"/>
              <a:t>ligand</a:t>
            </a:r>
            <a:r>
              <a:rPr lang="en-US" dirty="0" smtClean="0"/>
              <a:t> gated ion channels allowing specific ions to diffuse across a plasma membrane changing membrane potential</a:t>
            </a:r>
          </a:p>
          <a:p>
            <a:pPr lvl="1"/>
            <a:r>
              <a:rPr lang="en-US" dirty="0" smtClean="0"/>
              <a:t>Indirect: neurotransmitter binds receptors not associated with ion channels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Chemical Synapses</a:t>
            </a:r>
            <a:endParaRPr lang="en-US" dirty="0"/>
          </a:p>
        </p:txBody>
      </p:sp>
      <p:sp>
        <p:nvSpPr>
          <p:cNvPr id="3" name="Content Placeholder 2"/>
          <p:cNvSpPr>
            <a:spLocks noGrp="1"/>
          </p:cNvSpPr>
          <p:nvPr>
            <p:ph idx="1"/>
          </p:nvPr>
        </p:nvSpPr>
        <p:spPr/>
        <p:txBody>
          <a:bodyPr/>
          <a:lstStyle/>
          <a:p>
            <a:r>
              <a:rPr lang="en-US" dirty="0" smtClean="0"/>
              <a:t>When an AP depolarizes the plasma membrane of the axon terminals, it opens voltage gated Ca2+ channels triggering an influx of Ca2+</a:t>
            </a:r>
          </a:p>
          <a:p>
            <a:r>
              <a:rPr lang="en-US" dirty="0" smtClean="0"/>
              <a:t>The elevated Ca2+ in the terminals causes synaptic </a:t>
            </a:r>
            <a:r>
              <a:rPr lang="en-US" dirty="0" err="1" smtClean="0"/>
              <a:t>vessicles</a:t>
            </a:r>
            <a:r>
              <a:rPr lang="en-US" dirty="0" smtClean="0"/>
              <a:t> to fuse with the </a:t>
            </a:r>
            <a:r>
              <a:rPr lang="en-US" dirty="0" err="1" smtClean="0"/>
              <a:t>presynaptic</a:t>
            </a:r>
            <a:r>
              <a:rPr lang="en-US" dirty="0" smtClean="0"/>
              <a:t> membrane , releasing neurotransmitters to the  synaptic cleft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Chemical Synapses</a:t>
            </a:r>
            <a:endParaRPr lang="en-US" dirty="0"/>
          </a:p>
        </p:txBody>
      </p:sp>
      <p:sp>
        <p:nvSpPr>
          <p:cNvPr id="3" name="Content Placeholder 2"/>
          <p:cNvSpPr>
            <a:spLocks noGrp="1"/>
          </p:cNvSpPr>
          <p:nvPr>
            <p:ph idx="1"/>
          </p:nvPr>
        </p:nvSpPr>
        <p:spPr/>
        <p:txBody>
          <a:bodyPr>
            <a:normAutofit lnSpcReduction="10000"/>
          </a:bodyPr>
          <a:lstStyle/>
          <a:p>
            <a:r>
              <a:rPr lang="en-US" dirty="0" smtClean="0"/>
              <a:t>The neurotransmitter binds the receptor portion of a </a:t>
            </a:r>
            <a:r>
              <a:rPr lang="en-US" dirty="0" err="1" smtClean="0"/>
              <a:t>ligand</a:t>
            </a:r>
            <a:r>
              <a:rPr lang="en-US" dirty="0" smtClean="0"/>
              <a:t> gated ion channel in the post synaptic membrane, opening the channels of the membrane and allowing an influx of it particular ion (Na+ or K+)</a:t>
            </a:r>
          </a:p>
          <a:p>
            <a:r>
              <a:rPr lang="en-US" dirty="0" smtClean="0"/>
              <a:t>Eventually the neurotransmitter is released from the receptor and</a:t>
            </a:r>
          </a:p>
          <a:p>
            <a:pPr lvl="1"/>
            <a:r>
              <a:rPr lang="en-US" dirty="0" smtClean="0"/>
              <a:t>Taken back up by the </a:t>
            </a:r>
            <a:r>
              <a:rPr lang="en-US" dirty="0" err="1" smtClean="0"/>
              <a:t>presynaptic</a:t>
            </a:r>
            <a:r>
              <a:rPr lang="en-US" dirty="0" smtClean="0"/>
              <a:t> cell</a:t>
            </a:r>
          </a:p>
          <a:p>
            <a:pPr lvl="1"/>
            <a:r>
              <a:rPr lang="en-US" dirty="0" smtClean="0"/>
              <a:t>Degraded</a:t>
            </a:r>
          </a:p>
          <a:p>
            <a:pPr lvl="1"/>
            <a:r>
              <a:rPr lang="en-US" dirty="0" smtClean="0"/>
              <a:t>Otherwise diffuses out of the synaptic cleft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38" t="10913" r="18232" b="6250"/>
          <a:stretch/>
        </p:blipFill>
        <p:spPr bwMode="auto">
          <a:xfrm>
            <a:off x="1" y="1667"/>
            <a:ext cx="9144000" cy="693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428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t>Summation of postsynaptic potentials  in direct synaptic transmission</a:t>
            </a:r>
            <a:endParaRPr lang="en-US" sz="3600" dirty="0"/>
          </a:p>
        </p:txBody>
      </p:sp>
      <p:sp>
        <p:nvSpPr>
          <p:cNvPr id="8" name="Content Placeholder 7"/>
          <p:cNvSpPr>
            <a:spLocks noGrp="1"/>
          </p:cNvSpPr>
          <p:nvPr>
            <p:ph idx="1"/>
          </p:nvPr>
        </p:nvSpPr>
        <p:spPr/>
        <p:txBody>
          <a:bodyPr>
            <a:normAutofit fontScale="92500" lnSpcReduction="10000"/>
          </a:bodyPr>
          <a:lstStyle/>
          <a:p>
            <a:r>
              <a:rPr lang="en-US" dirty="0" smtClean="0"/>
              <a:t>Unlike AP’s which are all or none, postsynaptic potentials are graded</a:t>
            </a:r>
          </a:p>
          <a:p>
            <a:r>
              <a:rPr lang="en-US" dirty="0" smtClean="0"/>
              <a:t>Magnitude of postsynaptic potential depends on</a:t>
            </a:r>
          </a:p>
          <a:p>
            <a:pPr lvl="1"/>
            <a:r>
              <a:rPr lang="en-US" dirty="0" smtClean="0"/>
              <a:t>Amount of neurotransmitter released</a:t>
            </a:r>
          </a:p>
          <a:p>
            <a:pPr lvl="1"/>
            <a:r>
              <a:rPr lang="en-US" dirty="0" smtClean="0"/>
              <a:t>Frequency of postsynaptic AP </a:t>
            </a:r>
          </a:p>
          <a:p>
            <a:pPr lvl="2"/>
            <a:r>
              <a:rPr lang="en-US" dirty="0" smtClean="0"/>
              <a:t>1 AP causing a presynaptic cell to release neurotransmitter is probably not enough to elicit a response out of the postsynaptic cell</a:t>
            </a:r>
          </a:p>
          <a:p>
            <a:pPr lvl="2"/>
            <a:r>
              <a:rPr lang="en-US" dirty="0" smtClean="0"/>
              <a:t>Multiple APs in a </a:t>
            </a:r>
            <a:r>
              <a:rPr lang="en-US" dirty="0" err="1" smtClean="0"/>
              <a:t>presynaptic</a:t>
            </a:r>
            <a:r>
              <a:rPr lang="en-US" dirty="0" smtClean="0"/>
              <a:t> cell are required to initiate a new AP in a post synaptic cell</a:t>
            </a:r>
          </a:p>
          <a:p>
            <a:pPr lvl="2"/>
            <a:r>
              <a:rPr lang="en-US" b="1" u="sng" dirty="0" smtClean="0"/>
              <a:t>Temporal Summation</a:t>
            </a:r>
            <a:endParaRPr lang="en-US" b="1" u="sng"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Summation of postsynaptic potentials  in direct synaptic transmission</a:t>
            </a:r>
            <a:endParaRPr lang="en-US" sz="3600" dirty="0"/>
          </a:p>
        </p:txBody>
      </p:sp>
      <p:sp>
        <p:nvSpPr>
          <p:cNvPr id="5" name="Text Placeholder 4"/>
          <p:cNvSpPr>
            <a:spLocks noGrp="1"/>
          </p:cNvSpPr>
          <p:nvPr>
            <p:ph type="body" idx="1"/>
          </p:nvPr>
        </p:nvSpPr>
        <p:spPr/>
        <p:txBody>
          <a:bodyPr/>
          <a:lstStyle/>
          <a:p>
            <a:r>
              <a:rPr lang="en-US" dirty="0" smtClean="0"/>
              <a:t>Temporal summation</a:t>
            </a:r>
            <a:endParaRPr lang="en-US" dirty="0"/>
          </a:p>
        </p:txBody>
      </p:sp>
      <p:sp>
        <p:nvSpPr>
          <p:cNvPr id="7" name="Text Placeholder 6"/>
          <p:cNvSpPr>
            <a:spLocks noGrp="1"/>
          </p:cNvSpPr>
          <p:nvPr>
            <p:ph type="body" sz="half" idx="3"/>
          </p:nvPr>
        </p:nvSpPr>
        <p:spPr/>
        <p:txBody>
          <a:bodyPr/>
          <a:lstStyle/>
          <a:p>
            <a:r>
              <a:rPr lang="en-US" dirty="0" smtClean="0"/>
              <a:t>Spatial summation</a:t>
            </a:r>
            <a:endParaRPr lang="en-US" dirty="0"/>
          </a:p>
        </p:txBody>
      </p:sp>
      <p:sp>
        <p:nvSpPr>
          <p:cNvPr id="6" name="Content Placeholder 5"/>
          <p:cNvSpPr>
            <a:spLocks noGrp="1"/>
          </p:cNvSpPr>
          <p:nvPr>
            <p:ph sz="quarter" idx="2"/>
          </p:nvPr>
        </p:nvSpPr>
        <p:spPr/>
        <p:txBody>
          <a:bodyPr/>
          <a:lstStyle/>
          <a:p>
            <a:r>
              <a:rPr lang="en-US" dirty="0" smtClean="0"/>
              <a:t>When EPSPs occur in rapid succession at a single synapse, the 2</a:t>
            </a:r>
            <a:r>
              <a:rPr lang="en-US" baseline="30000" dirty="0" smtClean="0"/>
              <a:t>nd</a:t>
            </a:r>
            <a:r>
              <a:rPr lang="en-US" dirty="0" smtClean="0"/>
              <a:t> EPSP may begin before the postsynaptic cells membrane potential has reached resting potential and so the 2 EPSPs add together</a:t>
            </a:r>
            <a:endParaRPr lang="en-US" dirty="0"/>
          </a:p>
        </p:txBody>
      </p:sp>
      <p:sp>
        <p:nvSpPr>
          <p:cNvPr id="8" name="Content Placeholder 7"/>
          <p:cNvSpPr>
            <a:spLocks noGrp="1"/>
          </p:cNvSpPr>
          <p:nvPr>
            <p:ph sz="quarter" idx="4"/>
          </p:nvPr>
        </p:nvSpPr>
        <p:spPr/>
        <p:txBody>
          <a:bodyPr/>
          <a:lstStyle/>
          <a:p>
            <a:r>
              <a:rPr lang="en-US" dirty="0" smtClean="0"/>
              <a:t>EPSPs produced nearly simultaneously by different synapses on the same postsynaptic neuron can have the same additive effect</a:t>
            </a:r>
            <a:endParaRPr lang="en-US" dirty="0"/>
          </a:p>
        </p:txBody>
      </p:sp>
      <p:pic>
        <p:nvPicPr>
          <p:cNvPr id="69634" name="Picture 2" descr="http://www.bio.miami.edu/~cmallery/150/neuro/c7.48.18.summation.jpg"/>
          <p:cNvPicPr>
            <a:picLocks noChangeAspect="1" noChangeArrowheads="1"/>
          </p:cNvPicPr>
          <p:nvPr/>
        </p:nvPicPr>
        <p:blipFill>
          <a:blip r:embed="rId2" cstate="print"/>
          <a:srcRect/>
          <a:stretch>
            <a:fillRect/>
          </a:stretch>
        </p:blipFill>
        <p:spPr bwMode="auto">
          <a:xfrm>
            <a:off x="152400" y="2362200"/>
            <a:ext cx="8965924" cy="4352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ipe(down)">
                                      <p:cBhvr>
                                        <p:cTn id="7"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EPSPs &amp; IPSPs</a:t>
            </a:r>
            <a:endParaRPr lang="en-US" dirty="0"/>
          </a:p>
        </p:txBody>
      </p:sp>
      <p:sp>
        <p:nvSpPr>
          <p:cNvPr id="8" name="Content Placeholder 7"/>
          <p:cNvSpPr>
            <a:spLocks noGrp="1"/>
          </p:cNvSpPr>
          <p:nvPr>
            <p:ph idx="1"/>
          </p:nvPr>
        </p:nvSpPr>
        <p:spPr/>
        <p:txBody>
          <a:bodyPr>
            <a:normAutofit lnSpcReduction="10000"/>
          </a:bodyPr>
          <a:lstStyle/>
          <a:p>
            <a:r>
              <a:rPr lang="en-US" dirty="0" smtClean="0"/>
              <a:t>The interplay between the multiple EPSPs and IPSPs is the essence of integration in the nervous system</a:t>
            </a:r>
          </a:p>
          <a:p>
            <a:r>
              <a:rPr lang="en-US" dirty="0" smtClean="0"/>
              <a:t>The axon hillock is the neurons integrating center , the region where the membrane potential at any instant represents the summed effects of EPSPs and IPSPs </a:t>
            </a:r>
          </a:p>
          <a:p>
            <a:pPr lvl="1"/>
            <a:r>
              <a:rPr lang="en-US" dirty="0" smtClean="0"/>
              <a:t>Whenever the membrane potential at the </a:t>
            </a:r>
            <a:r>
              <a:rPr lang="en-US" dirty="0" err="1" smtClean="0"/>
              <a:t>axion</a:t>
            </a:r>
            <a:r>
              <a:rPr lang="en-US" dirty="0" smtClean="0"/>
              <a:t> hillock reaches threshold, an AP is generated</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Indirect Synaptic Transmission</a:t>
            </a:r>
            <a:endParaRPr lang="en-US" dirty="0"/>
          </a:p>
        </p:txBody>
      </p:sp>
      <p:sp>
        <p:nvSpPr>
          <p:cNvPr id="3" name="Content Placeholder 2"/>
          <p:cNvSpPr>
            <a:spLocks noGrp="1"/>
          </p:cNvSpPr>
          <p:nvPr>
            <p:ph idx="1"/>
          </p:nvPr>
        </p:nvSpPr>
        <p:spPr/>
        <p:txBody>
          <a:bodyPr/>
          <a:lstStyle/>
          <a:p>
            <a:r>
              <a:rPr lang="en-US" dirty="0" smtClean="0"/>
              <a:t>In indirect synaptic transmission, a neurotransmitter binds to a receptor that is not part of an ion channel</a:t>
            </a:r>
          </a:p>
          <a:p>
            <a:r>
              <a:rPr lang="en-US" dirty="0" smtClean="0"/>
              <a:t>Activates signal transduction pathways involving second messengers in the postsynaptic cell</a:t>
            </a:r>
          </a:p>
          <a:p>
            <a:r>
              <a:rPr lang="en-US" dirty="0" smtClean="0"/>
              <a:t>Have slower onsets than direct transmission, but longer lasting effects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457200" y="1219200"/>
            <a:ext cx="8229600" cy="5334000"/>
          </a:xfrm>
        </p:spPr>
        <p:txBody>
          <a:bodyPr>
            <a:normAutofit lnSpcReduction="10000"/>
          </a:bodyPr>
          <a:lstStyle/>
          <a:p>
            <a:pPr marL="0" indent="0">
              <a:buNone/>
            </a:pPr>
            <a:endParaRPr lang="en-US" dirty="0"/>
          </a:p>
          <a:p>
            <a:r>
              <a:rPr lang="en-US" dirty="0"/>
              <a:t>•There are more than 100 neurotransmitters, belonging to five groups: </a:t>
            </a:r>
            <a:endParaRPr lang="en-US" dirty="0" smtClean="0"/>
          </a:p>
          <a:p>
            <a:pPr lvl="1"/>
            <a:r>
              <a:rPr lang="en-US" dirty="0" smtClean="0"/>
              <a:t>Acetylcholine</a:t>
            </a:r>
          </a:p>
          <a:p>
            <a:pPr lvl="1"/>
            <a:r>
              <a:rPr lang="en-US" dirty="0" smtClean="0"/>
              <a:t>biogenic amines</a:t>
            </a:r>
          </a:p>
          <a:p>
            <a:pPr lvl="1"/>
            <a:r>
              <a:rPr lang="en-US" dirty="0" smtClean="0"/>
              <a:t>amino acids</a:t>
            </a:r>
          </a:p>
          <a:p>
            <a:pPr lvl="1"/>
            <a:r>
              <a:rPr lang="en-US" dirty="0" smtClean="0"/>
              <a:t>Neuropeptides</a:t>
            </a:r>
          </a:p>
          <a:p>
            <a:pPr lvl="1"/>
            <a:r>
              <a:rPr lang="en-US" dirty="0" smtClean="0"/>
              <a:t>and </a:t>
            </a:r>
            <a:r>
              <a:rPr lang="en-US" dirty="0"/>
              <a:t>gases </a:t>
            </a:r>
            <a:endParaRPr lang="en-US" dirty="0" smtClean="0"/>
          </a:p>
          <a:p>
            <a:endParaRPr lang="en-US" dirty="0"/>
          </a:p>
          <a:p>
            <a:r>
              <a:rPr lang="en-US" dirty="0"/>
              <a:t>•A single neurotransmitter may have more than a dozen different receptors </a:t>
            </a:r>
          </a:p>
        </p:txBody>
      </p:sp>
    </p:spTree>
    <p:extLst>
      <p:ext uri="{BB962C8B-B14F-4D97-AF65-F5344CB8AC3E}">
        <p14:creationId xmlns:p14="http://schemas.microsoft.com/office/powerpoint/2010/main" val="11967752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966" t="13352" r="29262" b="6156"/>
          <a:stretch/>
        </p:blipFill>
        <p:spPr bwMode="auto">
          <a:xfrm>
            <a:off x="1447800" y="211899"/>
            <a:ext cx="6553200" cy="65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1178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457200" y="1371600"/>
            <a:ext cx="8229600" cy="5181599"/>
          </a:xfrm>
        </p:spPr>
        <p:txBody>
          <a:bodyPr>
            <a:normAutofit/>
          </a:bodyPr>
          <a:lstStyle/>
          <a:p>
            <a:r>
              <a:rPr lang="en-US" dirty="0" smtClean="0"/>
              <a:t>Neurotransmitters are chemicals which relay, amplify, and modulate signals between a neurons and other cells</a:t>
            </a:r>
            <a:endParaRPr lang="en-US" baseline="30000" dirty="0" smtClean="0"/>
          </a:p>
          <a:p>
            <a:pPr lvl="1"/>
            <a:r>
              <a:rPr lang="en-US" dirty="0" smtClean="0"/>
              <a:t>Neurotransmitters are packaged into synaptic vesicles that cluster beneath the membrane on the presynaptic side of a synapse</a:t>
            </a:r>
          </a:p>
          <a:p>
            <a:pPr lvl="1"/>
            <a:r>
              <a:rPr lang="en-US" dirty="0" smtClean="0"/>
              <a:t>They are released into the synaptic cleft, where they bind to receptors in the membrane on the postsynaptic side of the synapse. </a:t>
            </a:r>
          </a:p>
          <a:p>
            <a:pPr lvl="1">
              <a:buNone/>
            </a:pPr>
            <a:endParaRPr lang="en-US" dirty="0" smtClean="0"/>
          </a:p>
          <a:p>
            <a:endParaRPr lang="en-US" dirty="0"/>
          </a:p>
        </p:txBody>
      </p:sp>
    </p:spTree>
    <p:extLst>
      <p:ext uri="{BB962C8B-B14F-4D97-AF65-F5344CB8AC3E}">
        <p14:creationId xmlns:p14="http://schemas.microsoft.com/office/powerpoint/2010/main" val="11743477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Acetylcholine</a:t>
            </a:r>
            <a:endParaRPr lang="en-US" dirty="0"/>
          </a:p>
        </p:txBody>
      </p:sp>
      <p:sp>
        <p:nvSpPr>
          <p:cNvPr id="3" name="Content Placeholder 2"/>
          <p:cNvSpPr>
            <a:spLocks noGrp="1"/>
          </p:cNvSpPr>
          <p:nvPr>
            <p:ph idx="1"/>
          </p:nvPr>
        </p:nvSpPr>
        <p:spPr>
          <a:xfrm>
            <a:off x="457200" y="1447800"/>
            <a:ext cx="8534400" cy="4724717"/>
          </a:xfrm>
        </p:spPr>
        <p:txBody>
          <a:bodyPr>
            <a:normAutofit fontScale="85000" lnSpcReduction="20000"/>
          </a:bodyPr>
          <a:lstStyle/>
          <a:p>
            <a:pPr marL="0" indent="0">
              <a:buNone/>
            </a:pPr>
            <a:endParaRPr lang="en-US" dirty="0"/>
          </a:p>
          <a:p>
            <a:r>
              <a:rPr lang="en-US" dirty="0"/>
              <a:t>•</a:t>
            </a:r>
            <a:r>
              <a:rPr lang="en-US" b="1" dirty="0"/>
              <a:t>Acetylcholine </a:t>
            </a:r>
            <a:r>
              <a:rPr lang="en-US" dirty="0"/>
              <a:t>is a common neurotransmitter in vertebrates and invertebrates </a:t>
            </a:r>
            <a:endParaRPr lang="en-US" dirty="0" smtClean="0"/>
          </a:p>
          <a:p>
            <a:endParaRPr lang="en-US" dirty="0"/>
          </a:p>
          <a:p>
            <a:r>
              <a:rPr lang="en-US" dirty="0"/>
              <a:t>•It is involved in muscle stimulation, memory formation, and learning </a:t>
            </a:r>
            <a:endParaRPr lang="en-US" dirty="0" smtClean="0"/>
          </a:p>
          <a:p>
            <a:endParaRPr lang="en-US" dirty="0"/>
          </a:p>
          <a:p>
            <a:r>
              <a:rPr lang="en-US" dirty="0"/>
              <a:t>•Vertebrates have two major classes of acetylcholine receptor, one that is </a:t>
            </a:r>
            <a:r>
              <a:rPr lang="en-US" dirty="0" smtClean="0"/>
              <a:t>ligand </a:t>
            </a:r>
            <a:r>
              <a:rPr lang="en-US" dirty="0"/>
              <a:t>gated and one that is metabotropic </a:t>
            </a:r>
            <a:endParaRPr lang="en-US" dirty="0" smtClean="0"/>
          </a:p>
          <a:p>
            <a:endParaRPr lang="en-US" dirty="0"/>
          </a:p>
          <a:p>
            <a:r>
              <a:rPr lang="en-US" dirty="0" smtClean="0"/>
              <a:t>In vertebrates Acetylcholine has functions both in the (PNS) and in the (CNS) as a neuromodulator</a:t>
            </a:r>
          </a:p>
        </p:txBody>
      </p:sp>
    </p:spTree>
    <p:extLst>
      <p:ext uri="{BB962C8B-B14F-4D97-AF65-F5344CB8AC3E}">
        <p14:creationId xmlns:p14="http://schemas.microsoft.com/office/powerpoint/2010/main" val="35122159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Nicotine &amp; Acetylcholine</a:t>
            </a:r>
            <a:endParaRPr lang="en-US" dirty="0"/>
          </a:p>
        </p:txBody>
      </p:sp>
      <p:sp>
        <p:nvSpPr>
          <p:cNvPr id="3" name="Content Placeholder 2"/>
          <p:cNvSpPr>
            <a:spLocks noGrp="1"/>
          </p:cNvSpPr>
          <p:nvPr>
            <p:ph idx="1"/>
          </p:nvPr>
        </p:nvSpPr>
        <p:spPr/>
        <p:txBody>
          <a:bodyPr/>
          <a:lstStyle/>
          <a:p>
            <a:r>
              <a:rPr lang="en-US" dirty="0" smtClean="0"/>
              <a:t>Binds the same receptors as acetylcholine</a:t>
            </a:r>
          </a:p>
          <a:p>
            <a:r>
              <a:rPr lang="en-US" dirty="0" smtClean="0"/>
              <a:t>In vertebrate cardiac muscle acetylcholine/nicotine receptors initiate signal transduction pathways (via G protein coupled receptors)whose effects ultimately reduce the strength and rate of contraction</a:t>
            </a:r>
            <a:endParaRPr lang="en-US" dirty="0"/>
          </a:p>
        </p:txBody>
      </p:sp>
    </p:spTree>
    <p:extLst>
      <p:ext uri="{BB962C8B-B14F-4D97-AF65-F5344CB8AC3E}">
        <p14:creationId xmlns:p14="http://schemas.microsoft.com/office/powerpoint/2010/main" val="21812282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Biogenic Amines</a:t>
            </a:r>
            <a:endParaRPr lang="en-US" dirty="0"/>
          </a:p>
        </p:txBody>
      </p:sp>
      <p:sp>
        <p:nvSpPr>
          <p:cNvPr id="3" name="Content Placeholder 2"/>
          <p:cNvSpPr>
            <a:spLocks noGrp="1"/>
          </p:cNvSpPr>
          <p:nvPr>
            <p:ph idx="1"/>
          </p:nvPr>
        </p:nvSpPr>
        <p:spPr>
          <a:xfrm>
            <a:off x="533400" y="1295400"/>
            <a:ext cx="8153400" cy="4877117"/>
          </a:xfrm>
        </p:spPr>
        <p:txBody>
          <a:bodyPr>
            <a:normAutofit/>
          </a:bodyPr>
          <a:lstStyle/>
          <a:p>
            <a:r>
              <a:rPr lang="en-US" dirty="0" smtClean="0"/>
              <a:t>are neurotransmitters and neuromodulators that contain one amino group that is connected to an aromatic ring by a two-carbon chain </a:t>
            </a:r>
            <a:endParaRPr lang="en-US" dirty="0"/>
          </a:p>
          <a:p>
            <a:r>
              <a:rPr lang="en-US" b="1" dirty="0"/>
              <a:t>Biogenic amines </a:t>
            </a:r>
            <a:r>
              <a:rPr lang="en-US" dirty="0"/>
              <a:t>include </a:t>
            </a:r>
          </a:p>
          <a:p>
            <a:pPr lvl="1"/>
            <a:r>
              <a:rPr lang="en-US" b="1" dirty="0" smtClean="0"/>
              <a:t>Epinephrine </a:t>
            </a:r>
            <a:endParaRPr lang="en-US" dirty="0"/>
          </a:p>
          <a:p>
            <a:pPr lvl="1"/>
            <a:r>
              <a:rPr lang="en-US" b="1" dirty="0" smtClean="0"/>
              <a:t>Norepinephrine </a:t>
            </a:r>
            <a:endParaRPr lang="en-US" dirty="0"/>
          </a:p>
          <a:p>
            <a:pPr lvl="1"/>
            <a:r>
              <a:rPr lang="en-US" b="1" dirty="0" smtClean="0"/>
              <a:t>Dopamine </a:t>
            </a:r>
            <a:endParaRPr lang="en-US" dirty="0"/>
          </a:p>
          <a:p>
            <a:pPr lvl="1"/>
            <a:r>
              <a:rPr lang="en-US" b="1" dirty="0" smtClean="0"/>
              <a:t>Serotonin </a:t>
            </a:r>
            <a:endParaRPr lang="en-US" dirty="0"/>
          </a:p>
          <a:p>
            <a:r>
              <a:rPr lang="en-US" dirty="0" smtClean="0"/>
              <a:t>They </a:t>
            </a:r>
            <a:r>
              <a:rPr lang="en-US" dirty="0"/>
              <a:t>are active in the CNS and PNS </a:t>
            </a:r>
          </a:p>
        </p:txBody>
      </p:sp>
    </p:spTree>
    <p:extLst>
      <p:ext uri="{BB962C8B-B14F-4D97-AF65-F5344CB8AC3E}">
        <p14:creationId xmlns:p14="http://schemas.microsoft.com/office/powerpoint/2010/main" val="4004103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948"/>
            <a:ext cx="8229600" cy="738652"/>
          </a:xfrm>
        </p:spPr>
        <p:txBody>
          <a:bodyPr>
            <a:normAutofit/>
          </a:bodyPr>
          <a:lstStyle/>
          <a:p>
            <a:r>
              <a:rPr lang="en-US" sz="3600" dirty="0" smtClean="0"/>
              <a:t>Organization of the Nervous System</a:t>
            </a:r>
            <a:endParaRPr lang="en-US" sz="3600" dirty="0"/>
          </a:p>
        </p:txBody>
      </p:sp>
      <p:sp>
        <p:nvSpPr>
          <p:cNvPr id="5" name="Text Placeholder 4"/>
          <p:cNvSpPr>
            <a:spLocks noGrp="1"/>
          </p:cNvSpPr>
          <p:nvPr>
            <p:ph type="body" idx="1"/>
          </p:nvPr>
        </p:nvSpPr>
        <p:spPr>
          <a:xfrm>
            <a:off x="457200" y="990601"/>
            <a:ext cx="4040188" cy="838200"/>
          </a:xfrm>
        </p:spPr>
        <p:txBody>
          <a:bodyPr/>
          <a:lstStyle/>
          <a:p>
            <a:r>
              <a:rPr lang="en-US" dirty="0" smtClean="0"/>
              <a:t>Central Nervous System</a:t>
            </a:r>
            <a:endParaRPr lang="en-US" dirty="0"/>
          </a:p>
        </p:txBody>
      </p:sp>
      <p:sp>
        <p:nvSpPr>
          <p:cNvPr id="7" name="Text Placeholder 6"/>
          <p:cNvSpPr>
            <a:spLocks noGrp="1"/>
          </p:cNvSpPr>
          <p:nvPr>
            <p:ph type="body" sz="half" idx="3"/>
          </p:nvPr>
        </p:nvSpPr>
        <p:spPr>
          <a:xfrm>
            <a:off x="4645025" y="1066801"/>
            <a:ext cx="4041775" cy="762000"/>
          </a:xfrm>
        </p:spPr>
        <p:txBody>
          <a:bodyPr>
            <a:normAutofit/>
          </a:bodyPr>
          <a:lstStyle/>
          <a:p>
            <a:r>
              <a:rPr lang="en-US" dirty="0" smtClean="0"/>
              <a:t>Peripheral Nervous System</a:t>
            </a:r>
            <a:endParaRPr lang="en-US" dirty="0"/>
          </a:p>
        </p:txBody>
      </p:sp>
      <p:sp>
        <p:nvSpPr>
          <p:cNvPr id="6" name="Content Placeholder 5"/>
          <p:cNvSpPr>
            <a:spLocks noGrp="1"/>
          </p:cNvSpPr>
          <p:nvPr>
            <p:ph sz="quarter" idx="2"/>
          </p:nvPr>
        </p:nvSpPr>
        <p:spPr>
          <a:xfrm>
            <a:off x="457200" y="2362200"/>
            <a:ext cx="4040188" cy="4267200"/>
          </a:xfrm>
        </p:spPr>
        <p:txBody>
          <a:bodyPr>
            <a:normAutofit lnSpcReduction="10000"/>
          </a:bodyPr>
          <a:lstStyle/>
          <a:p>
            <a:r>
              <a:rPr lang="en-US" dirty="0" smtClean="0"/>
              <a:t>the part of the nervous system that coordinates the activity of all parts of the bodies of </a:t>
            </a:r>
            <a:r>
              <a:rPr lang="en-US" dirty="0" err="1" smtClean="0"/>
              <a:t>bilaterial</a:t>
            </a:r>
            <a:r>
              <a:rPr lang="en-US" dirty="0" smtClean="0"/>
              <a:t> animal</a:t>
            </a:r>
          </a:p>
          <a:p>
            <a:pPr lvl="1"/>
            <a:r>
              <a:rPr lang="en-US" dirty="0" smtClean="0"/>
              <a:t>all </a:t>
            </a:r>
            <a:r>
              <a:rPr lang="en-US" dirty="0" err="1" smtClean="0"/>
              <a:t>multicellular</a:t>
            </a:r>
            <a:r>
              <a:rPr lang="en-US" dirty="0" smtClean="0"/>
              <a:t> animals except sponges and </a:t>
            </a:r>
            <a:r>
              <a:rPr lang="en-US" dirty="0" err="1" smtClean="0"/>
              <a:t>radially</a:t>
            </a:r>
            <a:r>
              <a:rPr lang="en-US" dirty="0" smtClean="0"/>
              <a:t> symmetric animals such as jellyfish. </a:t>
            </a:r>
          </a:p>
          <a:p>
            <a:r>
              <a:rPr lang="en-US" dirty="0" smtClean="0"/>
              <a:t>It contains the majority of the nervous system and consists of the brain and the spinal cord, as well as the retina</a:t>
            </a:r>
            <a:endParaRPr lang="en-US" dirty="0"/>
          </a:p>
        </p:txBody>
      </p:sp>
      <p:sp>
        <p:nvSpPr>
          <p:cNvPr id="8" name="Content Placeholder 7"/>
          <p:cNvSpPr>
            <a:spLocks noGrp="1"/>
          </p:cNvSpPr>
          <p:nvPr>
            <p:ph sz="quarter" idx="4"/>
          </p:nvPr>
        </p:nvSpPr>
        <p:spPr>
          <a:xfrm>
            <a:off x="4645025" y="2362200"/>
            <a:ext cx="4041775" cy="4267200"/>
          </a:xfrm>
        </p:spPr>
        <p:txBody>
          <a:bodyPr>
            <a:normAutofit lnSpcReduction="10000"/>
          </a:bodyPr>
          <a:lstStyle/>
          <a:p>
            <a:r>
              <a:rPr lang="en-US" dirty="0" smtClean="0"/>
              <a:t>The main function of the PNS is to connect the CNS to the limbs and organs. </a:t>
            </a:r>
          </a:p>
          <a:p>
            <a:r>
              <a:rPr lang="en-US" dirty="0" smtClean="0"/>
              <a:t>Unlike the CNS, the PNS is not protected by bone or by the blood-brain barrier, leaving it exposed to toxins</a:t>
            </a:r>
            <a:r>
              <a:rPr lang="en-US" dirty="0"/>
              <a:t> </a:t>
            </a:r>
            <a:r>
              <a:rPr lang="en-US" dirty="0" smtClean="0"/>
              <a:t>and mechanical injuries. </a:t>
            </a:r>
          </a:p>
          <a:p>
            <a:r>
              <a:rPr lang="en-US" dirty="0" smtClean="0"/>
              <a:t>The peripheral nervous system is divided into the somatic nervous system and the autonomic nervous system</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catsoftavares.com/sitebuildercontent/sitebuilderpictures/neuro.brian.jpg"/>
          <p:cNvPicPr>
            <a:picLocks noChangeAspect="1" noChangeArrowheads="1"/>
          </p:cNvPicPr>
          <p:nvPr/>
        </p:nvPicPr>
        <p:blipFill>
          <a:blip r:embed="rId2" cstate="print"/>
          <a:srcRect/>
          <a:stretch>
            <a:fillRect/>
          </a:stretch>
        </p:blipFill>
        <p:spPr bwMode="auto">
          <a:xfrm>
            <a:off x="-12032" y="210596"/>
            <a:ext cx="9003632" cy="6647405"/>
          </a:xfrm>
          <a:prstGeom prst="rect">
            <a:avLst/>
          </a:prstGeom>
          <a:noFill/>
        </p:spPr>
      </p:pic>
    </p:spTree>
    <p:extLst>
      <p:ext uri="{BB962C8B-B14F-4D97-AF65-F5344CB8AC3E}">
        <p14:creationId xmlns:p14="http://schemas.microsoft.com/office/powerpoint/2010/main" val="26155937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Psychedelic Drugs &amp; Depression</a:t>
            </a:r>
            <a:endParaRPr lang="en-US" dirty="0"/>
          </a:p>
        </p:txBody>
      </p:sp>
      <p:sp>
        <p:nvSpPr>
          <p:cNvPr id="3" name="Content Placeholder 2"/>
          <p:cNvSpPr>
            <a:spLocks noGrp="1"/>
          </p:cNvSpPr>
          <p:nvPr>
            <p:ph idx="1"/>
          </p:nvPr>
        </p:nvSpPr>
        <p:spPr/>
        <p:txBody>
          <a:bodyPr/>
          <a:lstStyle/>
          <a:p>
            <a:r>
              <a:rPr lang="en-US" dirty="0" smtClean="0"/>
              <a:t>Some psychoactive drugs such as LSD and mescaline produce their hallucinatory effects by binding brain receptors for serotonin and dopamine</a:t>
            </a:r>
          </a:p>
          <a:p>
            <a:r>
              <a:rPr lang="en-US" dirty="0" smtClean="0"/>
              <a:t>Depression is often treated with drugs that increase production of </a:t>
            </a:r>
            <a:r>
              <a:rPr lang="en-US" dirty="0" err="1" smtClean="0"/>
              <a:t>serotinin</a:t>
            </a:r>
            <a:r>
              <a:rPr lang="en-US" dirty="0" smtClean="0"/>
              <a:t> and norepinepherine</a:t>
            </a:r>
          </a:p>
          <a:p>
            <a:pPr lvl="1"/>
            <a:r>
              <a:rPr lang="en-US" dirty="0" smtClean="0"/>
              <a:t>Prozac enhances effects of serotonin by inhibiting its re-uptake after its release</a:t>
            </a:r>
            <a:endParaRPr lang="en-US" dirty="0"/>
          </a:p>
        </p:txBody>
      </p:sp>
    </p:spTree>
    <p:extLst>
      <p:ext uri="{BB962C8B-B14F-4D97-AF65-F5344CB8AC3E}">
        <p14:creationId xmlns:p14="http://schemas.microsoft.com/office/powerpoint/2010/main" val="149967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Amino Acids Neurotransmitters</a:t>
            </a:r>
            <a:endParaRPr lang="en-US" dirty="0"/>
          </a:p>
        </p:txBody>
      </p:sp>
      <p:sp>
        <p:nvSpPr>
          <p:cNvPr id="3" name="Content Placeholder 2"/>
          <p:cNvSpPr>
            <a:spLocks noGrp="1"/>
          </p:cNvSpPr>
          <p:nvPr>
            <p:ph idx="1"/>
          </p:nvPr>
        </p:nvSpPr>
        <p:spPr>
          <a:xfrm>
            <a:off x="457200" y="1295400"/>
            <a:ext cx="8229600" cy="4877117"/>
          </a:xfrm>
        </p:spPr>
        <p:txBody>
          <a:bodyPr>
            <a:normAutofit/>
          </a:bodyPr>
          <a:lstStyle/>
          <a:p>
            <a:pPr marL="0" indent="0">
              <a:buNone/>
            </a:pPr>
            <a:endParaRPr lang="en-US" dirty="0"/>
          </a:p>
          <a:p>
            <a:r>
              <a:rPr lang="en-US" dirty="0"/>
              <a:t>•Amino acid neurotransmitters are active in the CNS and PNS </a:t>
            </a:r>
            <a:endParaRPr lang="en-US" dirty="0" smtClean="0"/>
          </a:p>
          <a:p>
            <a:endParaRPr lang="en-US" dirty="0" smtClean="0"/>
          </a:p>
          <a:p>
            <a:r>
              <a:rPr lang="en-US" dirty="0" smtClean="0"/>
              <a:t>Known </a:t>
            </a:r>
            <a:r>
              <a:rPr lang="en-US" dirty="0"/>
              <a:t>to function in the CNS are </a:t>
            </a:r>
          </a:p>
          <a:p>
            <a:pPr lvl="2"/>
            <a:r>
              <a:rPr lang="en-US" b="1" dirty="0" smtClean="0"/>
              <a:t>Glutamate </a:t>
            </a:r>
            <a:endParaRPr lang="en-US" dirty="0"/>
          </a:p>
          <a:p>
            <a:pPr lvl="2"/>
            <a:r>
              <a:rPr lang="en-US" b="1" dirty="0" smtClean="0"/>
              <a:t>Gamma-</a:t>
            </a:r>
            <a:r>
              <a:rPr lang="en-US" b="1" dirty="0" err="1" smtClean="0"/>
              <a:t>aminobutyric</a:t>
            </a:r>
            <a:r>
              <a:rPr lang="en-US" b="1" dirty="0" smtClean="0"/>
              <a:t> </a:t>
            </a:r>
            <a:r>
              <a:rPr lang="en-US" b="1" dirty="0"/>
              <a:t>acid (</a:t>
            </a:r>
            <a:r>
              <a:rPr lang="en-US" b="1" u="sng" dirty="0"/>
              <a:t>GABA</a:t>
            </a:r>
            <a:r>
              <a:rPr lang="en-US" b="1" dirty="0"/>
              <a:t>) </a:t>
            </a:r>
            <a:r>
              <a:rPr lang="en-US" b="1" dirty="0" smtClean="0"/>
              <a:t>: </a:t>
            </a:r>
            <a:r>
              <a:rPr lang="en-US" dirty="0" smtClean="0"/>
              <a:t>produces </a:t>
            </a:r>
            <a:r>
              <a:rPr lang="en-US" dirty="0"/>
              <a:t>IPSPs in the </a:t>
            </a:r>
            <a:r>
              <a:rPr lang="en-US" dirty="0" smtClean="0"/>
              <a:t>brain</a:t>
            </a:r>
            <a:endParaRPr lang="en-US" dirty="0"/>
          </a:p>
          <a:p>
            <a:pPr lvl="2"/>
            <a:r>
              <a:rPr lang="en-US" b="1" dirty="0" smtClean="0"/>
              <a:t>Glycine </a:t>
            </a:r>
          </a:p>
          <a:p>
            <a:pPr lvl="2"/>
            <a:r>
              <a:rPr lang="en-US" b="1" dirty="0" err="1" smtClean="0"/>
              <a:t>Asparatate</a:t>
            </a:r>
            <a:endParaRPr lang="en-US" b="1" dirty="0"/>
          </a:p>
        </p:txBody>
      </p:sp>
    </p:spTree>
    <p:extLst>
      <p:ext uri="{BB962C8B-B14F-4D97-AF65-F5344CB8AC3E}">
        <p14:creationId xmlns:p14="http://schemas.microsoft.com/office/powerpoint/2010/main" val="14131411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Neuropeptides</a:t>
            </a:r>
            <a:endParaRPr lang="en-US" dirty="0"/>
          </a:p>
        </p:txBody>
      </p:sp>
      <p:sp>
        <p:nvSpPr>
          <p:cNvPr id="3" name="Content Placeholder 2"/>
          <p:cNvSpPr>
            <a:spLocks noGrp="1"/>
          </p:cNvSpPr>
          <p:nvPr>
            <p:ph idx="1"/>
          </p:nvPr>
        </p:nvSpPr>
        <p:spPr>
          <a:xfrm>
            <a:off x="457200" y="1371600"/>
            <a:ext cx="8229600" cy="5257799"/>
          </a:xfrm>
        </p:spPr>
        <p:txBody>
          <a:bodyPr>
            <a:normAutofit fontScale="85000" lnSpcReduction="10000"/>
          </a:bodyPr>
          <a:lstStyle/>
          <a:p>
            <a:pPr marL="0" indent="0">
              <a:buNone/>
            </a:pPr>
            <a:endParaRPr lang="en-US" dirty="0"/>
          </a:p>
          <a:p>
            <a:r>
              <a:rPr lang="en-US" dirty="0"/>
              <a:t>•Several </a:t>
            </a:r>
            <a:r>
              <a:rPr lang="en-US" b="1" dirty="0"/>
              <a:t>neuropeptides</a:t>
            </a:r>
            <a:r>
              <a:rPr lang="en-US" dirty="0"/>
              <a:t>, relatively short chains of amino acids, also function as neurotransmitters </a:t>
            </a:r>
          </a:p>
          <a:p>
            <a:r>
              <a:rPr lang="en-US" dirty="0"/>
              <a:t>•Neuropeptides include substance P and </a:t>
            </a:r>
            <a:r>
              <a:rPr lang="en-US" b="1" dirty="0"/>
              <a:t>endorphins</a:t>
            </a:r>
            <a:r>
              <a:rPr lang="en-US" dirty="0"/>
              <a:t>, which both affect our perception of pain </a:t>
            </a:r>
            <a:endParaRPr lang="en-US" dirty="0" smtClean="0"/>
          </a:p>
          <a:p>
            <a:r>
              <a:rPr lang="en-US" dirty="0"/>
              <a:t>Endorphins: function as natural analgesics decreasing pain perception</a:t>
            </a:r>
          </a:p>
          <a:p>
            <a:pPr lvl="1"/>
            <a:r>
              <a:rPr lang="en-US" dirty="0"/>
              <a:t>Also stimulate ADH secretion </a:t>
            </a:r>
            <a:r>
              <a:rPr lang="en-US" dirty="0" err="1"/>
              <a:t>aand</a:t>
            </a:r>
            <a:r>
              <a:rPr lang="en-US" dirty="0"/>
              <a:t> so decrease </a:t>
            </a:r>
            <a:r>
              <a:rPr lang="en-US" dirty="0" err="1"/>
              <a:t>urin</a:t>
            </a:r>
            <a:r>
              <a:rPr lang="en-US" dirty="0"/>
              <a:t> output</a:t>
            </a:r>
          </a:p>
          <a:p>
            <a:pPr lvl="1"/>
            <a:r>
              <a:rPr lang="en-US" dirty="0"/>
              <a:t>Depress respiration</a:t>
            </a:r>
          </a:p>
          <a:p>
            <a:pPr lvl="1"/>
            <a:r>
              <a:rPr lang="en-US" dirty="0"/>
              <a:t>Produce </a:t>
            </a:r>
            <a:r>
              <a:rPr lang="en-US" dirty="0" smtClean="0"/>
              <a:t>euphoria</a:t>
            </a:r>
            <a:endParaRPr lang="en-US" dirty="0"/>
          </a:p>
          <a:p>
            <a:r>
              <a:rPr lang="en-US" dirty="0"/>
              <a:t>•Opiates bind to the same receptors as endorphins and can be used as painkillers </a:t>
            </a:r>
          </a:p>
        </p:txBody>
      </p:sp>
    </p:spTree>
    <p:extLst>
      <p:ext uri="{BB962C8B-B14F-4D97-AF65-F5344CB8AC3E}">
        <p14:creationId xmlns:p14="http://schemas.microsoft.com/office/powerpoint/2010/main" val="1464000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Opiates </a:t>
            </a:r>
            <a:endParaRPr lang="en-US" dirty="0"/>
          </a:p>
        </p:txBody>
      </p:sp>
      <p:sp>
        <p:nvSpPr>
          <p:cNvPr id="3" name="Content Placeholder 2"/>
          <p:cNvSpPr>
            <a:spLocks noGrp="1"/>
          </p:cNvSpPr>
          <p:nvPr>
            <p:ph idx="1"/>
          </p:nvPr>
        </p:nvSpPr>
        <p:spPr>
          <a:xfrm>
            <a:off x="5257800" y="1646237"/>
            <a:ext cx="3429000" cy="4526280"/>
          </a:xfrm>
        </p:spPr>
        <p:txBody>
          <a:bodyPr/>
          <a:lstStyle/>
          <a:p>
            <a:r>
              <a:rPr lang="en-US" dirty="0" smtClean="0"/>
              <a:t>Opiates like heroine and morphine mimic endorphins and bind their receptors</a:t>
            </a:r>
          </a:p>
          <a:p>
            <a:endParaRPr lang="en-US" dirty="0"/>
          </a:p>
        </p:txBody>
      </p:sp>
      <p:pic>
        <p:nvPicPr>
          <p:cNvPr id="84994" name="Picture 2" descr="http://www.elmhurst.edu/~chm/vchembook/images2/674morphine.jpg"/>
          <p:cNvPicPr>
            <a:picLocks noChangeAspect="1" noChangeArrowheads="1"/>
          </p:cNvPicPr>
          <p:nvPr/>
        </p:nvPicPr>
        <p:blipFill>
          <a:blip r:embed="rId2" cstate="print"/>
          <a:srcRect/>
          <a:stretch>
            <a:fillRect/>
          </a:stretch>
        </p:blipFill>
        <p:spPr bwMode="auto">
          <a:xfrm>
            <a:off x="0" y="0"/>
            <a:ext cx="5181600" cy="6858000"/>
          </a:xfrm>
          <a:prstGeom prst="rect">
            <a:avLst/>
          </a:prstGeom>
          <a:noFill/>
        </p:spPr>
      </p:pic>
    </p:spTree>
    <p:extLst>
      <p:ext uri="{BB962C8B-B14F-4D97-AF65-F5344CB8AC3E}">
        <p14:creationId xmlns:p14="http://schemas.microsoft.com/office/powerpoint/2010/main" val="32735013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0114" name="Picture 2" descr="http://www.cnsforum.com/content/pictures/imagebank/hirespng/moa_heroin_delta_kappa.png"/>
          <p:cNvPicPr>
            <a:picLocks noChangeAspect="1" noChangeArrowheads="1"/>
          </p:cNvPicPr>
          <p:nvPr/>
        </p:nvPicPr>
        <p:blipFill>
          <a:blip r:embed="rId2" cstate="print"/>
          <a:srcRect/>
          <a:stretch>
            <a:fillRect/>
          </a:stretch>
        </p:blipFill>
        <p:spPr bwMode="auto">
          <a:xfrm>
            <a:off x="63500" y="-136526"/>
            <a:ext cx="9080500" cy="6994525"/>
          </a:xfrm>
          <a:prstGeom prst="rect">
            <a:avLst/>
          </a:prstGeom>
          <a:noFill/>
        </p:spPr>
      </p:pic>
    </p:spTree>
    <p:extLst>
      <p:ext uri="{BB962C8B-B14F-4D97-AF65-F5344CB8AC3E}">
        <p14:creationId xmlns:p14="http://schemas.microsoft.com/office/powerpoint/2010/main" val="24347941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3970" name="Picture 2" descr="http://stopheroin.webs.com/0522heroin.jpg"/>
          <p:cNvPicPr>
            <a:picLocks noChangeAspect="1" noChangeArrowheads="1"/>
          </p:cNvPicPr>
          <p:nvPr/>
        </p:nvPicPr>
        <p:blipFill>
          <a:blip r:embed="rId2" cstate="print"/>
          <a:srcRect/>
          <a:stretch>
            <a:fillRect/>
          </a:stretch>
        </p:blipFill>
        <p:spPr bwMode="auto">
          <a:xfrm>
            <a:off x="63500" y="-136525"/>
            <a:ext cx="9080500" cy="6978506"/>
          </a:xfrm>
          <a:prstGeom prst="rect">
            <a:avLst/>
          </a:prstGeom>
          <a:noFill/>
        </p:spPr>
      </p:pic>
    </p:spTree>
    <p:extLst>
      <p:ext uri="{BB962C8B-B14F-4D97-AF65-F5344CB8AC3E}">
        <p14:creationId xmlns:p14="http://schemas.microsoft.com/office/powerpoint/2010/main" val="36993129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Gases</a:t>
            </a:r>
            <a:endParaRPr lang="en-US" dirty="0"/>
          </a:p>
        </p:txBody>
      </p:sp>
      <p:sp>
        <p:nvSpPr>
          <p:cNvPr id="4" name="Text Placeholder 3"/>
          <p:cNvSpPr>
            <a:spLocks noGrp="1"/>
          </p:cNvSpPr>
          <p:nvPr>
            <p:ph type="body" idx="1"/>
          </p:nvPr>
        </p:nvSpPr>
        <p:spPr/>
        <p:txBody>
          <a:bodyPr/>
          <a:lstStyle/>
          <a:p>
            <a:r>
              <a:rPr lang="en-US" dirty="0" smtClean="0"/>
              <a:t>Nitric Oxide (no)</a:t>
            </a:r>
            <a:endParaRPr lang="en-US" dirty="0"/>
          </a:p>
        </p:txBody>
      </p:sp>
      <p:sp>
        <p:nvSpPr>
          <p:cNvPr id="6" name="Text Placeholder 5"/>
          <p:cNvSpPr>
            <a:spLocks noGrp="1"/>
          </p:cNvSpPr>
          <p:nvPr>
            <p:ph type="body" sz="half" idx="3"/>
          </p:nvPr>
        </p:nvSpPr>
        <p:spPr/>
        <p:txBody>
          <a:bodyPr/>
          <a:lstStyle/>
          <a:p>
            <a:r>
              <a:rPr lang="en-US" dirty="0" smtClean="0"/>
              <a:t>Carbon monoxide (co)</a:t>
            </a:r>
            <a:endParaRPr lang="en-US" dirty="0"/>
          </a:p>
        </p:txBody>
      </p:sp>
      <p:sp>
        <p:nvSpPr>
          <p:cNvPr id="5" name="Content Placeholder 4"/>
          <p:cNvSpPr>
            <a:spLocks noGrp="1"/>
          </p:cNvSpPr>
          <p:nvPr>
            <p:ph sz="quarter" idx="2"/>
          </p:nvPr>
        </p:nvSpPr>
        <p:spPr/>
        <p:txBody>
          <a:bodyPr/>
          <a:lstStyle/>
          <a:p>
            <a:r>
              <a:rPr lang="en-US" dirty="0" smtClean="0"/>
              <a:t>Certain neurons release no into the penis during arousal = </a:t>
            </a:r>
            <a:r>
              <a:rPr lang="en-US" dirty="0" err="1" smtClean="0"/>
              <a:t>vasodilation</a:t>
            </a:r>
            <a:r>
              <a:rPr lang="en-US" dirty="0" smtClean="0"/>
              <a:t> = erection</a:t>
            </a:r>
            <a:endParaRPr lang="en-US" dirty="0"/>
          </a:p>
        </p:txBody>
      </p:sp>
      <p:sp>
        <p:nvSpPr>
          <p:cNvPr id="7" name="Content Placeholder 6"/>
          <p:cNvSpPr>
            <a:spLocks noGrp="1"/>
          </p:cNvSpPr>
          <p:nvPr>
            <p:ph sz="quarter" idx="4"/>
          </p:nvPr>
        </p:nvSpPr>
        <p:spPr/>
        <p:txBody>
          <a:bodyPr/>
          <a:lstStyle/>
          <a:p>
            <a:r>
              <a:rPr lang="en-US" dirty="0" smtClean="0"/>
              <a:t>In the brain CO regulates release of hypothalamic hormones </a:t>
            </a:r>
          </a:p>
          <a:p>
            <a:r>
              <a:rPr lang="en-US" dirty="0" smtClean="0"/>
              <a:t>In the PNS acts as a </a:t>
            </a:r>
            <a:r>
              <a:rPr lang="en-US" dirty="0" err="1" smtClean="0"/>
              <a:t>neuroinhibitory</a:t>
            </a:r>
            <a:r>
              <a:rPr lang="en-US" dirty="0" smtClean="0"/>
              <a:t> neurotransmitter that hyperpolarizes interstitial </a:t>
            </a:r>
            <a:r>
              <a:rPr lang="en-US" dirty="0" err="1" smtClean="0"/>
              <a:t>smoothe</a:t>
            </a:r>
            <a:r>
              <a:rPr lang="en-US" dirty="0" smtClean="0"/>
              <a:t> muscle cells</a:t>
            </a:r>
            <a:endParaRPr lang="en-US" dirty="0"/>
          </a:p>
        </p:txBody>
      </p:sp>
      <p:sp>
        <p:nvSpPr>
          <p:cNvPr id="8" name="Rectangle 7"/>
          <p:cNvSpPr/>
          <p:nvPr/>
        </p:nvSpPr>
        <p:spPr>
          <a:xfrm>
            <a:off x="609600" y="5334000"/>
            <a:ext cx="8077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 stored in </a:t>
            </a:r>
            <a:r>
              <a:rPr lang="en-US" dirty="0" err="1" smtClean="0"/>
              <a:t>vessicles</a:t>
            </a:r>
            <a:r>
              <a:rPr lang="en-US" dirty="0" smtClean="0"/>
              <a:t>, rather are synthesized on demand</a:t>
            </a:r>
          </a:p>
          <a:p>
            <a:pPr algn="ctr"/>
            <a:r>
              <a:rPr lang="en-US" dirty="0" smtClean="0"/>
              <a:t>Diffuse into neighboring target cells to produce an effect and are broken down in a matter of seconds</a:t>
            </a:r>
            <a:endParaRPr lang="en-US" dirty="0"/>
          </a:p>
        </p:txBody>
      </p:sp>
    </p:spTree>
    <p:extLst>
      <p:ext uri="{BB962C8B-B14F-4D97-AF65-F5344CB8AC3E}">
        <p14:creationId xmlns:p14="http://schemas.microsoft.com/office/powerpoint/2010/main" val="32234324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69" t="29738" r="24858" b="9470"/>
          <a:stretch/>
        </p:blipFill>
        <p:spPr bwMode="auto">
          <a:xfrm>
            <a:off x="0" y="0"/>
            <a:ext cx="8853055" cy="687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7468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
            </a:r>
            <a:br>
              <a:rPr lang="en-US" dirty="0"/>
            </a:br>
            <a:r>
              <a:rPr lang="en-US" b="1" dirty="0" smtClean="0"/>
              <a:t>The </a:t>
            </a:r>
            <a:r>
              <a:rPr lang="en-US" b="1" dirty="0"/>
              <a:t>vertebrate brain is regionally specialized </a:t>
            </a:r>
            <a:endParaRPr lang="en-US" dirty="0"/>
          </a:p>
        </p:txBody>
      </p:sp>
      <p:sp>
        <p:nvSpPr>
          <p:cNvPr id="8" name="Content Placeholder 7"/>
          <p:cNvSpPr>
            <a:spLocks noGrp="1"/>
          </p:cNvSpPr>
          <p:nvPr>
            <p:ph idx="1"/>
          </p:nvPr>
        </p:nvSpPr>
        <p:spPr/>
        <p:txBody>
          <a:bodyPr/>
          <a:lstStyle/>
          <a:p>
            <a:pPr marL="0" indent="0">
              <a:buNone/>
            </a:pPr>
            <a:endParaRPr lang="en-US" dirty="0"/>
          </a:p>
          <a:p>
            <a:r>
              <a:rPr lang="en-US" dirty="0"/>
              <a:t>•Specific brain structures are particularly specialized for diverse functions </a:t>
            </a:r>
            <a:endParaRPr lang="en-US" dirty="0" smtClean="0"/>
          </a:p>
          <a:p>
            <a:endParaRPr lang="en-US" dirty="0"/>
          </a:p>
          <a:p>
            <a:r>
              <a:rPr lang="en-US" dirty="0"/>
              <a:t>•These structures arise during embryonic development </a:t>
            </a:r>
          </a:p>
        </p:txBody>
      </p:sp>
    </p:spTree>
    <p:extLst>
      <p:ext uri="{BB962C8B-B14F-4D97-AF65-F5344CB8AC3E}">
        <p14:creationId xmlns:p14="http://schemas.microsoft.com/office/powerpoint/2010/main" val="2162420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www.anselm.edu/homepage/jpitocch/genbio/evolcns.JPG"/>
          <p:cNvPicPr>
            <a:picLocks noChangeAspect="1" noChangeArrowheads="1"/>
          </p:cNvPicPr>
          <p:nvPr/>
        </p:nvPicPr>
        <p:blipFill>
          <a:blip r:embed="rId2" cstate="print"/>
          <a:srcRect/>
          <a:stretch>
            <a:fillRect/>
          </a:stretch>
        </p:blipFill>
        <p:spPr bwMode="auto">
          <a:xfrm>
            <a:off x="1143000" y="0"/>
            <a:ext cx="6858000" cy="692627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Specialized Regions of the Vertebrate Nervous System</a:t>
            </a:r>
            <a:endParaRPr lang="en-US" dirty="0"/>
          </a:p>
        </p:txBody>
      </p:sp>
      <p:sp>
        <p:nvSpPr>
          <p:cNvPr id="8" name="Content Placeholder 7"/>
          <p:cNvSpPr>
            <a:spLocks noGrp="1"/>
          </p:cNvSpPr>
          <p:nvPr>
            <p:ph idx="1"/>
          </p:nvPr>
        </p:nvSpPr>
        <p:spPr/>
        <p:txBody>
          <a:bodyPr/>
          <a:lstStyle/>
          <a:p>
            <a:r>
              <a:rPr lang="en-US" dirty="0" smtClean="0"/>
              <a:t>In all vertebrates, nervous system shows </a:t>
            </a:r>
            <a:r>
              <a:rPr lang="en-US" dirty="0" err="1" smtClean="0"/>
              <a:t>cephalization</a:t>
            </a:r>
            <a:r>
              <a:rPr lang="en-US" dirty="0" smtClean="0"/>
              <a:t> &amp; distinct CNS &amp; PNS</a:t>
            </a:r>
          </a:p>
          <a:p>
            <a:r>
              <a:rPr lang="en-US" dirty="0" smtClean="0"/>
              <a:t>Brain provides integrative power underlying complex behavior</a:t>
            </a:r>
          </a:p>
          <a:p>
            <a:r>
              <a:rPr lang="en-US" dirty="0" smtClean="0"/>
              <a:t>Spinal cord</a:t>
            </a:r>
          </a:p>
          <a:p>
            <a:pPr lvl="1"/>
            <a:r>
              <a:rPr lang="en-US" dirty="0" smtClean="0"/>
              <a:t>Runs the length of the vertebral column (spine)</a:t>
            </a:r>
          </a:p>
          <a:p>
            <a:pPr lvl="1"/>
            <a:r>
              <a:rPr lang="en-US" dirty="0" smtClean="0"/>
              <a:t>Integrates simple responses to certain stimuli and conveys info to and from the brain</a:t>
            </a:r>
          </a:p>
        </p:txBody>
      </p:sp>
    </p:spTree>
    <p:extLst>
      <p:ext uri="{BB962C8B-B14F-4D97-AF65-F5344CB8AC3E}">
        <p14:creationId xmlns:p14="http://schemas.microsoft.com/office/powerpoint/2010/main" val="369733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Ventral Nerve Cord </a:t>
            </a:r>
            <a:r>
              <a:rPr lang="en-US" sz="3600" dirty="0" err="1" smtClean="0"/>
              <a:t>vs</a:t>
            </a:r>
            <a:r>
              <a:rPr lang="en-US" sz="3600" dirty="0" smtClean="0"/>
              <a:t> Spinal Cord</a:t>
            </a:r>
            <a:endParaRPr lang="en-US" sz="3600" dirty="0"/>
          </a:p>
        </p:txBody>
      </p:sp>
      <p:sp>
        <p:nvSpPr>
          <p:cNvPr id="3" name="Content Placeholder 2"/>
          <p:cNvSpPr>
            <a:spLocks noGrp="1"/>
          </p:cNvSpPr>
          <p:nvPr>
            <p:ph idx="1"/>
          </p:nvPr>
        </p:nvSpPr>
        <p:spPr/>
        <p:txBody>
          <a:bodyPr/>
          <a:lstStyle/>
          <a:p>
            <a:r>
              <a:rPr lang="en-US" dirty="0" smtClean="0"/>
              <a:t>Unlike the ventral nerve cord of invertebrates , the vertebrate spinal cord runs along the dorsal side of the body and does not contain segmental ganglia</a:t>
            </a:r>
          </a:p>
          <a:p>
            <a:r>
              <a:rPr lang="en-US" dirty="0" smtClean="0"/>
              <a:t>There are segmental ganglia just outside of the spinal cord and the arrangement of neurons in the spinal cord clearly shows an underlying segmental organization</a:t>
            </a:r>
            <a:endParaRPr lang="en-US" dirty="0"/>
          </a:p>
        </p:txBody>
      </p:sp>
    </p:spTree>
    <p:extLst>
      <p:ext uri="{BB962C8B-B14F-4D97-AF65-F5344CB8AC3E}">
        <p14:creationId xmlns:p14="http://schemas.microsoft.com/office/powerpoint/2010/main" val="31364011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Embryonic Development of Vertebrate Nervous System</a:t>
            </a:r>
            <a:endParaRPr lang="en-US" dirty="0"/>
          </a:p>
        </p:txBody>
      </p:sp>
      <p:sp>
        <p:nvSpPr>
          <p:cNvPr id="3" name="Content Placeholder 2"/>
          <p:cNvSpPr>
            <a:spLocks noGrp="1"/>
          </p:cNvSpPr>
          <p:nvPr>
            <p:ph idx="1"/>
          </p:nvPr>
        </p:nvSpPr>
        <p:spPr/>
        <p:txBody>
          <a:bodyPr/>
          <a:lstStyle/>
          <a:p>
            <a:r>
              <a:rPr lang="en-US" dirty="0" smtClean="0"/>
              <a:t>The vertebrate CNS is derived from the dorsal embryonic nerve cord (which is hollow)</a:t>
            </a:r>
          </a:p>
          <a:p>
            <a:pPr lvl="1"/>
            <a:r>
              <a:rPr lang="en-US" dirty="0" err="1" smtClean="0"/>
              <a:t>Phylogenetic</a:t>
            </a:r>
            <a:r>
              <a:rPr lang="en-US" dirty="0" smtClean="0"/>
              <a:t> hallmark of chordates</a:t>
            </a:r>
          </a:p>
          <a:p>
            <a:pPr lvl="1"/>
            <a:r>
              <a:rPr lang="en-US" dirty="0" smtClean="0"/>
              <a:t>Feature persists in adults as</a:t>
            </a:r>
          </a:p>
          <a:p>
            <a:pPr lvl="2"/>
            <a:r>
              <a:rPr lang="en-US" dirty="0" smtClean="0"/>
              <a:t>central canal of spinal cord</a:t>
            </a:r>
          </a:p>
          <a:p>
            <a:pPr lvl="2"/>
            <a:r>
              <a:rPr lang="en-US" dirty="0" smtClean="0"/>
              <a:t>4 ventricles of brain</a:t>
            </a:r>
            <a:endParaRPr lang="en-US" dirty="0"/>
          </a:p>
        </p:txBody>
      </p:sp>
      <p:sp>
        <p:nvSpPr>
          <p:cNvPr id="4" name="Oval 3"/>
          <p:cNvSpPr/>
          <p:nvPr/>
        </p:nvSpPr>
        <p:spPr>
          <a:xfrm>
            <a:off x="5791200" y="3657600"/>
            <a:ext cx="28194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Both filled with cerebrospinal fluid: formed in brain via filtration of blood</a:t>
            </a:r>
            <a:endParaRPr lang="en-US" dirty="0"/>
          </a:p>
        </p:txBody>
      </p:sp>
      <p:cxnSp>
        <p:nvCxnSpPr>
          <p:cNvPr id="10" name="Straight Arrow Connector 9"/>
          <p:cNvCxnSpPr>
            <a:stCxn id="4" idx="2"/>
          </p:cNvCxnSpPr>
          <p:nvPr/>
        </p:nvCxnSpPr>
        <p:spPr>
          <a:xfrm rot="10800000">
            <a:off x="2971800" y="4419600"/>
            <a:ext cx="2819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4"/>
          </p:cNvCxnSpPr>
          <p:nvPr/>
        </p:nvCxnSpPr>
        <p:spPr>
          <a:xfrm rot="5400000" flipH="1">
            <a:off x="4286250" y="3333750"/>
            <a:ext cx="1371600" cy="445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207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148" t="25473" r="21591" b="19224"/>
          <a:stretch/>
        </p:blipFill>
        <p:spPr bwMode="auto">
          <a:xfrm>
            <a:off x="152400" y="15376"/>
            <a:ext cx="8915400" cy="681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2063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2" t="26136" r="23154" b="20454"/>
          <a:stretch/>
        </p:blipFill>
        <p:spPr bwMode="auto">
          <a:xfrm>
            <a:off x="152400" y="145922"/>
            <a:ext cx="8839200" cy="658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8814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2" t="26704" r="22585" b="20644"/>
          <a:stretch/>
        </p:blipFill>
        <p:spPr bwMode="auto">
          <a:xfrm>
            <a:off x="152400" y="83034"/>
            <a:ext cx="8839200" cy="658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0189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Brain</a:t>
            </a:r>
            <a:endParaRPr lang="en-US" dirty="0"/>
          </a:p>
        </p:txBody>
      </p:sp>
      <p:sp>
        <p:nvSpPr>
          <p:cNvPr id="5" name="Text Placeholder 4"/>
          <p:cNvSpPr>
            <a:spLocks noGrp="1"/>
          </p:cNvSpPr>
          <p:nvPr>
            <p:ph type="body" idx="1"/>
          </p:nvPr>
        </p:nvSpPr>
        <p:spPr/>
        <p:txBody>
          <a:bodyPr/>
          <a:lstStyle/>
          <a:p>
            <a:r>
              <a:rPr lang="en-US" dirty="0" smtClean="0"/>
              <a:t>White Matter</a:t>
            </a:r>
            <a:endParaRPr lang="en-US" dirty="0"/>
          </a:p>
        </p:txBody>
      </p:sp>
      <p:sp>
        <p:nvSpPr>
          <p:cNvPr id="7" name="Text Placeholder 6"/>
          <p:cNvSpPr>
            <a:spLocks noGrp="1"/>
          </p:cNvSpPr>
          <p:nvPr>
            <p:ph type="body" sz="half" idx="3"/>
          </p:nvPr>
        </p:nvSpPr>
        <p:spPr/>
        <p:txBody>
          <a:bodyPr/>
          <a:lstStyle/>
          <a:p>
            <a:r>
              <a:rPr lang="en-US" dirty="0" smtClean="0"/>
              <a:t>Gray matter</a:t>
            </a:r>
            <a:endParaRPr lang="en-US" dirty="0"/>
          </a:p>
        </p:txBody>
      </p:sp>
      <p:sp>
        <p:nvSpPr>
          <p:cNvPr id="6" name="Content Placeholder 5"/>
          <p:cNvSpPr>
            <a:spLocks noGrp="1"/>
          </p:cNvSpPr>
          <p:nvPr>
            <p:ph sz="quarter" idx="2"/>
          </p:nvPr>
        </p:nvSpPr>
        <p:spPr/>
        <p:txBody>
          <a:bodyPr/>
          <a:lstStyle/>
          <a:p>
            <a:r>
              <a:rPr lang="en-US" dirty="0" smtClean="0"/>
              <a:t>Axons within the CNS are often found in well defined bundles whose myelin sheathes give them a white appearance</a:t>
            </a:r>
            <a:endParaRPr lang="en-US" dirty="0"/>
          </a:p>
        </p:txBody>
      </p:sp>
      <p:sp>
        <p:nvSpPr>
          <p:cNvPr id="8" name="Content Placeholder 7"/>
          <p:cNvSpPr>
            <a:spLocks noGrp="1"/>
          </p:cNvSpPr>
          <p:nvPr>
            <p:ph sz="quarter" idx="4"/>
          </p:nvPr>
        </p:nvSpPr>
        <p:spPr/>
        <p:txBody>
          <a:bodyPr/>
          <a:lstStyle/>
          <a:p>
            <a:r>
              <a:rPr lang="en-US" dirty="0" smtClean="0"/>
              <a:t>Consists mainly of dendrites, cell bodies,  and </a:t>
            </a:r>
            <a:r>
              <a:rPr lang="en-US" dirty="0" err="1" smtClean="0"/>
              <a:t>unmyelinated</a:t>
            </a:r>
            <a:r>
              <a:rPr lang="en-US" dirty="0" smtClean="0"/>
              <a:t> axons</a:t>
            </a:r>
            <a:endParaRPr lang="en-US" dirty="0"/>
          </a:p>
        </p:txBody>
      </p:sp>
      <p:pic>
        <p:nvPicPr>
          <p:cNvPr id="91138" name="Picture 2" descr="http://graphics8.nytimes.com/images/2007/08/01/health/adam/18117.jpg"/>
          <p:cNvPicPr>
            <a:picLocks noChangeAspect="1" noChangeArrowheads="1"/>
          </p:cNvPicPr>
          <p:nvPr/>
        </p:nvPicPr>
        <p:blipFill>
          <a:blip r:embed="rId2" cstate="print"/>
          <a:srcRect/>
          <a:stretch>
            <a:fillRect/>
          </a:stretch>
        </p:blipFill>
        <p:spPr bwMode="auto">
          <a:xfrm>
            <a:off x="4953000" y="3505200"/>
            <a:ext cx="4191000" cy="3352800"/>
          </a:xfrm>
          <a:prstGeom prst="rect">
            <a:avLst/>
          </a:prstGeom>
          <a:noFill/>
        </p:spPr>
      </p:pic>
    </p:spTree>
    <p:extLst>
      <p:ext uri="{BB962C8B-B14F-4D97-AF65-F5344CB8AC3E}">
        <p14:creationId xmlns:p14="http://schemas.microsoft.com/office/powerpoint/2010/main" val="14624479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Peripheral Nervous System</a:t>
            </a:r>
            <a:endParaRPr lang="en-US" dirty="0"/>
          </a:p>
        </p:txBody>
      </p:sp>
      <p:sp>
        <p:nvSpPr>
          <p:cNvPr id="3" name="Text Placeholder 2"/>
          <p:cNvSpPr>
            <a:spLocks noGrp="1"/>
          </p:cNvSpPr>
          <p:nvPr>
            <p:ph type="body" idx="1"/>
          </p:nvPr>
        </p:nvSpPr>
        <p:spPr/>
        <p:txBody>
          <a:bodyPr/>
          <a:lstStyle/>
          <a:p>
            <a:r>
              <a:rPr lang="en-US" dirty="0" smtClean="0"/>
              <a:t>Cranial nerves</a:t>
            </a:r>
            <a:endParaRPr lang="en-US" dirty="0"/>
          </a:p>
        </p:txBody>
      </p:sp>
      <p:sp>
        <p:nvSpPr>
          <p:cNvPr id="4" name="Text Placeholder 3"/>
          <p:cNvSpPr>
            <a:spLocks noGrp="1"/>
          </p:cNvSpPr>
          <p:nvPr>
            <p:ph type="body" sz="half" idx="3"/>
          </p:nvPr>
        </p:nvSpPr>
        <p:spPr/>
        <p:txBody>
          <a:bodyPr/>
          <a:lstStyle/>
          <a:p>
            <a:r>
              <a:rPr lang="en-US" dirty="0" smtClean="0"/>
              <a:t>Spinal nerves</a:t>
            </a:r>
            <a:endParaRPr lang="en-US" dirty="0"/>
          </a:p>
        </p:txBody>
      </p:sp>
      <p:sp>
        <p:nvSpPr>
          <p:cNvPr id="5" name="Content Placeholder 4"/>
          <p:cNvSpPr>
            <a:spLocks noGrp="1"/>
          </p:cNvSpPr>
          <p:nvPr>
            <p:ph sz="quarter" idx="2"/>
          </p:nvPr>
        </p:nvSpPr>
        <p:spPr/>
        <p:txBody>
          <a:bodyPr/>
          <a:lstStyle/>
          <a:p>
            <a:r>
              <a:rPr lang="en-US" dirty="0" smtClean="0"/>
              <a:t>Cranial nerves originate in the brain and terminate mainly in the organs of the head and the </a:t>
            </a:r>
            <a:r>
              <a:rPr lang="en-US" dirty="0" err="1" smtClean="0"/>
              <a:t>upperbody</a:t>
            </a:r>
            <a:endParaRPr lang="en-US" dirty="0" smtClean="0"/>
          </a:p>
          <a:p>
            <a:r>
              <a:rPr lang="en-US" dirty="0" smtClean="0"/>
              <a:t>Mammals have 12 pairs</a:t>
            </a:r>
            <a:endParaRPr lang="en-US" dirty="0"/>
          </a:p>
        </p:txBody>
      </p:sp>
      <p:sp>
        <p:nvSpPr>
          <p:cNvPr id="6" name="Content Placeholder 5"/>
          <p:cNvSpPr>
            <a:spLocks noGrp="1"/>
          </p:cNvSpPr>
          <p:nvPr>
            <p:ph sz="quarter" idx="4"/>
          </p:nvPr>
        </p:nvSpPr>
        <p:spPr/>
        <p:txBody>
          <a:bodyPr/>
          <a:lstStyle/>
          <a:p>
            <a:r>
              <a:rPr lang="en-US" dirty="0" smtClean="0"/>
              <a:t>Spinal nerves originate in the spinal cord and extend to parts of the body below the head</a:t>
            </a:r>
          </a:p>
          <a:p>
            <a:r>
              <a:rPr lang="en-US" dirty="0" smtClean="0"/>
              <a:t>Mammals have 31 pairs</a:t>
            </a:r>
            <a:endParaRPr lang="en-US" dirty="0"/>
          </a:p>
        </p:txBody>
      </p:sp>
      <p:sp>
        <p:nvSpPr>
          <p:cNvPr id="7" name="Rounded Rectangle 6"/>
          <p:cNvSpPr/>
          <p:nvPr/>
        </p:nvSpPr>
        <p:spPr>
          <a:xfrm>
            <a:off x="914400" y="4419600"/>
            <a:ext cx="74676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Both contain both sensory and motor neurons</a:t>
            </a:r>
            <a:endParaRPr lang="en-US" dirty="0"/>
          </a:p>
        </p:txBody>
      </p:sp>
    </p:spTree>
    <p:extLst>
      <p:ext uri="{BB962C8B-B14F-4D97-AF65-F5344CB8AC3E}">
        <p14:creationId xmlns:p14="http://schemas.microsoft.com/office/powerpoint/2010/main" val="22129989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2" t="26327" r="24290" b="20832"/>
          <a:stretch/>
        </p:blipFill>
        <p:spPr bwMode="auto">
          <a:xfrm>
            <a:off x="152400" y="147872"/>
            <a:ext cx="8839200" cy="653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3897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Peripheral Nervous System</a:t>
            </a:r>
            <a:endParaRPr lang="en-US" dirty="0"/>
          </a:p>
        </p:txBody>
      </p:sp>
      <p:sp>
        <p:nvSpPr>
          <p:cNvPr id="3" name="Text Placeholder 2"/>
          <p:cNvSpPr>
            <a:spLocks noGrp="1"/>
          </p:cNvSpPr>
          <p:nvPr>
            <p:ph type="body" idx="1"/>
          </p:nvPr>
        </p:nvSpPr>
        <p:spPr/>
        <p:txBody>
          <a:bodyPr/>
          <a:lstStyle/>
          <a:p>
            <a:r>
              <a:rPr lang="en-US" dirty="0" smtClean="0"/>
              <a:t>Somatic Nervous System</a:t>
            </a:r>
            <a:endParaRPr lang="en-US" dirty="0"/>
          </a:p>
        </p:txBody>
      </p:sp>
      <p:sp>
        <p:nvSpPr>
          <p:cNvPr id="4" name="Text Placeholder 3"/>
          <p:cNvSpPr>
            <a:spLocks noGrp="1"/>
          </p:cNvSpPr>
          <p:nvPr>
            <p:ph type="body" sz="half" idx="3"/>
          </p:nvPr>
        </p:nvSpPr>
        <p:spPr>
          <a:xfrm>
            <a:off x="4645025" y="1535113"/>
            <a:ext cx="4498975" cy="639762"/>
          </a:xfrm>
        </p:spPr>
        <p:txBody>
          <a:bodyPr/>
          <a:lstStyle/>
          <a:p>
            <a:r>
              <a:rPr lang="en-US" sz="2000" dirty="0" smtClean="0"/>
              <a:t>Autonomic nervous system</a:t>
            </a:r>
            <a:endParaRPr lang="en-US" sz="2000" dirty="0"/>
          </a:p>
        </p:txBody>
      </p:sp>
      <p:sp>
        <p:nvSpPr>
          <p:cNvPr id="5" name="Content Placeholder 4"/>
          <p:cNvSpPr>
            <a:spLocks noGrp="1"/>
          </p:cNvSpPr>
          <p:nvPr>
            <p:ph sz="quarter" idx="2"/>
          </p:nvPr>
        </p:nvSpPr>
        <p:spPr/>
        <p:txBody>
          <a:bodyPr/>
          <a:lstStyle/>
          <a:p>
            <a:r>
              <a:rPr lang="en-US" dirty="0" smtClean="0"/>
              <a:t>Carries signals to and from skeletal muscles mainly in response to external stimuli</a:t>
            </a:r>
          </a:p>
          <a:p>
            <a:r>
              <a:rPr lang="en-US" dirty="0" smtClean="0"/>
              <a:t>Voluntary nervous system because subject to conscious control</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Regulates internal environment by controlling smooth and cardiac muscles and organs of the digestive, cardiovascular, excretory, and endocrine systems</a:t>
            </a:r>
          </a:p>
          <a:p>
            <a:r>
              <a:rPr lang="en-US" dirty="0" smtClean="0"/>
              <a:t>Involuntary</a:t>
            </a:r>
          </a:p>
          <a:p>
            <a:r>
              <a:rPr lang="en-US" dirty="0" smtClean="0"/>
              <a:t>3 divisions</a:t>
            </a:r>
          </a:p>
          <a:p>
            <a:pPr lvl="1"/>
            <a:r>
              <a:rPr lang="en-US" dirty="0" smtClean="0"/>
              <a:t>Sympathetic</a:t>
            </a:r>
          </a:p>
          <a:p>
            <a:pPr lvl="1"/>
            <a:r>
              <a:rPr lang="en-US" dirty="0" smtClean="0"/>
              <a:t>Parasympathetic</a:t>
            </a:r>
          </a:p>
          <a:p>
            <a:pPr lvl="1"/>
            <a:r>
              <a:rPr lang="en-US" dirty="0" smtClean="0"/>
              <a:t>Enteric </a:t>
            </a:r>
            <a:endParaRPr lang="en-US" dirty="0"/>
          </a:p>
        </p:txBody>
      </p:sp>
    </p:spTree>
    <p:extLst>
      <p:ext uri="{BB962C8B-B14F-4D97-AF65-F5344CB8AC3E}">
        <p14:creationId xmlns:p14="http://schemas.microsoft.com/office/powerpoint/2010/main" val="260251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dirty="0" smtClean="0"/>
              <a:t>3 Stages of Information Processing</a:t>
            </a:r>
            <a:endParaRPr lang="en-US" sz="3600" dirty="0"/>
          </a:p>
        </p:txBody>
      </p:sp>
      <p:sp>
        <p:nvSpPr>
          <p:cNvPr id="3" name="Content Placeholder 2"/>
          <p:cNvSpPr>
            <a:spLocks noGrp="1"/>
          </p:cNvSpPr>
          <p:nvPr>
            <p:ph idx="1"/>
          </p:nvPr>
        </p:nvSpPr>
        <p:spPr>
          <a:xfrm>
            <a:off x="457200" y="838200"/>
            <a:ext cx="8229600" cy="5638800"/>
          </a:xfrm>
        </p:spPr>
        <p:txBody>
          <a:bodyPr>
            <a:normAutofit lnSpcReduction="10000"/>
          </a:bodyPr>
          <a:lstStyle/>
          <a:p>
            <a:pPr marL="0" indent="0">
              <a:buNone/>
            </a:pPr>
            <a:endParaRPr lang="en-US" dirty="0"/>
          </a:p>
          <a:p>
            <a:r>
              <a:rPr lang="en-US" dirty="0"/>
              <a:t>•Sensors detect external stimuli and internal conditions and transmit </a:t>
            </a:r>
            <a:r>
              <a:rPr lang="en-US" dirty="0" smtClean="0"/>
              <a:t>information </a:t>
            </a:r>
            <a:r>
              <a:rPr lang="en-US" dirty="0"/>
              <a:t>along </a:t>
            </a:r>
            <a:r>
              <a:rPr lang="en-US" b="1" dirty="0"/>
              <a:t>sensory neurons </a:t>
            </a:r>
            <a:endParaRPr lang="en-US" b="1" dirty="0" smtClean="0"/>
          </a:p>
          <a:p>
            <a:endParaRPr lang="en-US" dirty="0"/>
          </a:p>
          <a:p>
            <a:r>
              <a:rPr lang="en-US" dirty="0"/>
              <a:t>•Sensory information is sent to the brain or ganglia, where </a:t>
            </a:r>
            <a:r>
              <a:rPr lang="en-US" b="1" dirty="0"/>
              <a:t>interneurons </a:t>
            </a:r>
            <a:r>
              <a:rPr lang="en-US" dirty="0"/>
              <a:t>integrate the information </a:t>
            </a:r>
            <a:endParaRPr lang="en-US" dirty="0" smtClean="0"/>
          </a:p>
          <a:p>
            <a:endParaRPr lang="en-US" dirty="0"/>
          </a:p>
          <a:p>
            <a:r>
              <a:rPr lang="en-US" dirty="0"/>
              <a:t>•Motor output leaves the brain or ganglia via </a:t>
            </a:r>
            <a:r>
              <a:rPr lang="en-US" b="1" dirty="0"/>
              <a:t>motor neurons</a:t>
            </a:r>
            <a:r>
              <a:rPr lang="en-US" dirty="0"/>
              <a:t>, which trigger muscle or gland activity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96258" name="Picture 2" descr="http://www.dls.ym.edu.tw/ol_biology2/ultranet/autonomic.gif"/>
          <p:cNvPicPr>
            <a:picLocks noChangeAspect="1" noChangeArrowheads="1"/>
          </p:cNvPicPr>
          <p:nvPr/>
        </p:nvPicPr>
        <p:blipFill>
          <a:blip r:embed="rId2" cstate="print"/>
          <a:srcRect/>
          <a:stretch>
            <a:fillRect/>
          </a:stretch>
        </p:blipFill>
        <p:spPr bwMode="auto">
          <a:xfrm>
            <a:off x="0" y="0"/>
            <a:ext cx="9144000" cy="6792664"/>
          </a:xfrm>
          <a:prstGeom prst="rect">
            <a:avLst/>
          </a:prstGeom>
          <a:noFill/>
        </p:spPr>
      </p:pic>
    </p:spTree>
    <p:extLst>
      <p:ext uri="{BB962C8B-B14F-4D97-AF65-F5344CB8AC3E}">
        <p14:creationId xmlns:p14="http://schemas.microsoft.com/office/powerpoint/2010/main" val="10741546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Nervous System</a:t>
            </a:r>
            <a:endParaRPr lang="en-US" dirty="0"/>
          </a:p>
        </p:txBody>
      </p:sp>
      <p:sp>
        <p:nvSpPr>
          <p:cNvPr id="3" name="Text Placeholder 2"/>
          <p:cNvSpPr>
            <a:spLocks noGrp="1"/>
          </p:cNvSpPr>
          <p:nvPr>
            <p:ph type="body" idx="1"/>
          </p:nvPr>
        </p:nvSpPr>
        <p:spPr/>
        <p:txBody>
          <a:bodyPr/>
          <a:lstStyle/>
          <a:p>
            <a:r>
              <a:rPr lang="en-US" dirty="0" smtClean="0"/>
              <a:t>Sympathetic nervous system</a:t>
            </a:r>
            <a:endParaRPr lang="en-US" dirty="0"/>
          </a:p>
        </p:txBody>
      </p:sp>
      <p:sp>
        <p:nvSpPr>
          <p:cNvPr id="4" name="Text Placeholder 3"/>
          <p:cNvSpPr>
            <a:spLocks noGrp="1"/>
          </p:cNvSpPr>
          <p:nvPr>
            <p:ph type="body" sz="half" idx="3"/>
          </p:nvPr>
        </p:nvSpPr>
        <p:spPr/>
        <p:txBody>
          <a:bodyPr/>
          <a:lstStyle/>
          <a:p>
            <a:r>
              <a:rPr lang="en-US" dirty="0" smtClean="0"/>
              <a:t>Parasympathetic Nervous System</a:t>
            </a:r>
            <a:endParaRPr lang="en-US" dirty="0"/>
          </a:p>
        </p:txBody>
      </p:sp>
      <p:sp>
        <p:nvSpPr>
          <p:cNvPr id="5" name="Content Placeholder 4"/>
          <p:cNvSpPr>
            <a:spLocks noGrp="1"/>
          </p:cNvSpPr>
          <p:nvPr>
            <p:ph sz="quarter" idx="2"/>
          </p:nvPr>
        </p:nvSpPr>
        <p:spPr/>
        <p:txBody>
          <a:bodyPr/>
          <a:lstStyle/>
          <a:p>
            <a:r>
              <a:rPr lang="en-US" dirty="0" smtClean="0"/>
              <a:t>general action is to mobilize the body's resources under stress; to induce the flight-or-fight response</a:t>
            </a:r>
          </a:p>
          <a:p>
            <a:r>
              <a:rPr lang="en-US" dirty="0" smtClean="0"/>
              <a:t> It is, however, constantly active at a basal level in order to maintain homeostasis</a:t>
            </a:r>
            <a:endParaRPr lang="en-US" dirty="0"/>
          </a:p>
        </p:txBody>
      </p:sp>
      <p:sp>
        <p:nvSpPr>
          <p:cNvPr id="6" name="Content Placeholder 5"/>
          <p:cNvSpPr>
            <a:spLocks noGrp="1"/>
          </p:cNvSpPr>
          <p:nvPr>
            <p:ph sz="quarter" idx="4"/>
          </p:nvPr>
        </p:nvSpPr>
        <p:spPr>
          <a:xfrm>
            <a:off x="4645025" y="2362201"/>
            <a:ext cx="4041775" cy="1752600"/>
          </a:xfrm>
        </p:spPr>
        <p:txBody>
          <a:bodyPr>
            <a:normAutofit/>
          </a:bodyPr>
          <a:lstStyle/>
          <a:p>
            <a:r>
              <a:rPr lang="en-US" dirty="0" smtClean="0"/>
              <a:t>The actions of the parasympathetic nervous system can be summarized as "rest and digest".</a:t>
            </a:r>
            <a:endParaRPr lang="en-US" dirty="0"/>
          </a:p>
        </p:txBody>
      </p:sp>
      <p:sp>
        <p:nvSpPr>
          <p:cNvPr id="7" name="Rounded Rectangle 6"/>
          <p:cNvSpPr/>
          <p:nvPr/>
        </p:nvSpPr>
        <p:spPr>
          <a:xfrm>
            <a:off x="4114800" y="3962400"/>
            <a:ext cx="44958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ENTERIC NERVOUS SYSTEM</a:t>
            </a:r>
          </a:p>
          <a:p>
            <a:pPr algn="ctr"/>
            <a:r>
              <a:rPr lang="en-US" sz="2400" dirty="0" smtClean="0"/>
              <a:t>directly controls the gastrointestinal system</a:t>
            </a:r>
            <a:endParaRPr lang="en-US" sz="2400" dirty="0"/>
          </a:p>
        </p:txBody>
      </p:sp>
    </p:spTree>
    <p:extLst>
      <p:ext uri="{BB962C8B-B14F-4D97-AF65-F5344CB8AC3E}">
        <p14:creationId xmlns:p14="http://schemas.microsoft.com/office/powerpoint/2010/main" val="5976656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Embryonic Development of the Brain</a:t>
            </a:r>
            <a:endParaRPr lang="en-US" sz="3600" dirty="0"/>
          </a:p>
        </p:txBody>
      </p:sp>
      <p:sp>
        <p:nvSpPr>
          <p:cNvPr id="8" name="Content Placeholder 7"/>
          <p:cNvSpPr>
            <a:spLocks noGrp="1"/>
          </p:cNvSpPr>
          <p:nvPr>
            <p:ph idx="1"/>
          </p:nvPr>
        </p:nvSpPr>
        <p:spPr/>
        <p:txBody>
          <a:bodyPr>
            <a:normAutofit/>
          </a:bodyPr>
          <a:lstStyle/>
          <a:p>
            <a:r>
              <a:rPr lang="en-US" dirty="0" smtClean="0"/>
              <a:t>In the developing vertebrate, the </a:t>
            </a:r>
            <a:r>
              <a:rPr lang="en-US" b="1" dirty="0" smtClean="0"/>
              <a:t>neural tube</a:t>
            </a:r>
            <a:r>
              <a:rPr lang="en-US" dirty="0" smtClean="0"/>
              <a:t> is the embryo's precursor to the central nervous system</a:t>
            </a:r>
          </a:p>
          <a:p>
            <a:r>
              <a:rPr lang="en-US" dirty="0" smtClean="0"/>
              <a:t>The neural groove gradually deepens as the neural folds become elevated, and ultimately the folds meet and coalesce in the middle line and convert the groove into a closed tube, the neural tube or neural canal</a:t>
            </a:r>
            <a:endParaRPr lang="en-US" dirty="0"/>
          </a:p>
        </p:txBody>
      </p:sp>
    </p:spTree>
    <p:extLst>
      <p:ext uri="{BB962C8B-B14F-4D97-AF65-F5344CB8AC3E}">
        <p14:creationId xmlns:p14="http://schemas.microsoft.com/office/powerpoint/2010/main" val="31934504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Embryonic Development of the Brain</a:t>
            </a:r>
            <a:endParaRPr lang="en-US" sz="3600" dirty="0"/>
          </a:p>
        </p:txBody>
      </p:sp>
      <p:sp>
        <p:nvSpPr>
          <p:cNvPr id="3" name="Content Placeholder 2"/>
          <p:cNvSpPr>
            <a:spLocks noGrp="1"/>
          </p:cNvSpPr>
          <p:nvPr>
            <p:ph idx="1"/>
          </p:nvPr>
        </p:nvSpPr>
        <p:spPr>
          <a:xfrm>
            <a:off x="381000" y="1646237"/>
            <a:ext cx="8305800" cy="4526280"/>
          </a:xfrm>
        </p:spPr>
        <p:txBody>
          <a:bodyPr>
            <a:normAutofit/>
          </a:bodyPr>
          <a:lstStyle/>
          <a:p>
            <a:r>
              <a:rPr lang="en-US" dirty="0" smtClean="0"/>
              <a:t>In all vertebrates3 parts of the neural tube become evident as the embryo develops</a:t>
            </a:r>
          </a:p>
          <a:p>
            <a:pPr lvl="1"/>
            <a:r>
              <a:rPr lang="en-US" dirty="0" smtClean="0"/>
              <a:t>Forebrain</a:t>
            </a:r>
          </a:p>
          <a:p>
            <a:pPr lvl="1"/>
            <a:r>
              <a:rPr lang="en-US" dirty="0" smtClean="0"/>
              <a:t>Midbrain</a:t>
            </a:r>
          </a:p>
          <a:p>
            <a:pPr lvl="1"/>
            <a:r>
              <a:rPr lang="en-US" dirty="0" smtClean="0"/>
              <a:t>Hindbrain </a:t>
            </a:r>
          </a:p>
          <a:p>
            <a:pPr lvl="1"/>
            <a:endParaRPr lang="en-US" dirty="0" smtClean="0"/>
          </a:p>
          <a:p>
            <a:pPr lvl="1"/>
            <a:r>
              <a:rPr lang="en-US" dirty="0" smtClean="0"/>
              <a:t>During vertebrate evolution the brain further divided structurally </a:t>
            </a:r>
            <a:endParaRPr lang="en-US" dirty="0"/>
          </a:p>
        </p:txBody>
      </p:sp>
    </p:spTree>
    <p:extLst>
      <p:ext uri="{BB962C8B-B14F-4D97-AF65-F5344CB8AC3E}">
        <p14:creationId xmlns:p14="http://schemas.microsoft.com/office/powerpoint/2010/main" val="42357589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Human Embryonic Development of the Brain</a:t>
            </a:r>
            <a:endParaRPr lang="en-US" dirty="0"/>
          </a:p>
        </p:txBody>
      </p:sp>
      <p:sp>
        <p:nvSpPr>
          <p:cNvPr id="3" name="Content Placeholder 2"/>
          <p:cNvSpPr>
            <a:spLocks noGrp="1"/>
          </p:cNvSpPr>
          <p:nvPr>
            <p:ph idx="1"/>
          </p:nvPr>
        </p:nvSpPr>
        <p:spPr>
          <a:xfrm>
            <a:off x="3048000" y="1646236"/>
            <a:ext cx="5638800" cy="4906963"/>
          </a:xfrm>
        </p:spPr>
        <p:txBody>
          <a:bodyPr/>
          <a:lstStyle/>
          <a:p>
            <a:r>
              <a:rPr lang="en-US" dirty="0" smtClean="0"/>
              <a:t>By the 5</a:t>
            </a:r>
            <a:r>
              <a:rPr lang="en-US" baseline="30000" dirty="0" smtClean="0"/>
              <a:t>th</a:t>
            </a:r>
            <a:r>
              <a:rPr lang="en-US" dirty="0" smtClean="0"/>
              <a:t> week of human embryonic development 5 brain regions have formed from 3 primary bulges</a:t>
            </a:r>
          </a:p>
          <a:p>
            <a:pPr lvl="1"/>
            <a:r>
              <a:rPr lang="en-US" dirty="0" smtClean="0"/>
              <a:t>Forebrain </a:t>
            </a:r>
            <a:r>
              <a:rPr lang="en-US" dirty="0" smtClean="0">
                <a:sym typeface="Wingdings" pitchFamily="2" charset="2"/>
              </a:rPr>
              <a:t></a:t>
            </a:r>
            <a:r>
              <a:rPr lang="en-US" dirty="0" err="1" smtClean="0"/>
              <a:t>Telencephalon</a:t>
            </a:r>
            <a:r>
              <a:rPr lang="en-US" dirty="0" smtClean="0"/>
              <a:t> &amp; Diencephalon</a:t>
            </a:r>
          </a:p>
          <a:p>
            <a:pPr lvl="1"/>
            <a:r>
              <a:rPr lang="en-US" dirty="0" smtClean="0"/>
              <a:t>Midbrain </a:t>
            </a:r>
            <a:r>
              <a:rPr lang="en-US" dirty="0" smtClean="0">
                <a:sym typeface="Wingdings" pitchFamily="2" charset="2"/>
              </a:rPr>
              <a:t> </a:t>
            </a:r>
            <a:r>
              <a:rPr lang="en-US" dirty="0" err="1" smtClean="0"/>
              <a:t>Mesencephalon</a:t>
            </a:r>
            <a:endParaRPr lang="en-US" dirty="0" smtClean="0"/>
          </a:p>
          <a:p>
            <a:pPr lvl="1"/>
            <a:r>
              <a:rPr lang="en-US" dirty="0" smtClean="0"/>
              <a:t>Hindbrain </a:t>
            </a:r>
            <a:r>
              <a:rPr lang="en-US" dirty="0" smtClean="0">
                <a:sym typeface="Wingdings" pitchFamily="2" charset="2"/>
              </a:rPr>
              <a:t> </a:t>
            </a:r>
            <a:r>
              <a:rPr lang="en-US" dirty="0" err="1" smtClean="0"/>
              <a:t>Metencephalon</a:t>
            </a:r>
            <a:r>
              <a:rPr lang="en-US" dirty="0" smtClean="0"/>
              <a:t> &amp; </a:t>
            </a:r>
            <a:r>
              <a:rPr lang="en-US" dirty="0" err="1" smtClean="0"/>
              <a:t>Myelencephalon</a:t>
            </a:r>
            <a:r>
              <a:rPr lang="en-US" dirty="0" smtClean="0"/>
              <a:t> </a:t>
            </a:r>
            <a:endParaRPr lang="en-US" dirty="0"/>
          </a:p>
        </p:txBody>
      </p:sp>
      <p:pic>
        <p:nvPicPr>
          <p:cNvPr id="4" name="Picture 2" descr="http://faculty.washington.edu/chudler/develop.gif"/>
          <p:cNvPicPr>
            <a:picLocks noChangeAspect="1" noChangeArrowheads="1"/>
          </p:cNvPicPr>
          <p:nvPr/>
        </p:nvPicPr>
        <p:blipFill>
          <a:blip r:embed="rId2" cstate="print"/>
          <a:srcRect/>
          <a:stretch>
            <a:fillRect/>
          </a:stretch>
        </p:blipFill>
        <p:spPr bwMode="auto">
          <a:xfrm>
            <a:off x="152400" y="1447800"/>
            <a:ext cx="2914650" cy="5267325"/>
          </a:xfrm>
          <a:prstGeom prst="rect">
            <a:avLst/>
          </a:prstGeom>
          <a:noFill/>
        </p:spPr>
      </p:pic>
      <p:sp>
        <p:nvSpPr>
          <p:cNvPr id="5" name="Oval 4"/>
          <p:cNvSpPr/>
          <p:nvPr/>
        </p:nvSpPr>
        <p:spPr>
          <a:xfrm>
            <a:off x="3581400" y="1676400"/>
            <a:ext cx="5562600" cy="373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Most profound changes occur in the </a:t>
            </a:r>
            <a:r>
              <a:rPr lang="en-US" sz="2800" dirty="0" err="1" smtClean="0"/>
              <a:t>telencephalon</a:t>
            </a:r>
            <a:r>
              <a:rPr lang="en-US" sz="2800" dirty="0" smtClean="0"/>
              <a:t> which gives rise to the cerebrum during the 2</a:t>
            </a:r>
            <a:r>
              <a:rPr lang="en-US" sz="2800" baseline="30000" dirty="0" smtClean="0"/>
              <a:t>nd</a:t>
            </a:r>
            <a:r>
              <a:rPr lang="en-US" sz="2800" dirty="0" smtClean="0"/>
              <a:t> and 3</a:t>
            </a:r>
            <a:r>
              <a:rPr lang="en-US" sz="2800" baseline="30000" dirty="0" smtClean="0"/>
              <a:t>rd</a:t>
            </a:r>
            <a:r>
              <a:rPr lang="en-US" sz="2800" dirty="0" smtClean="0"/>
              <a:t> months</a:t>
            </a:r>
            <a:endParaRPr lang="en-US" sz="2800" dirty="0"/>
          </a:p>
        </p:txBody>
      </p:sp>
    </p:spTree>
    <p:extLst>
      <p:ext uri="{BB962C8B-B14F-4D97-AF65-F5344CB8AC3E}">
        <p14:creationId xmlns:p14="http://schemas.microsoft.com/office/powerpoint/2010/main" val="344053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Major Centers that Develop from…</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Diencephalon is the forebrain division that evolved earliest in vertebrate history</a:t>
            </a:r>
          </a:p>
          <a:p>
            <a:pPr lvl="1"/>
            <a:r>
              <a:rPr lang="en-US" dirty="0" smtClean="0"/>
              <a:t>Thalamus</a:t>
            </a:r>
          </a:p>
          <a:p>
            <a:pPr lvl="1"/>
            <a:r>
              <a:rPr lang="en-US" dirty="0" smtClean="0"/>
              <a:t>Hypothalamus</a:t>
            </a:r>
          </a:p>
          <a:p>
            <a:pPr lvl="1"/>
            <a:r>
              <a:rPr lang="en-US" dirty="0" smtClean="0"/>
              <a:t>Hypothalamus</a:t>
            </a:r>
          </a:p>
          <a:p>
            <a:pPr lvl="1"/>
            <a:r>
              <a:rPr lang="en-US" dirty="0" err="1" smtClean="0"/>
              <a:t>Epithalamus</a:t>
            </a:r>
            <a:r>
              <a:rPr lang="en-US" dirty="0" smtClean="0"/>
              <a:t> </a:t>
            </a:r>
          </a:p>
          <a:p>
            <a:r>
              <a:rPr lang="en-US" dirty="0" smtClean="0"/>
              <a:t>Midbrain &amp; Hindbrain</a:t>
            </a:r>
          </a:p>
          <a:p>
            <a:pPr lvl="1"/>
            <a:r>
              <a:rPr lang="en-US" dirty="0" smtClean="0"/>
              <a:t>Brainstem: consists of the midbrain, </a:t>
            </a:r>
            <a:r>
              <a:rPr lang="en-US" dirty="0" err="1" smtClean="0"/>
              <a:t>pons</a:t>
            </a:r>
            <a:r>
              <a:rPr lang="en-US" dirty="0" smtClean="0"/>
              <a:t>, medulla </a:t>
            </a:r>
            <a:r>
              <a:rPr lang="en-US" dirty="0" err="1" smtClean="0"/>
              <a:t>oblangata</a:t>
            </a:r>
            <a:endParaRPr lang="en-US" dirty="0" smtClean="0"/>
          </a:p>
          <a:p>
            <a:pPr lvl="1"/>
            <a:r>
              <a:rPr lang="en-US" dirty="0" smtClean="0"/>
              <a:t>Cerebellum </a:t>
            </a:r>
          </a:p>
          <a:p>
            <a:pPr lvl="1">
              <a:buNone/>
            </a:pPr>
            <a:endParaRPr lang="en-US" dirty="0" smtClean="0"/>
          </a:p>
        </p:txBody>
      </p:sp>
    </p:spTree>
    <p:extLst>
      <p:ext uri="{BB962C8B-B14F-4D97-AF65-F5344CB8AC3E}">
        <p14:creationId xmlns:p14="http://schemas.microsoft.com/office/powerpoint/2010/main" val="36516640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Tube Defects</a:t>
            </a:r>
            <a:endParaRPr lang="en-US" dirty="0"/>
          </a:p>
        </p:txBody>
      </p:sp>
      <p:sp>
        <p:nvSpPr>
          <p:cNvPr id="3" name="Content Placeholder 2"/>
          <p:cNvSpPr>
            <a:spLocks noGrp="1"/>
          </p:cNvSpPr>
          <p:nvPr>
            <p:ph idx="1"/>
          </p:nvPr>
        </p:nvSpPr>
        <p:spPr>
          <a:xfrm>
            <a:off x="2971800" y="1646236"/>
            <a:ext cx="5791200" cy="4983163"/>
          </a:xfrm>
        </p:spPr>
        <p:txBody>
          <a:bodyPr>
            <a:normAutofit fontScale="85000" lnSpcReduction="20000"/>
          </a:bodyPr>
          <a:lstStyle/>
          <a:p>
            <a:r>
              <a:rPr lang="en-US" dirty="0" smtClean="0"/>
              <a:t>Neural tube defects are birth defects of the brain and spinal cord. The two most common neural tube defects are </a:t>
            </a:r>
          </a:p>
          <a:p>
            <a:pPr lvl="1"/>
            <a:r>
              <a:rPr lang="en-US" dirty="0" err="1" smtClean="0"/>
              <a:t>spina</a:t>
            </a:r>
            <a:r>
              <a:rPr lang="en-US" dirty="0" smtClean="0"/>
              <a:t> bifida: fetal spinal column doesn't close completely during the first month of pregnancy</a:t>
            </a:r>
          </a:p>
          <a:p>
            <a:pPr lvl="2"/>
            <a:r>
              <a:rPr lang="en-US" dirty="0" smtClean="0"/>
              <a:t>Usually nerve damage</a:t>
            </a:r>
          </a:p>
          <a:p>
            <a:pPr lvl="1"/>
            <a:r>
              <a:rPr lang="en-US" dirty="0" smtClean="0"/>
              <a:t>Anencephaly: much of the brain does not develop.</a:t>
            </a:r>
          </a:p>
          <a:p>
            <a:pPr lvl="2"/>
            <a:r>
              <a:rPr lang="en-US" dirty="0" smtClean="0">
                <a:hlinkClick r:id="rId2"/>
              </a:rPr>
              <a:t>http://highered.mcgraw-hill.com/sites/0072495855/student_view0/chapter3/animation__fetal_development_and_risk.html</a:t>
            </a:r>
            <a:endParaRPr lang="en-US" dirty="0" smtClean="0"/>
          </a:p>
          <a:p>
            <a:pPr lvl="2"/>
            <a:r>
              <a:rPr lang="en-US" dirty="0" smtClean="0"/>
              <a:t>Babies with anencephaly are either stillborn or die shortly after birth.</a:t>
            </a:r>
          </a:p>
          <a:p>
            <a:endParaRPr lang="en-US" dirty="0"/>
          </a:p>
        </p:txBody>
      </p:sp>
      <p:pic>
        <p:nvPicPr>
          <p:cNvPr id="89090" name="Picture 2" descr="http://www-medlib.med.utah.edu/WebPath/jpeg3/PERI091.jpg"/>
          <p:cNvPicPr>
            <a:picLocks noChangeAspect="1" noChangeArrowheads="1"/>
          </p:cNvPicPr>
          <p:nvPr/>
        </p:nvPicPr>
        <p:blipFill>
          <a:blip r:embed="rId3" cstate="print"/>
          <a:srcRect/>
          <a:stretch>
            <a:fillRect/>
          </a:stretch>
        </p:blipFill>
        <p:spPr bwMode="auto">
          <a:xfrm>
            <a:off x="0" y="0"/>
            <a:ext cx="3009900" cy="4591050"/>
          </a:xfrm>
          <a:prstGeom prst="rect">
            <a:avLst/>
          </a:prstGeom>
          <a:noFill/>
        </p:spPr>
      </p:pic>
      <p:pic>
        <p:nvPicPr>
          <p:cNvPr id="89092" name="Picture 4" descr="http://www.geneticcounselling.eu/Images/Images/JPG/labo11.jpg"/>
          <p:cNvPicPr>
            <a:picLocks noChangeAspect="1" noChangeArrowheads="1"/>
          </p:cNvPicPr>
          <p:nvPr/>
        </p:nvPicPr>
        <p:blipFill>
          <a:blip r:embed="rId4" cstate="print"/>
          <a:srcRect/>
          <a:stretch>
            <a:fillRect/>
          </a:stretch>
        </p:blipFill>
        <p:spPr bwMode="auto">
          <a:xfrm>
            <a:off x="0" y="4559508"/>
            <a:ext cx="3505200" cy="2298492"/>
          </a:xfrm>
          <a:prstGeom prst="rect">
            <a:avLst/>
          </a:prstGeom>
          <a:noFill/>
        </p:spPr>
      </p:pic>
      <p:pic>
        <p:nvPicPr>
          <p:cNvPr id="89094" name="Picture 6" descr="http://www.asylumeclectica.com/asylum/malady/archives/anenceph/anen6.jpg"/>
          <p:cNvPicPr>
            <a:picLocks noChangeAspect="1" noChangeArrowheads="1"/>
          </p:cNvPicPr>
          <p:nvPr/>
        </p:nvPicPr>
        <p:blipFill>
          <a:blip r:embed="rId5" cstate="print"/>
          <a:srcRect/>
          <a:stretch>
            <a:fillRect/>
          </a:stretch>
        </p:blipFill>
        <p:spPr bwMode="auto">
          <a:xfrm>
            <a:off x="5200650" y="2095500"/>
            <a:ext cx="3943350" cy="4762500"/>
          </a:xfrm>
          <a:prstGeom prst="rect">
            <a:avLst/>
          </a:prstGeom>
          <a:noFill/>
        </p:spPr>
      </p:pic>
    </p:spTree>
    <p:extLst>
      <p:ext uri="{BB962C8B-B14F-4D97-AF65-F5344CB8AC3E}">
        <p14:creationId xmlns:p14="http://schemas.microsoft.com/office/powerpoint/2010/main" val="23454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wipe(down)">
                                      <p:cBhvr>
                                        <p:cTn id="7" dur="500"/>
                                        <p:tgtEl>
                                          <p:spTgt spid="890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092"/>
                                        </p:tgtEl>
                                        <p:attrNameLst>
                                          <p:attrName>style.visibility</p:attrName>
                                        </p:attrNameLst>
                                      </p:cBhvr>
                                      <p:to>
                                        <p:strVal val="visible"/>
                                      </p:to>
                                    </p:set>
                                    <p:anim calcmode="lin" valueType="num">
                                      <p:cBhvr additive="base">
                                        <p:cTn id="12" dur="500" fill="hold"/>
                                        <p:tgtEl>
                                          <p:spTgt spid="89092"/>
                                        </p:tgtEl>
                                        <p:attrNameLst>
                                          <p:attrName>ppt_x</p:attrName>
                                        </p:attrNameLst>
                                      </p:cBhvr>
                                      <p:tavLst>
                                        <p:tav tm="0">
                                          <p:val>
                                            <p:strVal val="#ppt_x"/>
                                          </p:val>
                                        </p:tav>
                                        <p:tav tm="100000">
                                          <p:val>
                                            <p:strVal val="#ppt_x"/>
                                          </p:val>
                                        </p:tav>
                                      </p:tavLst>
                                    </p:anim>
                                    <p:anim calcmode="lin" valueType="num">
                                      <p:cBhvr additive="base">
                                        <p:cTn id="13"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a:xfrm>
            <a:off x="457200" y="1646236"/>
            <a:ext cx="8229600" cy="5059363"/>
          </a:xfrm>
        </p:spPr>
        <p:txBody>
          <a:bodyPr>
            <a:normAutofit lnSpcReduction="10000"/>
          </a:bodyPr>
          <a:lstStyle/>
          <a:p>
            <a:r>
              <a:rPr lang="en-US" dirty="0" smtClean="0"/>
              <a:t>One of the evolutionarily older parts of the vertebrate brain</a:t>
            </a:r>
          </a:p>
          <a:p>
            <a:r>
              <a:rPr lang="en-US" dirty="0" smtClean="0"/>
              <a:t>Known as the “lower brain”</a:t>
            </a:r>
          </a:p>
          <a:p>
            <a:r>
              <a:rPr lang="en-US" dirty="0" smtClean="0"/>
              <a:t>Functions in maintaining homeostasis, coordination of movement, and conduction of information to higher brain centers</a:t>
            </a:r>
          </a:p>
          <a:p>
            <a:r>
              <a:rPr lang="en-US" dirty="0" smtClean="0"/>
              <a:t>3 parts of the Brain Stem</a:t>
            </a:r>
          </a:p>
          <a:p>
            <a:pPr lvl="1"/>
            <a:r>
              <a:rPr lang="en-US" dirty="0" smtClean="0"/>
              <a:t>Medulla </a:t>
            </a:r>
            <a:r>
              <a:rPr lang="en-US" dirty="0" err="1" smtClean="0"/>
              <a:t>oblingata</a:t>
            </a:r>
            <a:endParaRPr lang="en-US" dirty="0" smtClean="0"/>
          </a:p>
          <a:p>
            <a:pPr lvl="1"/>
            <a:r>
              <a:rPr lang="en-US" dirty="0" smtClean="0"/>
              <a:t>Pons</a:t>
            </a:r>
          </a:p>
          <a:p>
            <a:pPr lvl="1"/>
            <a:r>
              <a:rPr lang="en-US" dirty="0" smtClean="0"/>
              <a:t>Midbrain </a:t>
            </a:r>
            <a:endParaRPr lang="en-US" dirty="0"/>
          </a:p>
        </p:txBody>
      </p:sp>
    </p:spTree>
    <p:extLst>
      <p:ext uri="{BB962C8B-B14F-4D97-AF65-F5344CB8AC3E}">
        <p14:creationId xmlns:p14="http://schemas.microsoft.com/office/powerpoint/2010/main" val="12557148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62" name="Picture 2" descr="http://faculty.ksu.edu.sa/73860/Pictures%20Library/brain%20stem.bmp"/>
          <p:cNvPicPr>
            <a:picLocks noChangeAspect="1" noChangeArrowheads="1"/>
          </p:cNvPicPr>
          <p:nvPr/>
        </p:nvPicPr>
        <p:blipFill>
          <a:blip r:embed="rId2" cstate="print"/>
          <a:srcRect/>
          <a:stretch>
            <a:fillRect/>
          </a:stretch>
        </p:blipFill>
        <p:spPr bwMode="auto">
          <a:xfrm>
            <a:off x="63500" y="-136526"/>
            <a:ext cx="9029700" cy="6994525"/>
          </a:xfrm>
          <a:prstGeom prst="rect">
            <a:avLst/>
          </a:prstGeom>
          <a:noFill/>
        </p:spPr>
      </p:pic>
    </p:spTree>
    <p:extLst>
      <p:ext uri="{BB962C8B-B14F-4D97-AF65-F5344CB8AC3E}">
        <p14:creationId xmlns:p14="http://schemas.microsoft.com/office/powerpoint/2010/main" val="10718639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a:t>
            </a:r>
            <a:endParaRPr lang="en-US" dirty="0"/>
          </a:p>
        </p:txBody>
      </p:sp>
      <p:sp>
        <p:nvSpPr>
          <p:cNvPr id="3" name="Content Placeholder 2"/>
          <p:cNvSpPr>
            <a:spLocks noGrp="1"/>
          </p:cNvSpPr>
          <p:nvPr>
            <p:ph idx="1"/>
          </p:nvPr>
        </p:nvSpPr>
        <p:spPr>
          <a:xfrm>
            <a:off x="457200" y="1646237"/>
            <a:ext cx="8229600" cy="5059364"/>
          </a:xfrm>
        </p:spPr>
        <p:txBody>
          <a:bodyPr>
            <a:normAutofit fontScale="77500" lnSpcReduction="20000"/>
          </a:bodyPr>
          <a:lstStyle/>
          <a:p>
            <a:r>
              <a:rPr lang="en-US" dirty="0" smtClean="0"/>
              <a:t>The brain stem provides the main motor and sensory </a:t>
            </a:r>
            <a:r>
              <a:rPr lang="en-US" dirty="0" err="1" smtClean="0"/>
              <a:t>innervation</a:t>
            </a:r>
            <a:r>
              <a:rPr lang="en-US" dirty="0" smtClean="0"/>
              <a:t> to the face and neck via the cranial nerves. </a:t>
            </a:r>
          </a:p>
          <a:p>
            <a:r>
              <a:rPr lang="en-US" dirty="0" smtClean="0"/>
              <a:t>nerve connections of the motor and sensory systems from the main part of the brain to the rest of the body pass through the brain stem. </a:t>
            </a:r>
          </a:p>
          <a:p>
            <a:pPr lvl="1"/>
            <a:r>
              <a:rPr lang="en-US" dirty="0" err="1" smtClean="0"/>
              <a:t>corticospinal</a:t>
            </a:r>
            <a:r>
              <a:rPr lang="en-US" dirty="0" smtClean="0"/>
              <a:t> tract (</a:t>
            </a:r>
            <a:r>
              <a:rPr lang="en-US" sz="3100" u="sng" dirty="0" smtClean="0"/>
              <a:t>motor</a:t>
            </a:r>
            <a:r>
              <a:rPr lang="en-US" dirty="0" smtClean="0"/>
              <a:t>)</a:t>
            </a:r>
          </a:p>
          <a:p>
            <a:pPr lvl="1"/>
            <a:r>
              <a:rPr lang="en-US" dirty="0" smtClean="0"/>
              <a:t>posterior column-medial </a:t>
            </a:r>
            <a:r>
              <a:rPr lang="en-US" dirty="0" err="1" smtClean="0"/>
              <a:t>lemniscus</a:t>
            </a:r>
            <a:r>
              <a:rPr lang="en-US" dirty="0" smtClean="0"/>
              <a:t> pathway (</a:t>
            </a:r>
            <a:r>
              <a:rPr lang="en-US" u="sng" dirty="0" smtClean="0"/>
              <a:t>fine touch, vibration sensation</a:t>
            </a:r>
            <a:r>
              <a:rPr lang="en-US" dirty="0" smtClean="0"/>
              <a:t>) </a:t>
            </a:r>
          </a:p>
          <a:p>
            <a:pPr lvl="1"/>
            <a:r>
              <a:rPr lang="en-US" dirty="0" err="1" smtClean="0"/>
              <a:t>spinothalamic</a:t>
            </a:r>
            <a:r>
              <a:rPr lang="en-US" dirty="0" smtClean="0"/>
              <a:t> tract (</a:t>
            </a:r>
            <a:r>
              <a:rPr lang="en-US" u="sng" dirty="0" smtClean="0"/>
              <a:t>pain, temperature, itch and crude touch</a:t>
            </a:r>
            <a:r>
              <a:rPr lang="en-US" dirty="0" smtClean="0"/>
              <a:t>). </a:t>
            </a:r>
          </a:p>
          <a:p>
            <a:r>
              <a:rPr lang="en-US" dirty="0" smtClean="0"/>
              <a:t>The brain stem also plays an important role in the regulation of cardiac and respiratory function. It also regulates the central nervous system, and is pivotal in maintaining consciousness and regulating the </a:t>
            </a:r>
            <a:r>
              <a:rPr lang="en-US" u="sng" dirty="0" smtClean="0"/>
              <a:t>sleep cycle</a:t>
            </a:r>
            <a:r>
              <a:rPr lang="en-US" dirty="0" smtClean="0"/>
              <a:t>.</a:t>
            </a:r>
            <a:endParaRPr lang="en-US" dirty="0"/>
          </a:p>
        </p:txBody>
      </p:sp>
    </p:spTree>
    <p:extLst>
      <p:ext uri="{BB962C8B-B14F-4D97-AF65-F5344CB8AC3E}">
        <p14:creationId xmlns:p14="http://schemas.microsoft.com/office/powerpoint/2010/main" val="1128716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1519</TotalTime>
  <Words>5244</Words>
  <Application>Microsoft Office PowerPoint</Application>
  <PresentationFormat>On-screen Show (4:3)</PresentationFormat>
  <Paragraphs>654</Paragraphs>
  <Slides>128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128</vt:i4>
      </vt:variant>
    </vt:vector>
  </HeadingPairs>
  <TitlesOfParts>
    <vt:vector size="133" baseType="lpstr">
      <vt:lpstr>Calibri</vt:lpstr>
      <vt:lpstr>Rockwell</vt:lpstr>
      <vt:lpstr>Wingdings</vt:lpstr>
      <vt:lpstr>Wingdings 2</vt:lpstr>
      <vt:lpstr>Foundry</vt:lpstr>
      <vt:lpstr>Nervous System</vt:lpstr>
      <vt:lpstr>Overview: Lines of Communication</vt:lpstr>
      <vt:lpstr>Evolution of the Nervous System</vt:lpstr>
      <vt:lpstr>Organization of Nervous Systems</vt:lpstr>
      <vt:lpstr>Cephalization</vt:lpstr>
      <vt:lpstr>PowerPoint Presentation</vt:lpstr>
      <vt:lpstr>Organization of the Nervous System</vt:lpstr>
      <vt:lpstr>PowerPoint Presentation</vt:lpstr>
      <vt:lpstr>3 Stages of Information Processing</vt:lpstr>
      <vt:lpstr>PowerPoint Presentation</vt:lpstr>
      <vt:lpstr>Neuron Structure &amp; Function</vt:lpstr>
      <vt:lpstr>Synapse</vt:lpstr>
      <vt:lpstr>PowerPoint Presentation</vt:lpstr>
      <vt:lpstr>3 Main Types of Neurons</vt:lpstr>
      <vt:lpstr>Information Passage</vt:lpstr>
      <vt:lpstr>Supporting Cells</vt:lpstr>
      <vt:lpstr>Supporting Cells</vt:lpstr>
      <vt:lpstr>Supporting Cells</vt:lpstr>
      <vt:lpstr>Ion pumps &amp; ion channels establish the resting potential of a neuron</vt:lpstr>
      <vt:lpstr>Formation of Resting Potential</vt:lpstr>
      <vt:lpstr>PowerPoint Presentation</vt:lpstr>
      <vt:lpstr>PowerPoint Presentation</vt:lpstr>
      <vt:lpstr>Resting Potential</vt:lpstr>
      <vt:lpstr>Action Potentials are Signals Conducted by Axons</vt:lpstr>
      <vt:lpstr>Graded Potentials: Hyperpolarization</vt:lpstr>
      <vt:lpstr>Gated Ion Channels</vt:lpstr>
      <vt:lpstr>PowerPoint Presentation</vt:lpstr>
      <vt:lpstr>Equilibrium Potential</vt:lpstr>
      <vt:lpstr>Production of Action Potentials</vt:lpstr>
      <vt:lpstr>Action Potentials</vt:lpstr>
      <vt:lpstr>Generation of Action Potentials: A Closer Look </vt:lpstr>
      <vt:lpstr>PowerPoint Presentation</vt:lpstr>
      <vt:lpstr>Role of Voltage Gated Ion Channel in Production of an Action Potential</vt:lpstr>
      <vt:lpstr>Role of Voltage Gated Ion Channel in Production of an Action Potential</vt:lpstr>
      <vt:lpstr>Role of Voltage Gated Ion Channel in Production of an Action Potential</vt:lpstr>
      <vt:lpstr> When an action potential is generated ….</vt:lpstr>
      <vt:lpstr>PowerPoint Presentation</vt:lpstr>
      <vt:lpstr>Refractory Period</vt:lpstr>
      <vt:lpstr>PowerPoint Presentation</vt:lpstr>
      <vt:lpstr>PowerPoint Presentation</vt:lpstr>
      <vt:lpstr>Conduction of Action Potentials</vt:lpstr>
      <vt:lpstr>Conduction of Action Potentials</vt:lpstr>
      <vt:lpstr>PowerPoint Presentation</vt:lpstr>
      <vt:lpstr>Evolutionary Adaptation of Axon Structure</vt:lpstr>
      <vt:lpstr>Myelin Sheath</vt:lpstr>
      <vt:lpstr>PowerPoint Presentation</vt:lpstr>
      <vt:lpstr>An Important Safety Mechanism</vt:lpstr>
      <vt:lpstr>PowerPoint Presentation</vt:lpstr>
      <vt:lpstr> Neurons communicate with other cells at synapses </vt:lpstr>
      <vt:lpstr>OK…So what happens when an AP reaches the end of an axon?</vt:lpstr>
      <vt:lpstr>Synapses</vt:lpstr>
      <vt:lpstr>PowerPoint Presentation</vt:lpstr>
      <vt:lpstr>Generation of Postsynaptic Potentials</vt:lpstr>
      <vt:lpstr>PowerPoint Presentation</vt:lpstr>
      <vt:lpstr>Chemical Synapses</vt:lpstr>
      <vt:lpstr>PowerPoint Presentation</vt:lpstr>
      <vt:lpstr>Synaptic Cleft</vt:lpstr>
      <vt:lpstr>Direct Chemical Synapses</vt:lpstr>
      <vt:lpstr>Direct Chemical Synapses</vt:lpstr>
      <vt:lpstr>Summation of postsynaptic potentials  in direct synaptic transmission</vt:lpstr>
      <vt:lpstr>Summation of postsynaptic potentials  in direct synaptic transmission</vt:lpstr>
      <vt:lpstr>EPSPs &amp; IPSPs</vt:lpstr>
      <vt:lpstr>Indirect Synaptic Transmission</vt:lpstr>
      <vt:lpstr>Neurotransmitters</vt:lpstr>
      <vt:lpstr>PowerPoint Presentation</vt:lpstr>
      <vt:lpstr>Neurotransmitters</vt:lpstr>
      <vt:lpstr>Acetylcholine</vt:lpstr>
      <vt:lpstr>Nicotine &amp; Acetylcholine</vt:lpstr>
      <vt:lpstr>Biogenic Amines</vt:lpstr>
      <vt:lpstr>PowerPoint Presentation</vt:lpstr>
      <vt:lpstr>Psychedelic Drugs &amp; Depression</vt:lpstr>
      <vt:lpstr>Amino Acids Neurotransmitters</vt:lpstr>
      <vt:lpstr>Neuropeptides</vt:lpstr>
      <vt:lpstr>Opiates </vt:lpstr>
      <vt:lpstr>PowerPoint Presentation</vt:lpstr>
      <vt:lpstr>PowerPoint Presentation</vt:lpstr>
      <vt:lpstr>Gases</vt:lpstr>
      <vt:lpstr>PowerPoint Presentation</vt:lpstr>
      <vt:lpstr> The vertebrate brain is regionally specialized </vt:lpstr>
      <vt:lpstr>Specialized Regions of the Vertebrate Nervous System</vt:lpstr>
      <vt:lpstr>Ventral Nerve Cord vs Spinal Cord</vt:lpstr>
      <vt:lpstr>Embryonic Development of Vertebrate Nervous System</vt:lpstr>
      <vt:lpstr>PowerPoint Presentation</vt:lpstr>
      <vt:lpstr>PowerPoint Presentation</vt:lpstr>
      <vt:lpstr>PowerPoint Presentation</vt:lpstr>
      <vt:lpstr>Brain</vt:lpstr>
      <vt:lpstr>Peripheral Nervous System</vt:lpstr>
      <vt:lpstr>PowerPoint Presentation</vt:lpstr>
      <vt:lpstr>Peripheral Nervous System</vt:lpstr>
      <vt:lpstr>PowerPoint Presentation</vt:lpstr>
      <vt:lpstr>Autonomic Nervous System</vt:lpstr>
      <vt:lpstr>Embryonic Development of the Brain</vt:lpstr>
      <vt:lpstr>Embryonic Development of the Brain</vt:lpstr>
      <vt:lpstr>Human Embryonic Development of the Brain</vt:lpstr>
      <vt:lpstr>Major Centers that Develop from…</vt:lpstr>
      <vt:lpstr>Neural Tube Defects</vt:lpstr>
      <vt:lpstr>Brain Stem</vt:lpstr>
      <vt:lpstr>PowerPoint Presentation</vt:lpstr>
      <vt:lpstr>Brain Stem</vt:lpstr>
      <vt:lpstr>Cerebellum</vt:lpstr>
      <vt:lpstr>Diencephalon</vt:lpstr>
      <vt:lpstr>SCN maintain Circadian Rhythms</vt:lpstr>
      <vt:lpstr>Circadian Rhythms</vt:lpstr>
      <vt:lpstr>Cerebrum</vt:lpstr>
      <vt:lpstr>Arousal &amp; Sleep</vt:lpstr>
      <vt:lpstr>PowerPoint Presentation</vt:lpstr>
      <vt:lpstr>Biological Clock Regulation</vt:lpstr>
      <vt:lpstr>PowerPoint Presentation</vt:lpstr>
      <vt:lpstr>Emotions</vt:lpstr>
      <vt:lpstr>PowerPoint Presentation</vt:lpstr>
      <vt:lpstr>Emotion</vt:lpstr>
      <vt:lpstr>Each Cerebral Hemisphere Consists of 3 Main Parts</vt:lpstr>
      <vt:lpstr>Cerebral Cortex</vt:lpstr>
      <vt:lpstr>Cerebral Cortex</vt:lpstr>
      <vt:lpstr>PowerPoint Presentation</vt:lpstr>
      <vt:lpstr>Cerebral Cortex</vt:lpstr>
      <vt:lpstr>Information Processing in the Cerebral Cortex</vt:lpstr>
      <vt:lpstr>PowerPoint Presentation</vt:lpstr>
      <vt:lpstr>Notice that the cortical surface area devoted to certain parts of the body is not indicative of the size of the body, but rather to the number of sensory neurons that innervate that part </vt:lpstr>
      <vt:lpstr>1⁰ Motor &amp; Somatosensory Cortex</vt:lpstr>
      <vt:lpstr>Lateralization of Cortical Function</vt:lpstr>
      <vt:lpstr>Limbic System</vt:lpstr>
      <vt:lpstr>Memory &amp; Learning</vt:lpstr>
      <vt:lpstr>Cellular Mechanisms of Learning</vt:lpstr>
      <vt:lpstr>PowerPoint Presentation</vt:lpstr>
      <vt:lpstr>CNS Injury &amp; Disease</vt:lpstr>
      <vt:lpstr>Diseases &amp; Disorders of the Nervous System</vt:lpstr>
      <vt:lpstr>Diseases &amp; Disorders of the Nervous System</vt:lpstr>
    </vt:vector>
  </TitlesOfParts>
  <Company>Lake Central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JENNIFER MCQUADE</dc:creator>
  <cp:lastModifiedBy>jennifer mcquade</cp:lastModifiedBy>
  <cp:revision>77</cp:revision>
  <dcterms:created xsi:type="dcterms:W3CDTF">2010-05-02T21:39:49Z</dcterms:created>
  <dcterms:modified xsi:type="dcterms:W3CDTF">2016-07-20T13:01:39Z</dcterms:modified>
</cp:coreProperties>
</file>