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32"/>
  </p:handoutMasterIdLst>
  <p:sldIdLst>
    <p:sldId id="256" r:id="rId2"/>
    <p:sldId id="284" r:id="rId3"/>
    <p:sldId id="272" r:id="rId4"/>
    <p:sldId id="266" r:id="rId5"/>
    <p:sldId id="267" r:id="rId6"/>
    <p:sldId id="257" r:id="rId7"/>
    <p:sldId id="268" r:id="rId8"/>
    <p:sldId id="258" r:id="rId9"/>
    <p:sldId id="259" r:id="rId10"/>
    <p:sldId id="260" r:id="rId11"/>
    <p:sldId id="261" r:id="rId12"/>
    <p:sldId id="262" r:id="rId13"/>
    <p:sldId id="263" r:id="rId14"/>
    <p:sldId id="265" r:id="rId15"/>
    <p:sldId id="273" r:id="rId16"/>
    <p:sldId id="275" r:id="rId17"/>
    <p:sldId id="274" r:id="rId18"/>
    <p:sldId id="264" r:id="rId19"/>
    <p:sldId id="283" r:id="rId20"/>
    <p:sldId id="270" r:id="rId21"/>
    <p:sldId id="269" r:id="rId22"/>
    <p:sldId id="271" r:id="rId23"/>
    <p:sldId id="276" r:id="rId24"/>
    <p:sldId id="277" r:id="rId25"/>
    <p:sldId id="279" r:id="rId26"/>
    <p:sldId id="280" r:id="rId27"/>
    <p:sldId id="281" r:id="rId28"/>
    <p:sldId id="278" r:id="rId29"/>
    <p:sldId id="282" r:id="rId30"/>
    <p:sldId id="285" r:id="rId31"/>
  </p:sldIdLst>
  <p:sldSz cx="9144000" cy="6858000" type="screen4x3"/>
  <p:notesSz cx="7077075" cy="9383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9458D4BF-0DD2-47E3-AECB-1CEA0FB82623}" type="datetimeFigureOut">
              <a:rPr lang="en-US" smtClean="0"/>
              <a:pPr/>
              <a:t>5/21/2013</a:t>
            </a:fld>
            <a:endParaRPr lang="en-US"/>
          </a:p>
        </p:txBody>
      </p:sp>
      <p:sp>
        <p:nvSpPr>
          <p:cNvPr id="4" name="Footer Placeholder 3"/>
          <p:cNvSpPr>
            <a:spLocks noGrp="1"/>
          </p:cNvSpPr>
          <p:nvPr>
            <p:ph type="ftr" sz="quarter" idx="2"/>
          </p:nvPr>
        </p:nvSpPr>
        <p:spPr>
          <a:xfrm>
            <a:off x="0" y="8912225"/>
            <a:ext cx="3067050"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912225"/>
            <a:ext cx="3067050" cy="469900"/>
          </a:xfrm>
          <a:prstGeom prst="rect">
            <a:avLst/>
          </a:prstGeom>
        </p:spPr>
        <p:txBody>
          <a:bodyPr vert="horz" lIns="91440" tIns="45720" rIns="91440" bIns="45720" rtlCol="0" anchor="b"/>
          <a:lstStyle>
            <a:lvl1pPr algn="r">
              <a:defRPr sz="1200"/>
            </a:lvl1pPr>
          </a:lstStyle>
          <a:p>
            <a:fld id="{388491FB-42D6-4B86-84C7-65AC71D43BB6}" type="slidenum">
              <a:rPr lang="en-US" smtClean="0"/>
              <a:pPr/>
              <a:t>‹#›</a:t>
            </a:fld>
            <a:endParaRPr lang="en-US"/>
          </a:p>
        </p:txBody>
      </p:sp>
    </p:spTree>
    <p:extLst>
      <p:ext uri="{BB962C8B-B14F-4D97-AF65-F5344CB8AC3E}">
        <p14:creationId xmlns:p14="http://schemas.microsoft.com/office/powerpoint/2010/main" val="226526336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1030713-B228-41CE-A235-C9E5CE37810A}" type="datetimeFigureOut">
              <a:rPr lang="en-US" smtClean="0"/>
              <a:pPr/>
              <a:t>5/21/2013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D834388-37AF-4D78-8626-416D585334A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030713-B228-41CE-A235-C9E5CE37810A}" type="datetimeFigureOut">
              <a:rPr lang="en-US" smtClean="0"/>
              <a:pPr/>
              <a:t>5/21/2013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34388-37AF-4D78-8626-416D585334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030713-B228-41CE-A235-C9E5CE37810A}" type="datetimeFigureOut">
              <a:rPr lang="en-US" smtClean="0"/>
              <a:pPr/>
              <a:t>5/21/2013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34388-37AF-4D78-8626-416D585334A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1030713-B228-41CE-A235-C9E5CE37810A}" type="datetimeFigureOut">
              <a:rPr lang="en-US" smtClean="0"/>
              <a:pPr/>
              <a:t>5/21/2013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34388-37AF-4D78-8626-416D585334A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1030713-B228-41CE-A235-C9E5CE37810A}" type="datetimeFigureOut">
              <a:rPr lang="en-US" smtClean="0"/>
              <a:pPr/>
              <a:t>5/21/2013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7D834388-37AF-4D78-8626-416D585334A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1030713-B228-41CE-A235-C9E5CE37810A}" type="datetimeFigureOut">
              <a:rPr lang="en-US" smtClean="0"/>
              <a:pPr/>
              <a:t>5/21/2013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834388-37AF-4D78-8626-416D585334A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1030713-B228-41CE-A235-C9E5CE37810A}" type="datetimeFigureOut">
              <a:rPr lang="en-US" smtClean="0"/>
              <a:pPr/>
              <a:t>5/21/2013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834388-37AF-4D78-8626-416D585334A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1030713-B228-41CE-A235-C9E5CE37810A}" type="datetimeFigureOut">
              <a:rPr lang="en-US" smtClean="0"/>
              <a:pPr/>
              <a:t>5/21/2013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834388-37AF-4D78-8626-416D585334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0713-B228-41CE-A235-C9E5CE37810A}" type="datetimeFigureOut">
              <a:rPr lang="en-US" smtClean="0"/>
              <a:pPr/>
              <a:t>5/21/2013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834388-37AF-4D78-8626-416D585334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1030713-B228-41CE-A235-C9E5CE37810A}" type="datetimeFigureOut">
              <a:rPr lang="en-US" smtClean="0"/>
              <a:pPr/>
              <a:t>5/21/2013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834388-37AF-4D78-8626-416D585334A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1030713-B228-41CE-A235-C9E5CE37810A}" type="datetimeFigureOut">
              <a:rPr lang="en-US" smtClean="0"/>
              <a:pPr/>
              <a:t>5/21/2013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7D834388-37AF-4D78-8626-416D585334A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1030713-B228-41CE-A235-C9E5CE37810A}" type="datetimeFigureOut">
              <a:rPr lang="en-US" smtClean="0"/>
              <a:pPr/>
              <a:t>5/21/2013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D834388-37AF-4D78-8626-416D585334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foxnews.com/story/0,2933,586336,00.html" TargetMode="External"/><Relationship Id="rId2" Type="http://schemas.openxmlformats.org/officeDocument/2006/relationships/hyperlink" Target="http://www.foxnews.com/scitech/2010/02/16/dna-tests-reveal-mysteries-boy-king-tu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foxnews.com/story/0,2933,585399,00.html" TargetMode="External"/><Relationship Id="rId2" Type="http://schemas.openxmlformats.org/officeDocument/2006/relationships/hyperlink" Target="http://www.foxnews.com/story/0,2933,586628,00.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foxnews.com/story/0,2933,585290,00.html" TargetMode="External"/><Relationship Id="rId2" Type="http://schemas.openxmlformats.org/officeDocument/2006/relationships/hyperlink" Target="http://www.foxnews.com/story/0,2933,586941,00.html" TargetMode="External"/><Relationship Id="rId1" Type="http://schemas.openxmlformats.org/officeDocument/2006/relationships/slideLayout" Target="../slideLayouts/slideLayout2.xml"/><Relationship Id="rId4" Type="http://schemas.openxmlformats.org/officeDocument/2006/relationships/hyperlink" Target="http://www.foxnews.com/story/0,2933,585399,00.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PCR</a:t>
            </a:r>
            <a:endParaRPr lang="en-US" dirty="0"/>
          </a:p>
        </p:txBody>
      </p:sp>
      <p:sp>
        <p:nvSpPr>
          <p:cNvPr id="2" name="Title 1"/>
          <p:cNvSpPr>
            <a:spLocks noGrp="1"/>
          </p:cNvSpPr>
          <p:nvPr>
            <p:ph type="ctrTitle"/>
          </p:nvPr>
        </p:nvSpPr>
        <p:spPr/>
        <p:txBody>
          <a:bodyPr/>
          <a:lstStyle/>
          <a:p>
            <a:r>
              <a:rPr lang="en-US" dirty="0" smtClean="0"/>
              <a:t>Polymerase Chain Reaction</a:t>
            </a:r>
            <a:endParaRPr lang="en-US" dirty="0"/>
          </a:p>
        </p:txBody>
      </p:sp>
      <p:pic>
        <p:nvPicPr>
          <p:cNvPr id="17412" name="Picture 4" descr="http://www.freebestmovies.net/wp-content/uploads/2009/11/csi1.jpg"/>
          <p:cNvPicPr>
            <a:picLocks noChangeAspect="1" noChangeArrowheads="1"/>
          </p:cNvPicPr>
          <p:nvPr/>
        </p:nvPicPr>
        <p:blipFill>
          <a:blip r:embed="rId2" cstate="print"/>
          <a:srcRect/>
          <a:stretch>
            <a:fillRect/>
          </a:stretch>
        </p:blipFill>
        <p:spPr bwMode="auto">
          <a:xfrm>
            <a:off x="0" y="3124200"/>
            <a:ext cx="9144000" cy="3733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Steps in PCR</a:t>
            </a:r>
            <a:endParaRPr lang="en-US" dirty="0"/>
          </a:p>
        </p:txBody>
      </p:sp>
      <p:sp>
        <p:nvSpPr>
          <p:cNvPr id="3" name="Content Placeholder 2"/>
          <p:cNvSpPr>
            <a:spLocks noGrp="1"/>
          </p:cNvSpPr>
          <p:nvPr>
            <p:ph sz="quarter" idx="1"/>
          </p:nvPr>
        </p:nvSpPr>
        <p:spPr>
          <a:xfrm>
            <a:off x="914400" y="1447800"/>
            <a:ext cx="7772400" cy="5410200"/>
          </a:xfrm>
        </p:spPr>
        <p:txBody>
          <a:bodyPr>
            <a:normAutofit/>
          </a:bodyPr>
          <a:lstStyle/>
          <a:p>
            <a:r>
              <a:rPr lang="en-US" sz="2400" dirty="0" err="1" smtClean="0">
                <a:cs typeface="Times New Roman" charset="0"/>
              </a:rPr>
              <a:t>Denaturation</a:t>
            </a:r>
            <a:r>
              <a:rPr lang="en-US" sz="2400" dirty="0" smtClean="0">
                <a:cs typeface="Times New Roman" charset="0"/>
              </a:rPr>
              <a:t> at around 94°C : </a:t>
            </a:r>
          </a:p>
          <a:p>
            <a:pPr lvl="1"/>
            <a:r>
              <a:rPr lang="en-US" sz="2200" dirty="0" smtClean="0">
                <a:cs typeface="Times New Roman" charset="0"/>
              </a:rPr>
              <a:t>During the </a:t>
            </a:r>
            <a:r>
              <a:rPr lang="en-US" sz="2200" dirty="0" err="1" smtClean="0">
                <a:cs typeface="Times New Roman" charset="0"/>
              </a:rPr>
              <a:t>denaturation</a:t>
            </a:r>
            <a:r>
              <a:rPr lang="en-US" sz="2200" dirty="0" smtClean="0">
                <a:cs typeface="Times New Roman" charset="0"/>
              </a:rPr>
              <a:t>, the double strand melts open to single stranded DNA, all enzymatic reactions stop (for example the extension from a previous cycle). </a:t>
            </a:r>
          </a:p>
          <a:p>
            <a:r>
              <a:rPr lang="en-US" sz="2400" dirty="0" smtClean="0">
                <a:cs typeface="Times New Roman" charset="0"/>
              </a:rPr>
              <a:t>Annealing at around 54°C :</a:t>
            </a:r>
          </a:p>
          <a:p>
            <a:pPr lvl="1"/>
            <a:r>
              <a:rPr lang="en-US" sz="2200" dirty="0" smtClean="0">
                <a:cs typeface="Times New Roman" charset="0"/>
              </a:rPr>
              <a:t>Hydrogen bonds are constantly formed and broken between the single stranded primer and the single stranded template. If the primers exactly fit the template, the hydrogen bonds are so strong that the primer stays attached </a:t>
            </a:r>
          </a:p>
          <a:p>
            <a:r>
              <a:rPr lang="en-US" sz="2400" dirty="0" smtClean="0">
                <a:cs typeface="Times New Roman" charset="0"/>
              </a:rPr>
              <a:t>Extension at around 72°C :</a:t>
            </a:r>
          </a:p>
          <a:p>
            <a:pPr lvl="1"/>
            <a:r>
              <a:rPr lang="en-US" sz="2200" dirty="0" smtClean="0">
                <a:cs typeface="Times New Roman" charset="0"/>
              </a:rPr>
              <a:t>The bases (complementary to the template) are coupled to the primer on the 3' side (the polymerase adds </a:t>
            </a:r>
            <a:r>
              <a:rPr lang="en-US" sz="2200" dirty="0" err="1" smtClean="0">
                <a:cs typeface="Times New Roman" charset="0"/>
              </a:rPr>
              <a:t>dNTP's</a:t>
            </a:r>
            <a:r>
              <a:rPr lang="en-US" sz="2200" dirty="0" smtClean="0">
                <a:cs typeface="Times New Roman" charset="0"/>
              </a:rPr>
              <a:t> from 5' to 3', reading the template from 3' to 5' side, bases are added complementary to the template) </a:t>
            </a:r>
          </a:p>
          <a:p>
            <a:endParaRPr lang="en-US" sz="2400" dirty="0" smtClean="0">
              <a:cs typeface="Times New Roman" charset="0"/>
            </a:endParaRP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200400" y="3429000"/>
            <a:ext cx="1447800" cy="8382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8434" name="Picture 2" descr="http://www.le.ac.uk/ge/genie/vgec/images/PCR_000.jpg"/>
          <p:cNvPicPr>
            <a:picLocks noChangeAspect="1" noChangeArrowheads="1"/>
          </p:cNvPicPr>
          <p:nvPr/>
        </p:nvPicPr>
        <p:blipFill>
          <a:blip r:embed="rId2" cstate="print"/>
          <a:srcRect/>
          <a:stretch>
            <a:fillRect/>
          </a:stretch>
        </p:blipFill>
        <p:spPr bwMode="auto">
          <a:xfrm>
            <a:off x="63500" y="-136526"/>
            <a:ext cx="9080500" cy="6994525"/>
          </a:xfrm>
          <a:prstGeom prst="rect">
            <a:avLst/>
          </a:prstGeom>
          <a:noFill/>
        </p:spPr>
      </p:pic>
      <p:sp>
        <p:nvSpPr>
          <p:cNvPr id="5" name="Rectangle 4"/>
          <p:cNvSpPr/>
          <p:nvPr/>
        </p:nvSpPr>
        <p:spPr>
          <a:xfrm>
            <a:off x="6629400" y="1143000"/>
            <a:ext cx="25146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Step 1:</a:t>
            </a:r>
          </a:p>
          <a:p>
            <a:pPr algn="ctr"/>
            <a:r>
              <a:rPr lang="en-US" sz="2000" b="1" dirty="0" err="1" smtClean="0"/>
              <a:t>Denaturation</a:t>
            </a:r>
            <a:endParaRPr lang="en-US" sz="2000" b="1" dirty="0" smtClean="0"/>
          </a:p>
          <a:p>
            <a:pPr algn="ctr"/>
            <a:r>
              <a:rPr lang="en-US" dirty="0" smtClean="0"/>
              <a:t>1min @ 94˚C</a:t>
            </a:r>
            <a:endParaRPr lang="en-US" dirty="0"/>
          </a:p>
        </p:txBody>
      </p:sp>
      <p:sp>
        <p:nvSpPr>
          <p:cNvPr id="6" name="Rectangle 5"/>
          <p:cNvSpPr/>
          <p:nvPr/>
        </p:nvSpPr>
        <p:spPr>
          <a:xfrm>
            <a:off x="6629400" y="3124200"/>
            <a:ext cx="25146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Step 2: Annealing</a:t>
            </a:r>
          </a:p>
          <a:p>
            <a:pPr algn="ctr"/>
            <a:r>
              <a:rPr lang="en-US" sz="2000" b="1" dirty="0" smtClean="0"/>
              <a:t>45 seconds @ 54˚C</a:t>
            </a:r>
          </a:p>
          <a:p>
            <a:pPr algn="ctr"/>
            <a:endParaRPr lang="en-US" dirty="0" smtClean="0"/>
          </a:p>
          <a:p>
            <a:pPr algn="ctr"/>
            <a:r>
              <a:rPr lang="en-US" dirty="0" smtClean="0"/>
              <a:t>Note: You need </a:t>
            </a:r>
            <a:r>
              <a:rPr lang="en-US" dirty="0" err="1" smtClean="0"/>
              <a:t>foreward</a:t>
            </a:r>
            <a:r>
              <a:rPr lang="en-US" dirty="0" smtClean="0"/>
              <a:t> &amp; reverse Primers!</a:t>
            </a:r>
          </a:p>
          <a:p>
            <a:pPr algn="ctr"/>
            <a:endParaRPr lang="en-US" dirty="0"/>
          </a:p>
        </p:txBody>
      </p:sp>
      <p:sp>
        <p:nvSpPr>
          <p:cNvPr id="7" name="Rectangle 6"/>
          <p:cNvSpPr/>
          <p:nvPr/>
        </p:nvSpPr>
        <p:spPr>
          <a:xfrm>
            <a:off x="6629400" y="5257800"/>
            <a:ext cx="25146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Step 3:</a:t>
            </a:r>
          </a:p>
          <a:p>
            <a:pPr algn="ctr"/>
            <a:r>
              <a:rPr lang="en-US" sz="2000" b="1" dirty="0" smtClean="0"/>
              <a:t>Extension</a:t>
            </a:r>
          </a:p>
          <a:p>
            <a:pPr algn="ctr"/>
            <a:r>
              <a:rPr lang="en-US" sz="2000" b="1" dirty="0" smtClean="0"/>
              <a:t>2min @ 72 ˚C</a:t>
            </a:r>
          </a:p>
          <a:p>
            <a:pPr algn="ctr"/>
            <a:r>
              <a:rPr lang="en-US" b="1" dirty="0" smtClean="0"/>
              <a:t>Only </a:t>
            </a:r>
            <a:r>
              <a:rPr lang="en-US" b="1" dirty="0" err="1" smtClean="0"/>
              <a:t>dNTP’s</a:t>
            </a:r>
            <a:endParaRPr lang="en-US" dirty="0"/>
          </a:p>
        </p:txBody>
      </p:sp>
      <p:sp>
        <p:nvSpPr>
          <p:cNvPr id="8" name="Rectangle 7"/>
          <p:cNvSpPr/>
          <p:nvPr/>
        </p:nvSpPr>
        <p:spPr>
          <a:xfrm>
            <a:off x="4876800" y="533400"/>
            <a:ext cx="426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30-40 Cycles 3 Steps Each</a:t>
            </a:r>
            <a:endParaRPr lang="en-US" sz="2400" b="1" dirty="0"/>
          </a:p>
        </p:txBody>
      </p:sp>
      <p:sp>
        <p:nvSpPr>
          <p:cNvPr id="9" name="Rounded Rectangle 8"/>
          <p:cNvSpPr/>
          <p:nvPr/>
        </p:nvSpPr>
        <p:spPr>
          <a:xfrm>
            <a:off x="4495800" y="3429000"/>
            <a:ext cx="2209800" cy="381000"/>
          </a:xfrm>
          <a:prstGeom prst="roundRect">
            <a:avLst/>
          </a:prstGeom>
          <a:no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rot="10800000">
            <a:off x="3733800" y="35814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85800" y="3505200"/>
            <a:ext cx="2286000" cy="3810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200400" y="3429000"/>
            <a:ext cx="14478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72000" y="3657600"/>
            <a:ext cx="12954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52400" y="3429000"/>
            <a:ext cx="6248400" cy="914400"/>
            <a:chOff x="152400" y="3429000"/>
            <a:chExt cx="6248400" cy="914400"/>
          </a:xfrm>
        </p:grpSpPr>
        <p:sp>
          <p:nvSpPr>
            <p:cNvPr id="11" name="Rectangle 10"/>
            <p:cNvSpPr/>
            <p:nvPr/>
          </p:nvSpPr>
          <p:spPr>
            <a:xfrm>
              <a:off x="152400" y="3962400"/>
              <a:ext cx="1676400" cy="381000"/>
            </a:xfrm>
            <a:prstGeom prst="rect">
              <a:avLst/>
            </a:prstGeom>
            <a:solidFill>
              <a:schemeClr val="accent1">
                <a:alpha val="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0" name="Rectangle 9"/>
            <p:cNvSpPr/>
            <p:nvPr/>
          </p:nvSpPr>
          <p:spPr>
            <a:xfrm>
              <a:off x="4724400" y="3429000"/>
              <a:ext cx="1676400" cy="381000"/>
            </a:xfrm>
            <a:prstGeom prst="rect">
              <a:avLst/>
            </a:prstGeom>
            <a:solidFill>
              <a:schemeClr val="accent1">
                <a:alpha val="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1905000" y="3429000"/>
              <a:ext cx="2819400" cy="798731"/>
              <a:chOff x="1905000" y="3429000"/>
              <a:chExt cx="2819400" cy="798731"/>
            </a:xfrm>
          </p:grpSpPr>
          <p:cxnSp>
            <p:nvCxnSpPr>
              <p:cNvPr id="15" name="Straight Arrow Connector 14"/>
              <p:cNvCxnSpPr/>
              <p:nvPr/>
            </p:nvCxnSpPr>
            <p:spPr>
              <a:xfrm rot="10800000" flipV="1">
                <a:off x="1905000" y="4114800"/>
                <a:ext cx="685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886200" y="3429000"/>
                <a:ext cx="8382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590800" y="3581400"/>
                <a:ext cx="1905000" cy="646331"/>
              </a:xfrm>
              <a:prstGeom prst="rect">
                <a:avLst/>
              </a:prstGeom>
              <a:solidFill>
                <a:schemeClr val="accent2">
                  <a:lumMod val="75000"/>
                </a:schemeClr>
              </a:solidFill>
            </p:spPr>
            <p:txBody>
              <a:bodyPr wrap="square" rtlCol="0">
                <a:spAutoFit/>
              </a:bodyPr>
              <a:lstStyle/>
              <a:p>
                <a:r>
                  <a:rPr lang="en-US" b="1" dirty="0" smtClean="0">
                    <a:solidFill>
                      <a:schemeClr val="bg1"/>
                    </a:solidFill>
                  </a:rPr>
                  <a:t>Forward Primer</a:t>
                </a:r>
              </a:p>
              <a:p>
                <a:r>
                  <a:rPr lang="en-US" b="1" dirty="0" smtClean="0">
                    <a:solidFill>
                      <a:schemeClr val="bg1"/>
                    </a:solidFill>
                  </a:rPr>
                  <a:t>Reverse Primer</a:t>
                </a:r>
                <a:endParaRPr lang="en-US" b="1" dirty="0">
                  <a:solidFill>
                    <a:schemeClr val="bg1"/>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users.ugent.be/~avierstr/principles/pcrcopies.gif"/>
          <p:cNvPicPr>
            <a:picLocks noChangeAspect="1" noChangeArrowheads="1"/>
          </p:cNvPicPr>
          <p:nvPr/>
        </p:nvPicPr>
        <p:blipFill>
          <a:blip r:embed="rId2" cstate="print"/>
          <a:srcRect/>
          <a:stretch>
            <a:fillRect/>
          </a:stretch>
        </p:blipFill>
        <p:spPr bwMode="auto">
          <a:xfrm>
            <a:off x="0" y="2895600"/>
            <a:ext cx="9144000" cy="3733800"/>
          </a:xfrm>
          <a:prstGeom prst="rect">
            <a:avLst/>
          </a:prstGeom>
          <a:noFill/>
        </p:spPr>
      </p:pic>
      <p:sp>
        <p:nvSpPr>
          <p:cNvPr id="2" name="Title 1"/>
          <p:cNvSpPr>
            <a:spLocks noGrp="1"/>
          </p:cNvSpPr>
          <p:nvPr>
            <p:ph type="title"/>
          </p:nvPr>
        </p:nvSpPr>
        <p:spPr>
          <a:xfrm>
            <a:off x="228600" y="228600"/>
            <a:ext cx="7772400" cy="1143000"/>
          </a:xfrm>
        </p:spPr>
        <p:txBody>
          <a:bodyPr/>
          <a:lstStyle/>
          <a:p>
            <a:r>
              <a:rPr lang="en-US" dirty="0" smtClean="0"/>
              <a:t>PCR</a:t>
            </a:r>
            <a:endParaRPr lang="en-US" dirty="0"/>
          </a:p>
        </p:txBody>
      </p:sp>
      <p:sp>
        <p:nvSpPr>
          <p:cNvPr id="3" name="Content Placeholder 2"/>
          <p:cNvSpPr>
            <a:spLocks noGrp="1"/>
          </p:cNvSpPr>
          <p:nvPr>
            <p:ph sz="quarter" idx="1"/>
          </p:nvPr>
        </p:nvSpPr>
        <p:spPr>
          <a:xfrm>
            <a:off x="1371600" y="457200"/>
            <a:ext cx="7772400" cy="4572000"/>
          </a:xfrm>
        </p:spPr>
        <p:txBody>
          <a:bodyPr>
            <a:normAutofit/>
          </a:bodyPr>
          <a:lstStyle/>
          <a:p>
            <a:r>
              <a:rPr lang="en-US" sz="2800" dirty="0" smtClean="0">
                <a:cs typeface="Times New Roman" charset="0"/>
              </a:rPr>
              <a:t>Every cycle results in a doubling of the number of strands DNA present </a:t>
            </a:r>
          </a:p>
          <a:p>
            <a:r>
              <a:rPr lang="en-US" sz="2800" dirty="0" smtClean="0">
                <a:cs typeface="Times New Roman" charset="0"/>
              </a:rPr>
              <a:t>After the first few cycles, most of the product DNA strands made are the same length as the distance between the primers </a:t>
            </a:r>
          </a:p>
          <a:p>
            <a:endParaRPr lang="en-US" sz="2800" dirty="0" smtClean="0">
              <a:cs typeface="Times New Roman" charset="0"/>
            </a:endParaRPr>
          </a:p>
          <a:p>
            <a:endParaRPr lang="en-US" dirty="0"/>
          </a:p>
        </p:txBody>
      </p:sp>
      <p:sp>
        <p:nvSpPr>
          <p:cNvPr id="5" name="Oval 4"/>
          <p:cNvSpPr/>
          <p:nvPr/>
        </p:nvSpPr>
        <p:spPr>
          <a:xfrm>
            <a:off x="6096000" y="5181600"/>
            <a:ext cx="27432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2</a:t>
            </a:r>
            <a:r>
              <a:rPr lang="en-US" sz="2000" b="1" baseline="30000" dirty="0" smtClean="0"/>
              <a:t>36</a:t>
            </a:r>
            <a:r>
              <a:rPr lang="en-US" sz="2000" b="1" dirty="0" smtClean="0"/>
              <a:t> = 68 billion copies!</a:t>
            </a:r>
            <a:endParaRPr lang="en-US" sz="20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PCR</a:t>
            </a:r>
            <a:endParaRPr lang="en-US" dirty="0"/>
          </a:p>
        </p:txBody>
      </p:sp>
      <p:sp>
        <p:nvSpPr>
          <p:cNvPr id="3" name="Content Placeholder 2"/>
          <p:cNvSpPr>
            <a:spLocks noGrp="1"/>
          </p:cNvSpPr>
          <p:nvPr>
            <p:ph sz="quarter" idx="1"/>
          </p:nvPr>
        </p:nvSpPr>
        <p:spPr/>
        <p:txBody>
          <a:bodyPr>
            <a:normAutofit lnSpcReduction="10000"/>
          </a:bodyPr>
          <a:lstStyle/>
          <a:p>
            <a:r>
              <a:rPr lang="en-US" sz="3200" dirty="0" smtClean="0">
                <a:cs typeface="Times New Roman" charset="0"/>
              </a:rPr>
              <a:t>The result is a dramatic amplification of a the DNA that exists between the primers. </a:t>
            </a:r>
          </a:p>
          <a:p>
            <a:r>
              <a:rPr lang="en-US" sz="3200" dirty="0" smtClean="0">
                <a:cs typeface="Times New Roman" charset="0"/>
              </a:rPr>
              <a:t>The amount of amplification is 2 raised to the n power; n represents the number of cycles that are performed. </a:t>
            </a:r>
          </a:p>
          <a:p>
            <a:pPr lvl="1"/>
            <a:r>
              <a:rPr lang="en-US" sz="3200" dirty="0" smtClean="0">
                <a:cs typeface="Times New Roman" charset="0"/>
              </a:rPr>
              <a:t>After 20 cycles, this would give approximately 1 million fold amplification. </a:t>
            </a:r>
          </a:p>
          <a:p>
            <a:pPr lvl="1"/>
            <a:r>
              <a:rPr lang="en-US" sz="3200" dirty="0" smtClean="0">
                <a:cs typeface="Times New Roman" charset="0"/>
              </a:rPr>
              <a:t>After 40 cycles the amplification would be         1 x 10</a:t>
            </a:r>
            <a:r>
              <a:rPr lang="en-US" sz="3200" baseline="30000" dirty="0" smtClean="0">
                <a:cs typeface="Times New Roman" charset="0"/>
              </a:rPr>
              <a:t>12</a:t>
            </a:r>
            <a:endParaRPr lang="en-US" sz="3200" dirty="0" smtClean="0">
              <a:cs typeface="Times New Roman" charset="0"/>
            </a:endParaRP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This is so Useful</a:t>
            </a:r>
            <a:endParaRPr lang="en-US" dirty="0"/>
          </a:p>
        </p:txBody>
      </p:sp>
      <p:sp>
        <p:nvSpPr>
          <p:cNvPr id="3" name="Content Placeholder 2"/>
          <p:cNvSpPr>
            <a:spLocks noGrp="1"/>
          </p:cNvSpPr>
          <p:nvPr>
            <p:ph sz="quarter" idx="1"/>
          </p:nvPr>
        </p:nvSpPr>
        <p:spPr/>
        <p:txBody>
          <a:bodyPr/>
          <a:lstStyle/>
          <a:p>
            <a:r>
              <a:rPr lang="en-US" dirty="0" smtClean="0"/>
              <a:t>You only need a very small amount of template for PCR</a:t>
            </a:r>
          </a:p>
          <a:p>
            <a:pPr lvl="1"/>
            <a:r>
              <a:rPr lang="en-US" dirty="0" smtClean="0"/>
              <a:t>In theory, 1 molecule of DNA is enough to produce over 50billion copies after PCR</a:t>
            </a:r>
          </a:p>
          <a:p>
            <a:r>
              <a:rPr lang="en-US" dirty="0" smtClean="0"/>
              <a:t>You don’t need to isolate the sequence of interest ahead of time</a:t>
            </a:r>
          </a:p>
          <a:p>
            <a:r>
              <a:rPr lang="en-US" dirty="0" smtClean="0"/>
              <a:t>The DNA sample does not have to be highly purified</a:t>
            </a:r>
          </a:p>
          <a:p>
            <a:pPr lvl="1"/>
            <a:r>
              <a:rPr lang="en-US" dirty="0" smtClean="0"/>
              <a:t>You want to avoid nuclease contamination as that will degrade the </a:t>
            </a:r>
            <a:r>
              <a:rPr lang="en-US" dirty="0" smtClean="0"/>
              <a:t>DNA</a:t>
            </a:r>
            <a:endParaRPr lang="en-US" dirty="0" smtClean="0"/>
          </a:p>
          <a:p>
            <a:pPr lvl="1"/>
            <a:r>
              <a:rPr lang="en-US" dirty="0" smtClean="0"/>
              <a:t>You also want to avoid cross contamination from other samples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News NOW</a:t>
            </a:r>
            <a:endParaRPr lang="en-US" dirty="0"/>
          </a:p>
        </p:txBody>
      </p:sp>
      <p:sp>
        <p:nvSpPr>
          <p:cNvPr id="3" name="Content Placeholder 2"/>
          <p:cNvSpPr>
            <a:spLocks noGrp="1"/>
          </p:cNvSpPr>
          <p:nvPr>
            <p:ph sz="quarter" idx="1"/>
          </p:nvPr>
        </p:nvSpPr>
        <p:spPr>
          <a:xfrm>
            <a:off x="914400" y="1447800"/>
            <a:ext cx="7772400" cy="4876800"/>
          </a:xfrm>
        </p:spPr>
        <p:txBody>
          <a:bodyPr>
            <a:normAutofit lnSpcReduction="10000"/>
          </a:bodyPr>
          <a:lstStyle/>
          <a:p>
            <a:r>
              <a:rPr lang="en-US" dirty="0" smtClean="0">
                <a:hlinkClick r:id="rId2" tooltip="The Frail Pharaoh"/>
              </a:rPr>
              <a:t>The Frail Pharaoh</a:t>
            </a:r>
            <a:r>
              <a:rPr lang="en-US" dirty="0" smtClean="0"/>
              <a:t> By Ker Than| - National Geographic| </a:t>
            </a:r>
            <a:r>
              <a:rPr lang="en-US" dirty="0" err="1" smtClean="0"/>
              <a:t>Scitech</a:t>
            </a:r>
            <a:r>
              <a:rPr lang="en-US" dirty="0" smtClean="0"/>
              <a:t> </a:t>
            </a:r>
            <a:r>
              <a:rPr lang="en-US" b="1" dirty="0" smtClean="0"/>
              <a:t>… </a:t>
            </a:r>
            <a:r>
              <a:rPr lang="en-US" dirty="0" smtClean="0"/>
              <a:t>Article comments Updated February 17, 2010 </a:t>
            </a:r>
            <a:r>
              <a:rPr lang="en-US" b="1" dirty="0" smtClean="0"/>
              <a:t>DNA</a:t>
            </a:r>
            <a:r>
              <a:rPr lang="en-US" dirty="0" smtClean="0"/>
              <a:t> Tests Reveal Mysteries of Boy-King </a:t>
            </a:r>
            <a:r>
              <a:rPr lang="en-US" b="1" dirty="0" smtClean="0"/>
              <a:t>..... </a:t>
            </a:r>
            <a:r>
              <a:rPr lang="en-US" dirty="0" smtClean="0"/>
              <a:t>a strapping sun god. Instead, a new </a:t>
            </a:r>
            <a:r>
              <a:rPr lang="en-US" b="1" dirty="0" smtClean="0"/>
              <a:t>DNA</a:t>
            </a:r>
            <a:r>
              <a:rPr lang="en-US" dirty="0" smtClean="0"/>
              <a:t> study says, King Tut was a frail pharaoh </a:t>
            </a:r>
            <a:r>
              <a:rPr lang="en-US" b="1" dirty="0" smtClean="0"/>
              <a:t>..... </a:t>
            </a:r>
            <a:r>
              <a:rPr lang="en-US" dirty="0" smtClean="0"/>
              <a:t>incestuous origins. The report is the first </a:t>
            </a:r>
            <a:r>
              <a:rPr lang="en-US" b="1" dirty="0" smtClean="0"/>
              <a:t>DNA</a:t>
            </a:r>
            <a:r>
              <a:rPr lang="en-US" dirty="0" smtClean="0"/>
              <a:t> study ever conducted with ancient Egyptian </a:t>
            </a:r>
            <a:r>
              <a:rPr lang="en-US" b="1" dirty="0" smtClean="0"/>
              <a:t>…</a:t>
            </a:r>
            <a:r>
              <a:rPr lang="en-US" dirty="0" smtClean="0"/>
              <a:t> Story|02/17/2010</a:t>
            </a:r>
          </a:p>
          <a:p>
            <a:r>
              <a:rPr lang="en-US" dirty="0" smtClean="0">
                <a:hlinkClick r:id="rId3" tooltip="Southern California Police Try to Identify Human Head Found in Desert"/>
              </a:rPr>
              <a:t>Southern California Police Try to Identify Human Head Found in Desert</a:t>
            </a:r>
            <a:r>
              <a:rPr lang="en-US" dirty="0" smtClean="0"/>
              <a:t> </a:t>
            </a:r>
            <a:r>
              <a:rPr lang="en-US" b="1" dirty="0" smtClean="0"/>
              <a:t>… </a:t>
            </a:r>
            <a:r>
              <a:rPr lang="en-US" dirty="0" smtClean="0"/>
              <a:t>haired woman, wrapped in plastic grocery bags with the store labels "Fiesta Foods" and "Walgreens." Barstow police say </a:t>
            </a:r>
            <a:r>
              <a:rPr lang="en-US" b="1" dirty="0" smtClean="0"/>
              <a:t>DNA</a:t>
            </a:r>
            <a:r>
              <a:rPr lang="en-US" dirty="0" smtClean="0"/>
              <a:t> samples and X-rays have been sent to the state and investigators also are asking for the public's help. The head was </a:t>
            </a:r>
            <a:r>
              <a:rPr lang="en-US" b="1" dirty="0" smtClean="0"/>
              <a:t>…</a:t>
            </a:r>
            <a:r>
              <a:rPr lang="en-US" dirty="0" smtClean="0"/>
              <a:t> Story|02/17/2010 </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533400"/>
            <a:ext cx="7772400" cy="5486400"/>
          </a:xfrm>
        </p:spPr>
        <p:txBody>
          <a:bodyPr>
            <a:normAutofit/>
          </a:bodyPr>
          <a:lstStyle/>
          <a:p>
            <a:r>
              <a:rPr lang="en-US" dirty="0" smtClean="0">
                <a:hlinkClick r:id="rId2" tooltip="Milwaukee Man Reportedly Told Cellmate He Killed Women"/>
              </a:rPr>
              <a:t>Milwaukee Man Reportedly Told Cellmate He Killed Women</a:t>
            </a:r>
            <a:r>
              <a:rPr lang="en-US" dirty="0" smtClean="0"/>
              <a:t> </a:t>
            </a:r>
            <a:r>
              <a:rPr lang="en-US" b="1" dirty="0" smtClean="0"/>
              <a:t>… </a:t>
            </a:r>
            <a:r>
              <a:rPr lang="en-US" dirty="0" smtClean="0"/>
              <a:t>learned prison officials planned to take </a:t>
            </a:r>
            <a:r>
              <a:rPr lang="en-US" b="1" dirty="0" smtClean="0"/>
              <a:t>DNA</a:t>
            </a:r>
            <a:r>
              <a:rPr lang="en-US" dirty="0" smtClean="0"/>
              <a:t> samples from inmates, prosecutors said </a:t>
            </a:r>
            <a:r>
              <a:rPr lang="en-US" b="1" dirty="0" smtClean="0"/>
              <a:t>..... </a:t>
            </a:r>
            <a:r>
              <a:rPr lang="en-US" dirty="0" smtClean="0"/>
              <a:t>Department officials should have collected a </a:t>
            </a:r>
            <a:r>
              <a:rPr lang="en-US" b="1" dirty="0" smtClean="0"/>
              <a:t>DNA</a:t>
            </a:r>
            <a:r>
              <a:rPr lang="en-US" dirty="0" smtClean="0"/>
              <a:t> sample at that time. Agency records </a:t>
            </a:r>
            <a:r>
              <a:rPr lang="en-US" b="1" dirty="0" smtClean="0"/>
              <a:t>..... </a:t>
            </a:r>
            <a:r>
              <a:rPr lang="en-US" dirty="0" smtClean="0"/>
              <a:t>through thousands of cases and tested the </a:t>
            </a:r>
            <a:r>
              <a:rPr lang="en-US" b="1" dirty="0" smtClean="0"/>
              <a:t>DNA</a:t>
            </a:r>
            <a:r>
              <a:rPr lang="en-US" dirty="0" smtClean="0"/>
              <a:t> of more than 100 people. Prosecutor Mark </a:t>
            </a:r>
            <a:r>
              <a:rPr lang="en-US" b="1" dirty="0" smtClean="0"/>
              <a:t>… </a:t>
            </a:r>
            <a:r>
              <a:rPr lang="en-US" dirty="0" smtClean="0"/>
              <a:t>Story|02/19/2010</a:t>
            </a:r>
          </a:p>
          <a:p>
            <a:endParaRPr lang="en-US" dirty="0" smtClean="0"/>
          </a:p>
          <a:p>
            <a:r>
              <a:rPr lang="en-US" dirty="0" smtClean="0">
                <a:hlinkClick r:id="rId3" tooltip="DNA Evidence Helps Solve 1982 Murder and Rape"/>
              </a:rPr>
              <a:t>DNA Evidence Helps Solve 1982 Murder and Rape</a:t>
            </a:r>
            <a:r>
              <a:rPr lang="en-US" dirty="0" smtClean="0"/>
              <a:t> </a:t>
            </a:r>
            <a:r>
              <a:rPr lang="en-US" b="1" dirty="0" smtClean="0"/>
              <a:t>… DNA</a:t>
            </a:r>
            <a:r>
              <a:rPr lang="en-US" dirty="0" smtClean="0"/>
              <a:t> Evidence Helps Solve 1982 Murder and Rape Thursday, February 11, 2010 CLEVELAND An Ohio prosecutor says </a:t>
            </a:r>
            <a:r>
              <a:rPr lang="en-US" b="1" dirty="0" smtClean="0"/>
              <a:t>DNA</a:t>
            </a:r>
            <a:r>
              <a:rPr lang="en-US" dirty="0" smtClean="0"/>
              <a:t> evidence has helped solve the June 1982 shooting death of one woman and the rape </a:t>
            </a:r>
            <a:r>
              <a:rPr lang="en-US" b="1" dirty="0" smtClean="0"/>
              <a:t>…</a:t>
            </a:r>
            <a:r>
              <a:rPr lang="en-US" dirty="0" smtClean="0"/>
              <a:t> Story|02/11/2010 </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381000"/>
            <a:ext cx="7772400" cy="6172200"/>
          </a:xfrm>
        </p:spPr>
        <p:txBody>
          <a:bodyPr>
            <a:normAutofit fontScale="92500"/>
          </a:bodyPr>
          <a:lstStyle/>
          <a:p>
            <a:r>
              <a:rPr lang="en-US" dirty="0" smtClean="0">
                <a:hlinkClick r:id="rId2" tooltip="Judge Declares Mistrial for N.Y. Jeweler Accused of Killing Wife"/>
              </a:rPr>
              <a:t>Judge Declares Mistrial for N.Y. Jeweler Accused of Killing Wife</a:t>
            </a:r>
            <a:r>
              <a:rPr lang="en-US" dirty="0" smtClean="0"/>
              <a:t> </a:t>
            </a:r>
            <a:r>
              <a:rPr lang="en-US" b="1" dirty="0" smtClean="0"/>
              <a:t>… </a:t>
            </a:r>
            <a:r>
              <a:rPr lang="en-US" dirty="0" smtClean="0"/>
              <a:t>confessions were concocted to get authorities off his back until he could make a case to a judge. The prosecution had no forensic evidence. Faith's body was never found and no trace of her or her </a:t>
            </a:r>
            <a:r>
              <a:rPr lang="en-US" b="1" dirty="0" smtClean="0"/>
              <a:t>DNA</a:t>
            </a:r>
            <a:r>
              <a:rPr lang="en-US" dirty="0" smtClean="0"/>
              <a:t> was detected around the </a:t>
            </a:r>
            <a:r>
              <a:rPr lang="en-US" dirty="0" err="1" smtClean="0"/>
              <a:t>Lippes</a:t>
            </a:r>
            <a:r>
              <a:rPr lang="en-US" dirty="0" smtClean="0"/>
              <a:t>' suburban home.Story|02/19/2010</a:t>
            </a:r>
          </a:p>
          <a:p>
            <a:r>
              <a:rPr lang="en-US" dirty="0" smtClean="0">
                <a:hlinkClick r:id="rId3" tooltip="Police Debate Use of Family DNA to ID Suspects"/>
              </a:rPr>
              <a:t>Police Debate Use of Family DNA to ID Suspects</a:t>
            </a:r>
            <a:r>
              <a:rPr lang="en-US" dirty="0" smtClean="0"/>
              <a:t> </a:t>
            </a:r>
            <a:r>
              <a:rPr lang="en-US" b="1" dirty="0" smtClean="0"/>
              <a:t>… </a:t>
            </a:r>
            <a:r>
              <a:rPr lang="en-US" dirty="0" smtClean="0"/>
              <a:t>Police Debate Use of Family </a:t>
            </a:r>
            <a:r>
              <a:rPr lang="en-US" b="1" dirty="0" smtClean="0"/>
              <a:t>DNA</a:t>
            </a:r>
            <a:r>
              <a:rPr lang="en-US" dirty="0" smtClean="0"/>
              <a:t> to ID Suspects Tuesday, February 09 </a:t>
            </a:r>
            <a:r>
              <a:rPr lang="en-US" b="1" dirty="0" smtClean="0"/>
              <a:t>..... </a:t>
            </a:r>
            <a:r>
              <a:rPr lang="en-US" dirty="0" smtClean="0"/>
              <a:t>least two states are increasingly using a </a:t>
            </a:r>
            <a:r>
              <a:rPr lang="en-US" b="1" dirty="0" smtClean="0"/>
              <a:t>DNA</a:t>
            </a:r>
            <a:r>
              <a:rPr lang="en-US" dirty="0" smtClean="0"/>
              <a:t> crime-solving technique that some legal </a:t>
            </a:r>
            <a:r>
              <a:rPr lang="en-US" b="1" dirty="0" smtClean="0"/>
              <a:t>..... </a:t>
            </a:r>
            <a:r>
              <a:rPr lang="en-US" dirty="0" smtClean="0"/>
              <a:t>been in trouble with the law and is in a </a:t>
            </a:r>
            <a:r>
              <a:rPr lang="en-US" b="1" dirty="0" smtClean="0"/>
              <a:t>DNA</a:t>
            </a:r>
            <a:r>
              <a:rPr lang="en-US" dirty="0" smtClean="0"/>
              <a:t> database because of it, you, too </a:t>
            </a:r>
            <a:r>
              <a:rPr lang="en-US" b="1" dirty="0" smtClean="0"/>
              <a:t>…</a:t>
            </a:r>
            <a:r>
              <a:rPr lang="en-US" dirty="0" smtClean="0"/>
              <a:t> Story|02/09/2010</a:t>
            </a:r>
          </a:p>
          <a:p>
            <a:r>
              <a:rPr lang="en-US" dirty="0" smtClean="0">
                <a:hlinkClick r:id="rId4" tooltip="DNA Evidence Helps Solve 1982 Murder and Rape"/>
              </a:rPr>
              <a:t>DNA Evidence Helps Solve 1982 Murder and Rape</a:t>
            </a:r>
            <a:r>
              <a:rPr lang="en-US" dirty="0" smtClean="0"/>
              <a:t> </a:t>
            </a:r>
            <a:r>
              <a:rPr lang="en-US" b="1" dirty="0" smtClean="0"/>
              <a:t>… DNA</a:t>
            </a:r>
            <a:r>
              <a:rPr lang="en-US" dirty="0" smtClean="0"/>
              <a:t> Evidence Helps Solve 1982 Murder and Rape Thursday, February 11, 2010 CLEVELAND An Ohio prosecutor says </a:t>
            </a:r>
            <a:r>
              <a:rPr lang="en-US" b="1" dirty="0" smtClean="0"/>
              <a:t>DNA</a:t>
            </a:r>
            <a:r>
              <a:rPr lang="en-US" dirty="0" smtClean="0"/>
              <a:t> evidence has helped solve the June 1982 shooting death of one woman and the rape </a:t>
            </a:r>
            <a:r>
              <a:rPr lang="en-US" b="1" dirty="0" smtClean="0"/>
              <a:t>…</a:t>
            </a:r>
            <a:r>
              <a:rPr lang="en-US" dirty="0" smtClean="0"/>
              <a:t> Story|02/11/2010</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PCR &amp; Contamination</a:t>
            </a:r>
            <a:endParaRPr lang="en-US" dirty="0"/>
          </a:p>
        </p:txBody>
      </p:sp>
      <p:sp>
        <p:nvSpPr>
          <p:cNvPr id="3" name="Content Placeholder 2"/>
          <p:cNvSpPr>
            <a:spLocks noGrp="1"/>
          </p:cNvSpPr>
          <p:nvPr>
            <p:ph sz="quarter" idx="1"/>
          </p:nvPr>
        </p:nvSpPr>
        <p:spPr/>
        <p:txBody>
          <a:bodyPr>
            <a:normAutofit fontScale="85000" lnSpcReduction="20000"/>
          </a:bodyPr>
          <a:lstStyle/>
          <a:p>
            <a:r>
              <a:rPr lang="en-US" sz="3100" dirty="0" smtClean="0">
                <a:cs typeface="Times New Roman" charset="0"/>
              </a:rPr>
              <a:t>The most important consideration in PCR is contamination</a:t>
            </a:r>
          </a:p>
          <a:p>
            <a:r>
              <a:rPr lang="en-US" sz="3100" dirty="0" smtClean="0">
                <a:cs typeface="Times New Roman" charset="0"/>
              </a:rPr>
              <a:t>Even the smallest contamination with DNA could affect amplification</a:t>
            </a:r>
          </a:p>
          <a:p>
            <a:r>
              <a:rPr lang="en-US" sz="3100" dirty="0" smtClean="0">
                <a:cs typeface="Times New Roman" charset="0"/>
              </a:rPr>
              <a:t>For example, if a technician in a crime lab set up a test reaction (with blood from the crime scene) after setting up a positive control reaction (with blood from the suspect) cross contamination between the samples could result in an erroneous incrimination, even if the technician changed pipette tips between samples. A few blood cells could </a:t>
            </a:r>
            <a:r>
              <a:rPr lang="en-US" sz="3100" dirty="0" err="1" smtClean="0">
                <a:cs typeface="Times New Roman" charset="0"/>
              </a:rPr>
              <a:t>volitilize</a:t>
            </a:r>
            <a:r>
              <a:rPr lang="en-US" sz="3100" dirty="0" smtClean="0">
                <a:cs typeface="Times New Roman" charset="0"/>
              </a:rPr>
              <a:t> in the pipette, stick to the plastic of the pipette, and then get ejected into the test sample</a:t>
            </a:r>
          </a:p>
          <a:p>
            <a:r>
              <a:rPr lang="en-US" sz="3100" dirty="0" smtClean="0">
                <a:cs typeface="Times New Roman" charset="0"/>
              </a:rPr>
              <a:t>Modern labs take account of this fact and devote tremendous effort to avoiding cross-contamination </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935162"/>
          </a:xfrm>
        </p:spPr>
        <p:txBody>
          <a:bodyPr>
            <a:normAutofit fontScale="90000"/>
          </a:bodyPr>
          <a:lstStyle/>
          <a:p>
            <a:r>
              <a:rPr lang="en-US" dirty="0" smtClean="0"/>
              <a:t>5 Main Areas of Biotechnology Tremendously Impacted by Development of PCR</a:t>
            </a:r>
            <a:endParaRPr lang="en-US" dirty="0"/>
          </a:p>
        </p:txBody>
      </p:sp>
      <p:sp>
        <p:nvSpPr>
          <p:cNvPr id="3" name="Content Placeholder 2"/>
          <p:cNvSpPr>
            <a:spLocks noGrp="1"/>
          </p:cNvSpPr>
          <p:nvPr>
            <p:ph sz="quarter" idx="1"/>
          </p:nvPr>
        </p:nvSpPr>
        <p:spPr>
          <a:xfrm>
            <a:off x="914400" y="2286000"/>
            <a:ext cx="7772400" cy="3733800"/>
          </a:xfrm>
        </p:spPr>
        <p:txBody>
          <a:bodyPr/>
          <a:lstStyle/>
          <a:p>
            <a:r>
              <a:rPr lang="en-US" dirty="0" smtClean="0"/>
              <a:t>Gene </a:t>
            </a:r>
            <a:r>
              <a:rPr lang="en-US" dirty="0" smtClean="0"/>
              <a:t>mapping</a:t>
            </a:r>
            <a:endParaRPr lang="en-US" dirty="0" smtClean="0"/>
          </a:p>
          <a:p>
            <a:r>
              <a:rPr lang="en-US" dirty="0" smtClean="0"/>
              <a:t>Cloning</a:t>
            </a:r>
          </a:p>
          <a:p>
            <a:r>
              <a:rPr lang="en-US" dirty="0" smtClean="0"/>
              <a:t>DNA Sequencing</a:t>
            </a:r>
          </a:p>
          <a:p>
            <a:r>
              <a:rPr lang="en-US" dirty="0" smtClean="0"/>
              <a:t>Gene Detection</a:t>
            </a:r>
          </a:p>
          <a:p>
            <a:r>
              <a:rPr lang="en-US" dirty="0" smtClean="0"/>
              <a:t>DNA Profiling</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Brief History of Forensic Analysis</a:t>
            </a:r>
            <a:endParaRPr lang="en-US" dirty="0"/>
          </a:p>
        </p:txBody>
      </p:sp>
      <p:sp>
        <p:nvSpPr>
          <p:cNvPr id="3" name="Content Placeholder 2"/>
          <p:cNvSpPr>
            <a:spLocks noGrp="1"/>
          </p:cNvSpPr>
          <p:nvPr>
            <p:ph sz="quarter" idx="1"/>
          </p:nvPr>
        </p:nvSpPr>
        <p:spPr/>
        <p:txBody>
          <a:bodyPr/>
          <a:lstStyle/>
          <a:p>
            <a:r>
              <a:rPr lang="en-US" dirty="0" smtClean="0"/>
              <a:t>Forensic sciences describe the boundary between science and law</a:t>
            </a:r>
          </a:p>
          <a:p>
            <a:r>
              <a:rPr lang="en-US" dirty="0" smtClean="0"/>
              <a:t>Science can as easily convict someone of a crime as free someone wrongly convicted</a:t>
            </a:r>
          </a:p>
          <a:p>
            <a:r>
              <a:rPr lang="en-US" dirty="0" smtClean="0"/>
              <a:t>Fingerprint evidence has been in use for about 100 years</a:t>
            </a:r>
          </a:p>
          <a:p>
            <a:r>
              <a:rPr lang="en-US" dirty="0" smtClean="0"/>
              <a:t>Blood </a:t>
            </a:r>
            <a:r>
              <a:rPr lang="en-US" dirty="0" smtClean="0"/>
              <a:t>group typing was introduced next</a:t>
            </a:r>
          </a:p>
          <a:p>
            <a:r>
              <a:rPr lang="en-US" dirty="0" smtClean="0"/>
              <a:t>1980’s saw the 1</a:t>
            </a:r>
            <a:r>
              <a:rPr lang="en-US" baseline="30000" dirty="0" smtClean="0"/>
              <a:t>st</a:t>
            </a:r>
            <a:r>
              <a:rPr lang="en-US" dirty="0" smtClean="0"/>
              <a:t> use of DNA based forensic testing with restriction fragment length polymorphisms</a:t>
            </a:r>
          </a:p>
          <a:p>
            <a:pPr lvl="1"/>
            <a:r>
              <a:rPr lang="en-US" dirty="0" smtClean="0"/>
              <a:t>Modern genetic profiling makes it </a:t>
            </a:r>
            <a:r>
              <a:rPr lang="en-US" dirty="0" err="1" smtClean="0"/>
              <a:t>posssible</a:t>
            </a:r>
            <a:r>
              <a:rPr lang="en-US" dirty="0" smtClean="0"/>
              <a:t> to distinguish any two people on the planet (except identical twins) living or dead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DNA Profiling</a:t>
            </a:r>
            <a:endParaRPr lang="en-US" dirty="0"/>
          </a:p>
        </p:txBody>
      </p:sp>
      <p:sp>
        <p:nvSpPr>
          <p:cNvPr id="3" name="Content Placeholder 2"/>
          <p:cNvSpPr>
            <a:spLocks noGrp="1"/>
          </p:cNvSpPr>
          <p:nvPr>
            <p:ph sz="quarter" idx="1"/>
          </p:nvPr>
        </p:nvSpPr>
        <p:spPr/>
        <p:txBody>
          <a:bodyPr/>
          <a:lstStyle/>
          <a:p>
            <a:r>
              <a:rPr lang="en-US" dirty="0" smtClean="0"/>
              <a:t>DNA Profiling: the use of molecular genetic methods to determine the exact genotype of a DNA sample to distinguish one human being from another</a:t>
            </a:r>
          </a:p>
          <a:p>
            <a:r>
              <a:rPr lang="en-US" dirty="0" smtClean="0"/>
              <a:t>Used in</a:t>
            </a:r>
          </a:p>
          <a:p>
            <a:pPr lvl="1"/>
            <a:r>
              <a:rPr lang="en-US" sz="2200" dirty="0" smtClean="0"/>
              <a:t>Crime scene investigations</a:t>
            </a:r>
          </a:p>
          <a:p>
            <a:pPr lvl="1"/>
            <a:r>
              <a:rPr lang="en-US" sz="2400" dirty="0" smtClean="0"/>
              <a:t>Missing person cases</a:t>
            </a:r>
          </a:p>
          <a:p>
            <a:pPr lvl="1"/>
            <a:r>
              <a:rPr lang="en-US" sz="2400" dirty="0" smtClean="0"/>
              <a:t>Mass disasters to identify victims</a:t>
            </a:r>
          </a:p>
          <a:p>
            <a:pPr lvl="1"/>
            <a:r>
              <a:rPr lang="en-US" sz="2400" dirty="0" smtClean="0"/>
              <a:t>Human rights violations</a:t>
            </a:r>
          </a:p>
          <a:p>
            <a:pPr lvl="1"/>
            <a:r>
              <a:rPr lang="en-US" sz="2400" dirty="0" smtClean="0"/>
              <a:t>Paternity testing</a:t>
            </a: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we get samples</a:t>
            </a:r>
            <a:endParaRPr lang="en-US" dirty="0"/>
          </a:p>
        </p:txBody>
      </p:sp>
      <p:sp>
        <p:nvSpPr>
          <p:cNvPr id="3" name="Content Placeholder 2"/>
          <p:cNvSpPr>
            <a:spLocks noGrp="1"/>
          </p:cNvSpPr>
          <p:nvPr>
            <p:ph sz="quarter" idx="1"/>
          </p:nvPr>
        </p:nvSpPr>
        <p:spPr/>
        <p:txBody>
          <a:bodyPr/>
          <a:lstStyle/>
          <a:p>
            <a:r>
              <a:rPr lang="en-US" dirty="0" smtClean="0"/>
              <a:t>Dried blood</a:t>
            </a:r>
          </a:p>
          <a:p>
            <a:r>
              <a:rPr lang="en-US" dirty="0" smtClean="0"/>
              <a:t>Semen</a:t>
            </a:r>
          </a:p>
          <a:p>
            <a:r>
              <a:rPr lang="en-US" dirty="0" smtClean="0"/>
              <a:t>Vaginal swabs</a:t>
            </a:r>
          </a:p>
          <a:p>
            <a:r>
              <a:rPr lang="en-US" dirty="0" smtClean="0"/>
              <a:t>Hairs</a:t>
            </a:r>
          </a:p>
          <a:p>
            <a:r>
              <a:rPr lang="en-US" dirty="0" smtClean="0"/>
              <a:t>Finger nail scrapings</a:t>
            </a:r>
          </a:p>
          <a:p>
            <a:r>
              <a:rPr lang="en-US" dirty="0" smtClean="0"/>
              <a:t>Amber preserved insects</a:t>
            </a:r>
          </a:p>
          <a:p>
            <a:r>
              <a:rPr lang="en-US" dirty="0" smtClean="0"/>
              <a:t>Mummies</a:t>
            </a:r>
          </a:p>
          <a:p>
            <a:r>
              <a:rPr lang="en-US" dirty="0" smtClean="0"/>
              <a:t>Toothbrushes</a:t>
            </a:r>
          </a:p>
          <a:p>
            <a:r>
              <a:rPr lang="en-US" dirty="0" smtClean="0"/>
              <a:t>The rims of glasses</a:t>
            </a:r>
            <a:endParaRPr lang="en-US" dirty="0"/>
          </a:p>
        </p:txBody>
      </p:sp>
      <p:pic>
        <p:nvPicPr>
          <p:cNvPr id="26626" name="Picture 2" descr="http://www.fbi.gov/hq/lab/fsc/backissu/oct2004/images/2004_10/kienker03.jpg"/>
          <p:cNvPicPr>
            <a:picLocks noChangeAspect="1" noChangeArrowheads="1"/>
          </p:cNvPicPr>
          <p:nvPr/>
        </p:nvPicPr>
        <p:blipFill>
          <a:blip r:embed="rId2" cstate="print"/>
          <a:srcRect/>
          <a:stretch>
            <a:fillRect/>
          </a:stretch>
        </p:blipFill>
        <p:spPr bwMode="auto">
          <a:xfrm>
            <a:off x="5810250" y="3257550"/>
            <a:ext cx="3333750" cy="3600450"/>
          </a:xfrm>
          <a:prstGeom prst="rect">
            <a:avLst/>
          </a:prstGeom>
          <a:noFill/>
        </p:spPr>
      </p:pic>
      <p:pic>
        <p:nvPicPr>
          <p:cNvPr id="26628" name="Picture 4" descr="http://library.thinkquest.org/04oct/00206/images/snowprint.jpg"/>
          <p:cNvPicPr>
            <a:picLocks noChangeAspect="1" noChangeArrowheads="1"/>
          </p:cNvPicPr>
          <p:nvPr/>
        </p:nvPicPr>
        <p:blipFill>
          <a:blip r:embed="rId3" cstate="print"/>
          <a:srcRect/>
          <a:stretch>
            <a:fillRect/>
          </a:stretch>
        </p:blipFill>
        <p:spPr bwMode="auto">
          <a:xfrm>
            <a:off x="0" y="5638800"/>
            <a:ext cx="3810000" cy="1219200"/>
          </a:xfrm>
          <a:prstGeom prst="rect">
            <a:avLst/>
          </a:prstGeom>
          <a:noFill/>
        </p:spPr>
      </p:pic>
      <p:pic>
        <p:nvPicPr>
          <p:cNvPr id="26630" name="Picture 6" descr="http://www.don-lindsay-archive.org/creation/amber_work.jpg"/>
          <p:cNvPicPr>
            <a:picLocks noChangeAspect="1" noChangeArrowheads="1"/>
          </p:cNvPicPr>
          <p:nvPr/>
        </p:nvPicPr>
        <p:blipFill>
          <a:blip r:embed="rId4" cstate="print"/>
          <a:srcRect/>
          <a:stretch>
            <a:fillRect/>
          </a:stretch>
        </p:blipFill>
        <p:spPr bwMode="auto">
          <a:xfrm>
            <a:off x="3810000" y="4343400"/>
            <a:ext cx="2133600" cy="2514600"/>
          </a:xfrm>
          <a:prstGeom prst="rect">
            <a:avLst/>
          </a:prstGeom>
          <a:noFill/>
        </p:spPr>
      </p:pic>
      <p:pic>
        <p:nvPicPr>
          <p:cNvPr id="26632" name="Picture 8" descr="http://www.canberra.edu.au/__data/assets/image/0020/466301/20080603_forensics.jpg"/>
          <p:cNvPicPr>
            <a:picLocks noChangeAspect="1" noChangeArrowheads="1"/>
          </p:cNvPicPr>
          <p:nvPr/>
        </p:nvPicPr>
        <p:blipFill>
          <a:blip r:embed="rId5" cstate="print"/>
          <a:srcRect/>
          <a:stretch>
            <a:fillRect/>
          </a:stretch>
        </p:blipFill>
        <p:spPr bwMode="auto">
          <a:xfrm>
            <a:off x="6324600" y="1113896"/>
            <a:ext cx="2819400" cy="2191280"/>
          </a:xfrm>
          <a:prstGeom prst="rect">
            <a:avLst/>
          </a:prstGeom>
          <a:noFill/>
        </p:spPr>
      </p:pic>
      <p:pic>
        <p:nvPicPr>
          <p:cNvPr id="26634" name="Picture 10" descr="http://esvc001057.wic005u.server-web.com/image_attachments/2/Forensics.jpg"/>
          <p:cNvPicPr>
            <a:picLocks noChangeAspect="1" noChangeArrowheads="1"/>
          </p:cNvPicPr>
          <p:nvPr/>
        </p:nvPicPr>
        <p:blipFill>
          <a:blip r:embed="rId6" cstate="print"/>
          <a:srcRect/>
          <a:stretch>
            <a:fillRect/>
          </a:stretch>
        </p:blipFill>
        <p:spPr bwMode="auto">
          <a:xfrm>
            <a:off x="4419600" y="1370559"/>
            <a:ext cx="1979641" cy="297284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DNA Evidence Solve Crimes</a:t>
            </a:r>
            <a:endParaRPr lang="en-US" dirty="0"/>
          </a:p>
        </p:txBody>
      </p:sp>
      <p:sp>
        <p:nvSpPr>
          <p:cNvPr id="3" name="Content Placeholder 2"/>
          <p:cNvSpPr>
            <a:spLocks noGrp="1"/>
          </p:cNvSpPr>
          <p:nvPr>
            <p:ph sz="quarter" idx="1"/>
          </p:nvPr>
        </p:nvSpPr>
        <p:spPr/>
        <p:txBody>
          <a:bodyPr/>
          <a:lstStyle/>
          <a:p>
            <a:r>
              <a:rPr lang="en-US" dirty="0" smtClean="0"/>
              <a:t>If the DNA profile obtained from evidence at a crime scene matches the DNA profile of a subject, the individual may be included as a potentially guilty person</a:t>
            </a:r>
          </a:p>
          <a:p>
            <a:r>
              <a:rPr lang="en-US" dirty="0" smtClean="0"/>
              <a:t>If the two DNA profiles do not match, the individual is excluded from the suspect pool</a:t>
            </a:r>
            <a:endParaRPr lang="en-US" dirty="0"/>
          </a:p>
        </p:txBody>
      </p:sp>
      <p:pic>
        <p:nvPicPr>
          <p:cNvPr id="4" name="Picture 2" descr="http://4.bp.blogspot.com/_RmORb3Z7Z7I/SO-dQsXwaII/AAAAAAAAAQU/xx2QMN1ZDYc/s400/oj-simpson.jpg"/>
          <p:cNvPicPr>
            <a:picLocks noChangeAspect="1" noChangeArrowheads="1"/>
          </p:cNvPicPr>
          <p:nvPr/>
        </p:nvPicPr>
        <p:blipFill>
          <a:blip r:embed="rId2" cstate="print"/>
          <a:srcRect/>
          <a:stretch>
            <a:fillRect/>
          </a:stretch>
        </p:blipFill>
        <p:spPr bwMode="auto">
          <a:xfrm>
            <a:off x="5280660" y="3200400"/>
            <a:ext cx="2871788" cy="3429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Kinds of Human DNA Sequences are used in Investigations</a:t>
            </a:r>
            <a:endParaRPr lang="en-US" dirty="0"/>
          </a:p>
        </p:txBody>
      </p:sp>
      <p:sp>
        <p:nvSpPr>
          <p:cNvPr id="3" name="Content Placeholder 2"/>
          <p:cNvSpPr>
            <a:spLocks noGrp="1"/>
          </p:cNvSpPr>
          <p:nvPr>
            <p:ph sz="quarter" idx="1"/>
          </p:nvPr>
        </p:nvSpPr>
        <p:spPr/>
        <p:txBody>
          <a:bodyPr/>
          <a:lstStyle/>
          <a:p>
            <a:r>
              <a:rPr lang="en-US" dirty="0" smtClean="0"/>
              <a:t>There are about 3 billion bases in the human genome</a:t>
            </a:r>
          </a:p>
          <a:p>
            <a:r>
              <a:rPr lang="en-US" dirty="0" smtClean="0"/>
              <a:t>More than 99.5% of these bases are identical between individuals</a:t>
            </a:r>
          </a:p>
          <a:p>
            <a:r>
              <a:rPr lang="en-US" dirty="0" smtClean="0"/>
              <a:t>The </a:t>
            </a:r>
            <a:r>
              <a:rPr lang="en-US" dirty="0" smtClean="0"/>
              <a:t>.5</a:t>
            </a:r>
            <a:r>
              <a:rPr lang="en-US" dirty="0" smtClean="0"/>
              <a:t>% that does vary between individuals is called Polymorphic DNA</a:t>
            </a:r>
          </a:p>
          <a:p>
            <a:pPr lvl="1"/>
            <a:r>
              <a:rPr lang="en-US" dirty="0" smtClean="0"/>
              <a:t>Literally translates “many forms”</a:t>
            </a:r>
          </a:p>
          <a:p>
            <a:pPr lvl="1"/>
            <a:r>
              <a:rPr lang="en-US" dirty="0" smtClean="0"/>
              <a:t>These sequences are the ones used in forensic testing</a:t>
            </a:r>
          </a:p>
          <a:p>
            <a:pPr lvl="1"/>
            <a:r>
              <a:rPr lang="en-US" dirty="0" smtClean="0"/>
              <a:t>DNA sequences used for forensic typing are derived from regions of chromosomes that do not control any known traits and have no known function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Tandem Repeats (STR’s)</a:t>
            </a:r>
            <a:endParaRPr lang="en-US" dirty="0"/>
          </a:p>
        </p:txBody>
      </p:sp>
      <p:sp>
        <p:nvSpPr>
          <p:cNvPr id="3" name="Content Placeholder 2"/>
          <p:cNvSpPr>
            <a:spLocks noGrp="1"/>
          </p:cNvSpPr>
          <p:nvPr>
            <p:ph sz="quarter" idx="1"/>
          </p:nvPr>
        </p:nvSpPr>
        <p:spPr/>
        <p:txBody>
          <a:bodyPr/>
          <a:lstStyle/>
          <a:p>
            <a:r>
              <a:rPr lang="en-US" dirty="0" smtClean="0"/>
              <a:t>The DNA sequences used in forensic DNA profiling are non-coding regions that contain segments of short tandem repeats or STR’s</a:t>
            </a:r>
          </a:p>
          <a:p>
            <a:r>
              <a:rPr lang="en-US" dirty="0" smtClean="0"/>
              <a:t>STR’s are very short DNA sequences that are repeated in direct head-to-tail fashion</a:t>
            </a:r>
          </a:p>
          <a:p>
            <a:r>
              <a:rPr lang="en-US" dirty="0" smtClean="0"/>
              <a:t>Example: A Locus known as TH01 that’s actively used in forensic testing  and DNA Profiling</a:t>
            </a:r>
          </a:p>
          <a:p>
            <a:r>
              <a:rPr lang="en-US" dirty="0" smtClean="0"/>
              <a:t>DNA at this locus contains 4 tandem repeats of the sequence (TCAT)</a:t>
            </a:r>
          </a:p>
          <a:p>
            <a:pPr algn="ctr">
              <a:buNone/>
            </a:pPr>
            <a:r>
              <a:rPr lang="en-US" dirty="0" smtClean="0"/>
              <a:t>CCC</a:t>
            </a:r>
            <a:r>
              <a:rPr lang="en-US" dirty="0" smtClean="0">
                <a:solidFill>
                  <a:srgbClr val="002060"/>
                </a:solidFill>
              </a:rPr>
              <a:t>TCAT</a:t>
            </a:r>
            <a:r>
              <a:rPr lang="en-US" dirty="0" smtClean="0">
                <a:solidFill>
                  <a:schemeClr val="accent1"/>
                </a:solidFill>
              </a:rPr>
              <a:t>TCAT</a:t>
            </a:r>
            <a:r>
              <a:rPr lang="en-US" dirty="0" smtClean="0">
                <a:solidFill>
                  <a:srgbClr val="0070C0"/>
                </a:solidFill>
              </a:rPr>
              <a:t>TCAT</a:t>
            </a:r>
            <a:r>
              <a:rPr lang="en-US" dirty="0" smtClean="0">
                <a:solidFill>
                  <a:srgbClr val="C00000"/>
                </a:solidFill>
              </a:rPr>
              <a:t>TCAT</a:t>
            </a:r>
            <a:r>
              <a:rPr lang="en-US" dirty="0" smtClean="0"/>
              <a:t>TCA</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Tandem Repeats</a:t>
            </a:r>
            <a:endParaRPr lang="en-US" dirty="0"/>
          </a:p>
        </p:txBody>
      </p:sp>
      <p:sp>
        <p:nvSpPr>
          <p:cNvPr id="3" name="Content Placeholder 2"/>
          <p:cNvSpPr>
            <a:spLocks noGrp="1"/>
          </p:cNvSpPr>
          <p:nvPr>
            <p:ph sz="quarter" idx="1"/>
          </p:nvPr>
        </p:nvSpPr>
        <p:spPr/>
        <p:txBody>
          <a:bodyPr/>
          <a:lstStyle/>
          <a:p>
            <a:r>
              <a:rPr lang="en-US" dirty="0" smtClean="0"/>
              <a:t>For the TH01 STR locus there are many alternate polymorphic forms (alleles) that differ from each other by the number of </a:t>
            </a:r>
            <a:r>
              <a:rPr lang="en-US" dirty="0" smtClean="0">
                <a:solidFill>
                  <a:srgbClr val="C00000"/>
                </a:solidFill>
              </a:rPr>
              <a:t>TCAT</a:t>
            </a:r>
            <a:r>
              <a:rPr lang="en-US" dirty="0" smtClean="0"/>
              <a:t> repeats present in the sequence</a:t>
            </a:r>
          </a:p>
          <a:p>
            <a:r>
              <a:rPr lang="en-US" dirty="0" smtClean="0"/>
              <a:t>Although over 20 different alleles of the TH01 sequence have been discovered in people worldwide, each of us still has only 2 of these</a:t>
            </a:r>
          </a:p>
          <a:p>
            <a:pPr lvl="1"/>
            <a:r>
              <a:rPr lang="en-US" dirty="0" smtClean="0"/>
              <a:t>One inherited maternally</a:t>
            </a:r>
          </a:p>
          <a:p>
            <a:pPr lvl="1"/>
            <a:r>
              <a:rPr lang="en-US" dirty="0" smtClean="0"/>
              <a:t>One inherited paternally</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fontScale="90000"/>
          </a:bodyPr>
          <a:lstStyle/>
          <a:p>
            <a:r>
              <a:rPr lang="en-US" dirty="0" smtClean="0"/>
              <a:t>Two Sample Genotypes of the TH01 Locus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524174134"/>
              </p:ext>
            </p:extLst>
          </p:nvPr>
        </p:nvGraphicFramePr>
        <p:xfrm>
          <a:off x="0" y="2209800"/>
          <a:ext cx="9144000" cy="2590800"/>
        </p:xfrm>
        <a:graphic>
          <a:graphicData uri="http://schemas.openxmlformats.org/drawingml/2006/table">
            <a:tbl>
              <a:tblPr firstRow="1" bandRow="1">
                <a:tableStyleId>{5C22544A-7EE6-4342-B048-85BDC9FD1C3A}</a:tableStyleId>
              </a:tblPr>
              <a:tblGrid>
                <a:gridCol w="4210051"/>
                <a:gridCol w="4933949"/>
              </a:tblGrid>
              <a:tr h="863600">
                <a:tc>
                  <a:txBody>
                    <a:bodyPr/>
                    <a:lstStyle/>
                    <a:p>
                      <a:pPr algn="ctr"/>
                      <a:r>
                        <a:rPr lang="en-US" sz="2800" dirty="0" smtClean="0"/>
                        <a:t>Suspect A’s DNA</a:t>
                      </a:r>
                      <a:endParaRPr lang="en-US" sz="2800" dirty="0"/>
                    </a:p>
                  </a:txBody>
                  <a:tcPr/>
                </a:tc>
                <a:tc>
                  <a:txBody>
                    <a:bodyPr/>
                    <a:lstStyle/>
                    <a:p>
                      <a:pPr algn="ctr"/>
                      <a:r>
                        <a:rPr lang="en-US" sz="2800" dirty="0" smtClean="0"/>
                        <a:t>Suspect B’s DNA</a:t>
                      </a:r>
                      <a:endParaRPr lang="en-US" sz="2800" dirty="0"/>
                    </a:p>
                  </a:txBody>
                  <a:tcPr/>
                </a:tc>
              </a:tr>
              <a:tr h="863600">
                <a:tc>
                  <a:txBody>
                    <a:bodyPr/>
                    <a:lstStyle/>
                    <a:p>
                      <a:r>
                        <a:rPr lang="en-US" sz="2000" dirty="0" smtClean="0"/>
                        <a:t>CCC  </a:t>
                      </a:r>
                      <a:r>
                        <a:rPr lang="en-US" sz="2000" b="1" dirty="0" smtClean="0">
                          <a:solidFill>
                            <a:srgbClr val="002060"/>
                          </a:solidFill>
                        </a:rPr>
                        <a:t>TCAT  </a:t>
                      </a:r>
                      <a:r>
                        <a:rPr lang="en-US" sz="2000" b="1" dirty="0" err="1" smtClean="0">
                          <a:solidFill>
                            <a:schemeClr val="accent1"/>
                          </a:solidFill>
                        </a:rPr>
                        <a:t>TCAT</a:t>
                      </a:r>
                      <a:r>
                        <a:rPr lang="en-US" sz="2000" b="1" dirty="0" smtClean="0">
                          <a:solidFill>
                            <a:schemeClr val="accent1"/>
                          </a:solidFill>
                        </a:rPr>
                        <a:t>  </a:t>
                      </a:r>
                      <a:r>
                        <a:rPr lang="en-US" sz="2000" b="1" dirty="0" err="1" smtClean="0">
                          <a:solidFill>
                            <a:srgbClr val="0070C0"/>
                          </a:solidFill>
                        </a:rPr>
                        <a:t>TCAT</a:t>
                      </a:r>
                      <a:r>
                        <a:rPr lang="en-US" sz="2000" b="1" dirty="0" smtClean="0">
                          <a:solidFill>
                            <a:srgbClr val="0070C0"/>
                          </a:solidFill>
                        </a:rPr>
                        <a:t>  </a:t>
                      </a:r>
                      <a:r>
                        <a:rPr lang="en-US" sz="2000" b="1" dirty="0" err="1" smtClean="0">
                          <a:solidFill>
                            <a:srgbClr val="C00000"/>
                          </a:solidFill>
                        </a:rPr>
                        <a:t>TCAT</a:t>
                      </a:r>
                      <a:r>
                        <a:rPr lang="en-US" sz="2000" b="1" dirty="0" smtClean="0">
                          <a:solidFill>
                            <a:srgbClr val="C00000"/>
                          </a:solidFill>
                        </a:rPr>
                        <a:t>  </a:t>
                      </a:r>
                      <a:r>
                        <a:rPr lang="en-US" sz="2000" dirty="0" smtClean="0"/>
                        <a:t>TCA</a:t>
                      </a:r>
                    </a:p>
                    <a:p>
                      <a:pPr algn="ctr"/>
                      <a:r>
                        <a:rPr lang="en-US" sz="2000" dirty="0" smtClean="0"/>
                        <a:t>4 repeats</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CCC  </a:t>
                      </a:r>
                      <a:r>
                        <a:rPr lang="en-US" sz="1800" b="1" dirty="0" smtClean="0">
                          <a:solidFill>
                            <a:srgbClr val="002060"/>
                          </a:solidFill>
                        </a:rPr>
                        <a:t>TCAT  </a:t>
                      </a:r>
                      <a:r>
                        <a:rPr lang="en-US" sz="1800" b="1" dirty="0" err="1" smtClean="0">
                          <a:solidFill>
                            <a:schemeClr val="accent1"/>
                          </a:solidFill>
                        </a:rPr>
                        <a:t>TCAT</a:t>
                      </a:r>
                      <a:r>
                        <a:rPr lang="en-US" sz="1800" b="1" dirty="0" smtClean="0">
                          <a:solidFill>
                            <a:schemeClr val="accent1"/>
                          </a:solidFill>
                        </a:rPr>
                        <a:t>  </a:t>
                      </a:r>
                      <a:r>
                        <a:rPr lang="en-US" sz="1800" b="1" dirty="0" err="1" smtClean="0">
                          <a:solidFill>
                            <a:srgbClr val="0070C0"/>
                          </a:solidFill>
                        </a:rPr>
                        <a:t>TCAT</a:t>
                      </a:r>
                      <a:r>
                        <a:rPr lang="en-US" sz="1800" b="1" dirty="0" smtClean="0">
                          <a:solidFill>
                            <a:srgbClr val="0070C0"/>
                          </a:solidFill>
                        </a:rPr>
                        <a:t>  </a:t>
                      </a:r>
                      <a:r>
                        <a:rPr lang="en-US" sz="1800" b="1" dirty="0" err="1" smtClean="0">
                          <a:solidFill>
                            <a:srgbClr val="C00000"/>
                          </a:solidFill>
                        </a:rPr>
                        <a:t>TCAT</a:t>
                      </a:r>
                      <a:r>
                        <a:rPr lang="en-US" sz="1800" b="1" dirty="0" smtClean="0">
                          <a:solidFill>
                            <a:srgbClr val="C00000"/>
                          </a:solidFill>
                        </a:rPr>
                        <a:t>  </a:t>
                      </a:r>
                      <a:r>
                        <a:rPr lang="en-US" sz="1800" b="1" dirty="0" err="1" smtClean="0">
                          <a:solidFill>
                            <a:srgbClr val="92D050"/>
                          </a:solidFill>
                        </a:rPr>
                        <a:t>TCAT</a:t>
                      </a:r>
                      <a:r>
                        <a:rPr lang="en-US" sz="1800" b="1" dirty="0" smtClean="0">
                          <a:solidFill>
                            <a:srgbClr val="C00000"/>
                          </a:solidFill>
                        </a:rPr>
                        <a:t> </a:t>
                      </a:r>
                      <a:r>
                        <a:rPr lang="en-US" sz="1800" dirty="0" smtClean="0"/>
                        <a:t>TCA</a:t>
                      </a:r>
                    </a:p>
                    <a:p>
                      <a:pPr algn="ctr"/>
                      <a:r>
                        <a:rPr lang="en-US" dirty="0" smtClean="0"/>
                        <a:t>5 </a:t>
                      </a:r>
                      <a:r>
                        <a:rPr lang="en-US" dirty="0" smtClean="0"/>
                        <a:t>repeats</a:t>
                      </a:r>
                      <a:endParaRPr lang="en-US" dirty="0"/>
                    </a:p>
                  </a:txBody>
                  <a:tcPr/>
                </a:tc>
              </a:tr>
              <a:tr h="863600">
                <a:tc>
                  <a:txBody>
                    <a:bodyPr/>
                    <a:lstStyle/>
                    <a:p>
                      <a:r>
                        <a:rPr lang="en-US" sz="2000" dirty="0" smtClean="0">
                          <a:solidFill>
                            <a:schemeClr val="tx1"/>
                          </a:solidFill>
                        </a:rPr>
                        <a:t>CCC  </a:t>
                      </a:r>
                      <a:r>
                        <a:rPr lang="en-US" sz="2000" b="1" dirty="0" smtClean="0">
                          <a:solidFill>
                            <a:srgbClr val="002060"/>
                          </a:solidFill>
                        </a:rPr>
                        <a:t>TCAT  </a:t>
                      </a:r>
                      <a:r>
                        <a:rPr lang="en-US" sz="2000" b="1" dirty="0" err="1" smtClean="0">
                          <a:solidFill>
                            <a:schemeClr val="accent1"/>
                          </a:solidFill>
                        </a:rPr>
                        <a:t>TCAT</a:t>
                      </a:r>
                      <a:r>
                        <a:rPr lang="en-US" sz="2000" b="1" dirty="0" smtClean="0">
                          <a:solidFill>
                            <a:schemeClr val="accent1"/>
                          </a:solidFill>
                        </a:rPr>
                        <a:t>  </a:t>
                      </a:r>
                      <a:r>
                        <a:rPr lang="en-US" sz="2000" b="1" dirty="0" err="1" smtClean="0">
                          <a:solidFill>
                            <a:srgbClr val="0070C0"/>
                          </a:solidFill>
                        </a:rPr>
                        <a:t>TCAT</a:t>
                      </a:r>
                      <a:r>
                        <a:rPr lang="en-US" sz="2000" b="1" dirty="0" smtClean="0">
                          <a:solidFill>
                            <a:srgbClr val="0070C0"/>
                          </a:solidFill>
                        </a:rPr>
                        <a:t>  </a:t>
                      </a:r>
                      <a:r>
                        <a:rPr lang="en-US" sz="2000" dirty="0" smtClean="0"/>
                        <a:t>TCA</a:t>
                      </a:r>
                    </a:p>
                    <a:p>
                      <a:pPr algn="ctr"/>
                      <a:r>
                        <a:rPr lang="en-US" sz="2000" dirty="0" smtClean="0"/>
                        <a:t>3 repeats</a:t>
                      </a:r>
                      <a:endParaRPr lang="en-US" sz="2000" dirty="0"/>
                    </a:p>
                  </a:txBody>
                  <a:tcPr/>
                </a:tc>
                <a:tc>
                  <a:txBody>
                    <a:bodyPr/>
                    <a:lstStyle/>
                    <a:p>
                      <a:r>
                        <a:rPr lang="en-US" sz="1800" dirty="0" smtClean="0"/>
                        <a:t>CCC  </a:t>
                      </a:r>
                      <a:r>
                        <a:rPr lang="en-US" sz="1800" b="1" dirty="0" smtClean="0">
                          <a:solidFill>
                            <a:srgbClr val="002060"/>
                          </a:solidFill>
                        </a:rPr>
                        <a:t>TCAT  </a:t>
                      </a:r>
                      <a:r>
                        <a:rPr lang="en-US" sz="1800" b="1" dirty="0" err="1" smtClean="0">
                          <a:solidFill>
                            <a:schemeClr val="accent1"/>
                          </a:solidFill>
                        </a:rPr>
                        <a:t>TCAT</a:t>
                      </a:r>
                      <a:r>
                        <a:rPr lang="en-US" sz="1800" b="1" dirty="0" smtClean="0">
                          <a:solidFill>
                            <a:schemeClr val="accent1"/>
                          </a:solidFill>
                        </a:rPr>
                        <a:t>  </a:t>
                      </a:r>
                      <a:r>
                        <a:rPr lang="en-US" sz="1800" b="1" dirty="0" err="1" smtClean="0">
                          <a:solidFill>
                            <a:srgbClr val="0070C0"/>
                          </a:solidFill>
                        </a:rPr>
                        <a:t>TCAT</a:t>
                      </a:r>
                      <a:r>
                        <a:rPr lang="en-US" sz="1800" b="1" dirty="0" smtClean="0">
                          <a:solidFill>
                            <a:srgbClr val="0070C0"/>
                          </a:solidFill>
                        </a:rPr>
                        <a:t>  </a:t>
                      </a:r>
                      <a:r>
                        <a:rPr lang="en-US" sz="1800" b="1" dirty="0" err="1" smtClean="0">
                          <a:solidFill>
                            <a:srgbClr val="C00000"/>
                          </a:solidFill>
                        </a:rPr>
                        <a:t>TCAT</a:t>
                      </a:r>
                      <a:r>
                        <a:rPr lang="en-US" sz="1800" b="1" dirty="0" smtClean="0">
                          <a:solidFill>
                            <a:srgbClr val="C00000"/>
                          </a:solidFill>
                        </a:rPr>
                        <a:t>  </a:t>
                      </a:r>
                      <a:r>
                        <a:rPr lang="en-US" sz="1800" b="1" dirty="0" err="1" smtClean="0">
                          <a:solidFill>
                            <a:srgbClr val="92D050"/>
                          </a:solidFill>
                        </a:rPr>
                        <a:t>TCAT</a:t>
                      </a:r>
                      <a:r>
                        <a:rPr lang="en-US" sz="1800" b="1" dirty="0" smtClean="0">
                          <a:solidFill>
                            <a:srgbClr val="C00000"/>
                          </a:solidFill>
                        </a:rPr>
                        <a:t>   </a:t>
                      </a:r>
                      <a:r>
                        <a:rPr lang="en-US" sz="1800" b="1" dirty="0" err="1" smtClean="0">
                          <a:solidFill>
                            <a:srgbClr val="0070C0"/>
                          </a:solidFill>
                        </a:rPr>
                        <a:t>TCAT</a:t>
                      </a:r>
                      <a:r>
                        <a:rPr lang="en-US" sz="1800" b="1" dirty="0" smtClean="0">
                          <a:solidFill>
                            <a:srgbClr val="C00000"/>
                          </a:solidFill>
                        </a:rPr>
                        <a:t>  </a:t>
                      </a:r>
                      <a:r>
                        <a:rPr lang="en-US" sz="1800" dirty="0" smtClean="0"/>
                        <a:t>TCA</a:t>
                      </a:r>
                    </a:p>
                    <a:p>
                      <a:pPr algn="ctr"/>
                      <a:r>
                        <a:rPr lang="en-US" sz="1800" dirty="0" smtClean="0"/>
                        <a:t>6 repeats</a:t>
                      </a:r>
                      <a:endParaRPr lang="en-US" dirty="0"/>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STR Alleles Detected?</a:t>
            </a:r>
            <a:endParaRPr lang="en-US" dirty="0"/>
          </a:p>
        </p:txBody>
      </p:sp>
      <p:sp>
        <p:nvSpPr>
          <p:cNvPr id="3" name="Content Placeholder 2"/>
          <p:cNvSpPr>
            <a:spLocks noGrp="1"/>
          </p:cNvSpPr>
          <p:nvPr>
            <p:ph sz="quarter" idx="1"/>
          </p:nvPr>
        </p:nvSpPr>
        <p:spPr>
          <a:xfrm>
            <a:off x="914400" y="1447800"/>
            <a:ext cx="7772400" cy="4953000"/>
          </a:xfrm>
        </p:spPr>
        <p:txBody>
          <a:bodyPr>
            <a:normAutofit lnSpcReduction="10000"/>
          </a:bodyPr>
          <a:lstStyle/>
          <a:p>
            <a:r>
              <a:rPr lang="en-US" dirty="0" smtClean="0"/>
              <a:t>The key to DNA profiling is amplification of the copies present in small amounts of evidentiary DNA by PCR</a:t>
            </a:r>
          </a:p>
          <a:p>
            <a:r>
              <a:rPr lang="en-US" dirty="0" smtClean="0"/>
              <a:t>Using primers specific to the DNA sequences on either side of the STR, billions of copies of each of the 2 TH01 alleles in any one persons DNA type are synthesized </a:t>
            </a:r>
          </a:p>
          <a:p>
            <a:r>
              <a:rPr lang="en-US" dirty="0" smtClean="0"/>
              <a:t>These copies are an exact match to the person they came from and so contain the same number of STR’s present in the original DNA</a:t>
            </a:r>
          </a:p>
          <a:p>
            <a:r>
              <a:rPr lang="en-US" dirty="0" smtClean="0"/>
              <a:t>These copies can be separated using gel electrophoresis</a:t>
            </a:r>
          </a:p>
          <a:p>
            <a:r>
              <a:rPr lang="en-US" dirty="0" smtClean="0"/>
              <a:t>By comparison to size standards that correspond to the known sizes of TH01 alleles, the sizes of the amplified copies can be determined</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31746" name="Picture 2" descr="http://www.accessexcellence.org/RC/VL/GG/ecb/ecb_images/10_30_2_PCR_forensic.jpg"/>
          <p:cNvPicPr>
            <a:picLocks noChangeAspect="1" noChangeArrowheads="1"/>
          </p:cNvPicPr>
          <p:nvPr/>
        </p:nvPicPr>
        <p:blipFill>
          <a:blip r:embed="rId2" cstate="print"/>
          <a:srcRect/>
          <a:stretch>
            <a:fillRect/>
          </a:stretch>
        </p:blipFill>
        <p:spPr bwMode="auto">
          <a:xfrm>
            <a:off x="0" y="0"/>
            <a:ext cx="9144000" cy="679752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of Discrimination</a:t>
            </a:r>
            <a:endParaRPr lang="en-US" dirty="0"/>
          </a:p>
        </p:txBody>
      </p:sp>
      <p:sp>
        <p:nvSpPr>
          <p:cNvPr id="3" name="Content Placeholder 2"/>
          <p:cNvSpPr>
            <a:spLocks noGrp="1"/>
          </p:cNvSpPr>
          <p:nvPr>
            <p:ph sz="quarter" idx="1"/>
          </p:nvPr>
        </p:nvSpPr>
        <p:spPr/>
        <p:txBody>
          <a:bodyPr/>
          <a:lstStyle/>
          <a:p>
            <a:r>
              <a:rPr lang="en-US" dirty="0" smtClean="0"/>
              <a:t>In real crime scene applications DNA profiling is performed at a number of different loci to improve the power of discrimination</a:t>
            </a:r>
          </a:p>
          <a:p>
            <a:pPr lvl="1"/>
            <a:r>
              <a:rPr lang="en-US" dirty="0" smtClean="0"/>
              <a:t>The ability of the typing to discriminate between different individuals</a:t>
            </a:r>
          </a:p>
          <a:p>
            <a:pPr lvl="1"/>
            <a:r>
              <a:rPr lang="en-US" dirty="0" smtClean="0"/>
              <a:t>The larger the number of loci typed, the more powerful the ability to discriminate and the better the accuracy</a:t>
            </a:r>
          </a:p>
          <a:p>
            <a:pPr lvl="1"/>
            <a:r>
              <a:rPr lang="en-US" dirty="0" smtClean="0"/>
              <a:t>Can identify 1 person out of a billion</a:t>
            </a:r>
          </a:p>
          <a:p>
            <a:pPr lvl="1"/>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O.J. Simpson</a:t>
            </a:r>
            <a:endParaRPr lang="en-US" dirty="0"/>
          </a:p>
        </p:txBody>
      </p:sp>
      <p:sp>
        <p:nvSpPr>
          <p:cNvPr id="3" name="Content Placeholder 2"/>
          <p:cNvSpPr>
            <a:spLocks noGrp="1"/>
          </p:cNvSpPr>
          <p:nvPr>
            <p:ph sz="quarter" idx="1"/>
          </p:nvPr>
        </p:nvSpPr>
        <p:spPr/>
        <p:txBody>
          <a:bodyPr/>
          <a:lstStyle/>
          <a:p>
            <a:r>
              <a:rPr lang="en-US" dirty="0" smtClean="0"/>
              <a:t>The mid-1990s O.J. Simpson trial is one of the most </a:t>
            </a:r>
            <a:r>
              <a:rPr lang="en-US" dirty="0" err="1" smtClean="0"/>
              <a:t>publicised</a:t>
            </a:r>
            <a:r>
              <a:rPr lang="en-US" dirty="0" smtClean="0"/>
              <a:t> murder trials that involved DNA evidence. In fact, it was a trial that put DNA testing into the limelight and provided education and publicity on this technology. Although DNA evidence did suggest Simpson was linked to the murders of his ex-wife and her friend, he was ultimately acquitted.</a:t>
            </a:r>
            <a:endParaRPr lang="en-US" dirty="0"/>
          </a:p>
        </p:txBody>
      </p:sp>
      <p:pic>
        <p:nvPicPr>
          <p:cNvPr id="30724" name="Picture 4" descr="http://blog.canoe.ca/mediam/oj.jpg"/>
          <p:cNvPicPr>
            <a:picLocks noChangeAspect="1" noChangeArrowheads="1"/>
          </p:cNvPicPr>
          <p:nvPr/>
        </p:nvPicPr>
        <p:blipFill>
          <a:blip r:embed="rId2" cstate="print"/>
          <a:srcRect/>
          <a:stretch>
            <a:fillRect/>
          </a:stretch>
        </p:blipFill>
        <p:spPr bwMode="auto">
          <a:xfrm>
            <a:off x="3886200" y="4038600"/>
            <a:ext cx="3200400" cy="252279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Allele Frequencies &amp; the Power of Discrimination</a:t>
            </a:r>
            <a:endParaRPr lang="en-US" dirty="0"/>
          </a:p>
        </p:txBody>
      </p:sp>
      <p:sp>
        <p:nvSpPr>
          <p:cNvPr id="3" name="Content Placeholder 2"/>
          <p:cNvSpPr>
            <a:spLocks noGrp="1"/>
          </p:cNvSpPr>
          <p:nvPr>
            <p:ph sz="quarter" idx="1"/>
          </p:nvPr>
        </p:nvSpPr>
        <p:spPr/>
        <p:txBody>
          <a:bodyPr/>
          <a:lstStyle/>
          <a:p>
            <a:r>
              <a:rPr lang="en-US" dirty="0" smtClean="0"/>
              <a:t>In addition to DNA samples taken from crime scenes, forensic specialists will isolate DNA from suspects, victims, and others present to genotype as controls</a:t>
            </a:r>
          </a:p>
          <a:p>
            <a:r>
              <a:rPr lang="en-US" dirty="0" smtClean="0"/>
              <a:t>Using PCR based analysis, the samples will then be examined at 13 different loci using genotyping software to interpret the results from the amplification products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2316162"/>
          </a:xfrm>
        </p:spPr>
        <p:txBody>
          <a:bodyPr>
            <a:normAutofit fontScale="90000"/>
          </a:bodyPr>
          <a:lstStyle/>
          <a:p>
            <a:r>
              <a:rPr lang="en-US" dirty="0" smtClean="0">
                <a:cs typeface="Times New Roman" charset="0"/>
              </a:rPr>
              <a:t>The </a:t>
            </a:r>
            <a:r>
              <a:rPr lang="en-US" b="1" dirty="0" smtClean="0">
                <a:solidFill>
                  <a:schemeClr val="tx1"/>
                </a:solidFill>
                <a:cs typeface="Times New Roman" charset="0"/>
              </a:rPr>
              <a:t>P</a:t>
            </a:r>
            <a:r>
              <a:rPr lang="en-US" dirty="0" smtClean="0">
                <a:cs typeface="Times New Roman" charset="0"/>
              </a:rPr>
              <a:t>olymerase </a:t>
            </a:r>
            <a:r>
              <a:rPr lang="en-US" b="1" dirty="0" smtClean="0">
                <a:solidFill>
                  <a:schemeClr val="tx1"/>
                </a:solidFill>
                <a:cs typeface="Times New Roman" charset="0"/>
              </a:rPr>
              <a:t>C</a:t>
            </a:r>
            <a:r>
              <a:rPr lang="en-US" dirty="0" smtClean="0">
                <a:cs typeface="Times New Roman" charset="0"/>
              </a:rPr>
              <a:t>hain </a:t>
            </a:r>
            <a:r>
              <a:rPr lang="en-US" b="1" dirty="0" smtClean="0">
                <a:solidFill>
                  <a:schemeClr val="tx1"/>
                </a:solidFill>
                <a:cs typeface="Times New Roman" charset="0"/>
              </a:rPr>
              <a:t>R</a:t>
            </a:r>
            <a:r>
              <a:rPr lang="en-US" dirty="0" smtClean="0">
                <a:cs typeface="Times New Roman" charset="0"/>
              </a:rPr>
              <a:t>eaction (</a:t>
            </a:r>
            <a:r>
              <a:rPr lang="en-US" b="1" dirty="0" smtClean="0">
                <a:cs typeface="Times New Roman" charset="0"/>
              </a:rPr>
              <a:t>PCR</a:t>
            </a:r>
            <a:r>
              <a:rPr lang="en-US" dirty="0" smtClean="0">
                <a:cs typeface="Times New Roman" charset="0"/>
              </a:rPr>
              <a:t>) provides an extremely sensitive means of amplifying relatively large quantities of DNA</a:t>
            </a:r>
            <a:endParaRPr lang="en-US" dirty="0"/>
          </a:p>
        </p:txBody>
      </p:sp>
      <p:sp>
        <p:nvSpPr>
          <p:cNvPr id="3" name="Content Placeholder 2"/>
          <p:cNvSpPr>
            <a:spLocks noGrp="1"/>
          </p:cNvSpPr>
          <p:nvPr>
            <p:ph sz="quarter" idx="1"/>
          </p:nvPr>
        </p:nvSpPr>
        <p:spPr>
          <a:xfrm>
            <a:off x="914400" y="2819400"/>
            <a:ext cx="7772400" cy="3200400"/>
          </a:xfrm>
        </p:spPr>
        <p:txBody>
          <a:bodyPr/>
          <a:lstStyle/>
          <a:p>
            <a:r>
              <a:rPr lang="en-US" dirty="0" smtClean="0"/>
              <a:t>Specifically targets and amplifies exponentially large amounts of  a single double stranded sequence of DNA from within a complex mixture of even trace amounts of template</a:t>
            </a:r>
          </a:p>
        </p:txBody>
      </p:sp>
      <p:pic>
        <p:nvPicPr>
          <p:cNvPr id="16386" name="Picture 2" descr="http://news.sky.com/sky-news/content/StaticFile/jpg/2008/Jul/Week4/15059528.jpg"/>
          <p:cNvPicPr>
            <a:picLocks noChangeAspect="1" noChangeArrowheads="1"/>
          </p:cNvPicPr>
          <p:nvPr/>
        </p:nvPicPr>
        <p:blipFill>
          <a:blip r:embed="rId2" cstate="print"/>
          <a:srcRect/>
          <a:stretch>
            <a:fillRect/>
          </a:stretch>
        </p:blipFill>
        <p:spPr bwMode="auto">
          <a:xfrm>
            <a:off x="5029200" y="4572000"/>
            <a:ext cx="3810000" cy="21431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flowtv.org/wp-content/uploads/2007/11/csi3.jpg"/>
          <p:cNvPicPr>
            <a:picLocks noChangeAspect="1" noChangeArrowheads="1"/>
          </p:cNvPicPr>
          <p:nvPr/>
        </p:nvPicPr>
        <p:blipFill>
          <a:blip r:embed="rId2" cstate="print"/>
          <a:srcRect/>
          <a:stretch>
            <a:fillRect/>
          </a:stretch>
        </p:blipFill>
        <p:spPr bwMode="auto">
          <a:xfrm>
            <a:off x="5486401" y="1241685"/>
            <a:ext cx="3657600" cy="5616315"/>
          </a:xfrm>
          <a:prstGeom prst="rect">
            <a:avLst/>
          </a:prstGeom>
          <a:noFill/>
        </p:spPr>
      </p:pic>
      <p:sp>
        <p:nvSpPr>
          <p:cNvPr id="2" name="Title 1"/>
          <p:cNvSpPr>
            <a:spLocks noGrp="1"/>
          </p:cNvSpPr>
          <p:nvPr>
            <p:ph type="title"/>
          </p:nvPr>
        </p:nvSpPr>
        <p:spPr/>
        <p:txBody>
          <a:bodyPr>
            <a:normAutofit fontScale="90000"/>
          </a:bodyPr>
          <a:lstStyle/>
          <a:p>
            <a:r>
              <a:rPr lang="en-US" dirty="0" smtClean="0"/>
              <a:t>PCR Takes Advantage of Basic Requirements for Replication</a:t>
            </a:r>
            <a:endParaRPr lang="en-US" dirty="0"/>
          </a:p>
        </p:txBody>
      </p:sp>
      <p:sp>
        <p:nvSpPr>
          <p:cNvPr id="3" name="Content Placeholder 2"/>
          <p:cNvSpPr>
            <a:spLocks noGrp="1"/>
          </p:cNvSpPr>
          <p:nvPr>
            <p:ph sz="quarter" idx="1"/>
          </p:nvPr>
        </p:nvSpPr>
        <p:spPr/>
        <p:txBody>
          <a:bodyPr/>
          <a:lstStyle/>
          <a:p>
            <a:r>
              <a:rPr lang="en-US" dirty="0" smtClean="0"/>
              <a:t>A DNA Template</a:t>
            </a:r>
          </a:p>
          <a:p>
            <a:r>
              <a:rPr lang="en-US" dirty="0" smtClean="0"/>
              <a:t>Nucleotides</a:t>
            </a:r>
          </a:p>
          <a:p>
            <a:r>
              <a:rPr lang="en-US" dirty="0" smtClean="0"/>
              <a:t>Primers</a:t>
            </a:r>
          </a:p>
          <a:p>
            <a:r>
              <a:rPr lang="en-US" dirty="0" smtClean="0"/>
              <a:t>DNA Polymerase</a:t>
            </a:r>
            <a:endParaRPr lang="en-US" dirty="0"/>
          </a:p>
        </p:txBody>
      </p:sp>
      <p:sp>
        <p:nvSpPr>
          <p:cNvPr id="4" name="Oval 3"/>
          <p:cNvSpPr/>
          <p:nvPr/>
        </p:nvSpPr>
        <p:spPr>
          <a:xfrm>
            <a:off x="685800" y="3657600"/>
            <a:ext cx="5486400" cy="274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PCR is DNA Replication </a:t>
            </a:r>
            <a:r>
              <a:rPr lang="en-US" sz="4000" i="1" dirty="0" smtClean="0"/>
              <a:t>in vitro </a:t>
            </a:r>
            <a:r>
              <a:rPr lang="en-US" sz="4000" dirty="0" smtClean="0"/>
              <a:t>(aka in a test tube!)</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strVal val="#ppt_w*0.70"/>
                                          </p:val>
                                        </p:tav>
                                        <p:tav tm="100000">
                                          <p:val>
                                            <p:strVal val="#ppt_w"/>
                                          </p:val>
                                        </p:tav>
                                      </p:tavLst>
                                    </p:anim>
                                    <p:anim calcmode="lin" valueType="num">
                                      <p:cBhvr>
                                        <p:cTn id="32" dur="1000" fill="hold"/>
                                        <p:tgtEl>
                                          <p:spTgt spid="4"/>
                                        </p:tgtEl>
                                        <p:attrNameLst>
                                          <p:attrName>ppt_h</p:attrName>
                                        </p:attrNameLst>
                                      </p:cBhvr>
                                      <p:tavLst>
                                        <p:tav tm="0">
                                          <p:val>
                                            <p:strVal val="#ppt_h"/>
                                          </p:val>
                                        </p:tav>
                                        <p:tav tm="100000">
                                          <p:val>
                                            <p:strVal val="#ppt_h"/>
                                          </p:val>
                                        </p:tav>
                                      </p:tavLst>
                                    </p:anim>
                                    <p:animEffect transition="in" filter="fade">
                                      <p:cBhvr>
                                        <p:cTn id="3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73162"/>
          </a:xfrm>
        </p:spPr>
        <p:txBody>
          <a:bodyPr>
            <a:noAutofit/>
          </a:bodyPr>
          <a:lstStyle/>
          <a:p>
            <a:r>
              <a:rPr lang="en-US" sz="3200" dirty="0" smtClean="0">
                <a:cs typeface="Times New Roman" charset="0"/>
              </a:rPr>
              <a:t>The </a:t>
            </a:r>
            <a:r>
              <a:rPr lang="en-US" sz="3200" b="1" dirty="0" smtClean="0">
                <a:solidFill>
                  <a:schemeClr val="tx1"/>
                </a:solidFill>
                <a:cs typeface="Times New Roman" charset="0"/>
              </a:rPr>
              <a:t>P</a:t>
            </a:r>
            <a:r>
              <a:rPr lang="en-US" sz="3200" dirty="0" smtClean="0">
                <a:cs typeface="Times New Roman" charset="0"/>
              </a:rPr>
              <a:t>olymerase </a:t>
            </a:r>
            <a:r>
              <a:rPr lang="en-US" sz="3200" b="1" dirty="0" smtClean="0">
                <a:solidFill>
                  <a:schemeClr val="tx1"/>
                </a:solidFill>
                <a:cs typeface="Times New Roman" charset="0"/>
              </a:rPr>
              <a:t>C</a:t>
            </a:r>
            <a:r>
              <a:rPr lang="en-US" sz="3200" dirty="0" smtClean="0">
                <a:cs typeface="Times New Roman" charset="0"/>
              </a:rPr>
              <a:t>hain </a:t>
            </a:r>
            <a:r>
              <a:rPr lang="en-US" sz="3200" b="1" dirty="0" smtClean="0">
                <a:solidFill>
                  <a:schemeClr val="tx1"/>
                </a:solidFill>
                <a:cs typeface="Times New Roman" charset="0"/>
              </a:rPr>
              <a:t>R</a:t>
            </a:r>
            <a:r>
              <a:rPr lang="en-US" sz="3200" dirty="0" smtClean="0">
                <a:cs typeface="Times New Roman" charset="0"/>
              </a:rPr>
              <a:t>eaction (</a:t>
            </a:r>
            <a:r>
              <a:rPr lang="en-US" sz="3200" b="1" dirty="0" smtClean="0">
                <a:cs typeface="Times New Roman" charset="0"/>
              </a:rPr>
              <a:t>PCR</a:t>
            </a:r>
            <a:r>
              <a:rPr lang="en-US" sz="3200" dirty="0" smtClean="0">
                <a:cs typeface="Times New Roman" charset="0"/>
              </a:rPr>
              <a:t>)</a:t>
            </a:r>
          </a:p>
        </p:txBody>
      </p:sp>
      <p:sp>
        <p:nvSpPr>
          <p:cNvPr id="3" name="Content Placeholder 2"/>
          <p:cNvSpPr>
            <a:spLocks noGrp="1"/>
          </p:cNvSpPr>
          <p:nvPr>
            <p:ph sz="quarter" idx="1"/>
          </p:nvPr>
        </p:nvSpPr>
        <p:spPr>
          <a:xfrm>
            <a:off x="914400" y="1524000"/>
            <a:ext cx="7772400" cy="4495800"/>
          </a:xfrm>
        </p:spPr>
        <p:txBody>
          <a:bodyPr>
            <a:normAutofit/>
          </a:bodyPr>
          <a:lstStyle/>
          <a:p>
            <a:r>
              <a:rPr lang="en-US" sz="2800" dirty="0" smtClean="0">
                <a:cs typeface="Times New Roman" charset="0"/>
              </a:rPr>
              <a:t> First described in 1985, Nobel Prize for </a:t>
            </a:r>
            <a:r>
              <a:rPr lang="en-US" sz="2800" dirty="0" err="1" smtClean="0">
                <a:cs typeface="Times New Roman" charset="0"/>
              </a:rPr>
              <a:t>Kary</a:t>
            </a:r>
            <a:r>
              <a:rPr lang="en-US" sz="2800" dirty="0" smtClean="0">
                <a:cs typeface="Times New Roman" charset="0"/>
              </a:rPr>
              <a:t> Mullis in 1993</a:t>
            </a:r>
          </a:p>
          <a:p>
            <a:r>
              <a:rPr lang="en-US" sz="2800" dirty="0" smtClean="0">
                <a:cs typeface="Times New Roman" charset="0"/>
              </a:rPr>
              <a:t>The technique was made possible by the discovery of </a:t>
            </a:r>
            <a:r>
              <a:rPr lang="en-US" sz="2800" i="1" dirty="0" err="1" smtClean="0">
                <a:cs typeface="Times New Roman" charset="0"/>
              </a:rPr>
              <a:t>Taq</a:t>
            </a:r>
            <a:r>
              <a:rPr lang="en-US" sz="2800" dirty="0" smtClean="0">
                <a:cs typeface="Times New Roman" charset="0"/>
              </a:rPr>
              <a:t> polymerase, the DNA polymerase that is used by the bacterium </a:t>
            </a:r>
            <a:r>
              <a:rPr lang="en-US" sz="2800" i="1" dirty="0" err="1" smtClean="0">
                <a:cs typeface="Times New Roman" charset="0"/>
              </a:rPr>
              <a:t>Thermus</a:t>
            </a:r>
            <a:r>
              <a:rPr lang="en-US" sz="2800" i="1" dirty="0" smtClean="0">
                <a:cs typeface="Times New Roman" charset="0"/>
              </a:rPr>
              <a:t> </a:t>
            </a:r>
            <a:r>
              <a:rPr lang="en-US" sz="2800" i="1" dirty="0" err="1" smtClean="0">
                <a:cs typeface="Times New Roman" charset="0"/>
              </a:rPr>
              <a:t>aquaticus</a:t>
            </a:r>
            <a:r>
              <a:rPr lang="en-US" sz="2800" dirty="0" smtClean="0">
                <a:cs typeface="Times New Roman" charset="0"/>
              </a:rPr>
              <a:t> that was discovered in hot springs</a:t>
            </a:r>
          </a:p>
          <a:p>
            <a:endParaRPr lang="en-US" sz="2800" dirty="0" smtClean="0">
              <a:cs typeface="Times New Roman" charset="0"/>
            </a:endParaRPr>
          </a:p>
          <a:p>
            <a:endParaRPr lang="en-US" dirty="0"/>
          </a:p>
        </p:txBody>
      </p:sp>
      <p:pic>
        <p:nvPicPr>
          <p:cNvPr id="16386" name="Picture 2" descr="http://j.bdbphotos.com/pictures/S/1/S1F7Q0.jpg"/>
          <p:cNvPicPr>
            <a:picLocks noChangeAspect="1" noChangeArrowheads="1"/>
          </p:cNvPicPr>
          <p:nvPr/>
        </p:nvPicPr>
        <p:blipFill>
          <a:blip r:embed="rId2" cstate="print"/>
          <a:srcRect/>
          <a:stretch>
            <a:fillRect/>
          </a:stretch>
        </p:blipFill>
        <p:spPr bwMode="auto">
          <a:xfrm>
            <a:off x="6324600" y="3992880"/>
            <a:ext cx="2057400" cy="2674620"/>
          </a:xfrm>
          <a:prstGeom prst="rect">
            <a:avLst/>
          </a:prstGeom>
          <a:noFill/>
        </p:spPr>
      </p:pic>
      <p:pic>
        <p:nvPicPr>
          <p:cNvPr id="16388" name="Picture 4" descr="http://www.amath.washington.edu/~qian/TheScientist/TheScientists_files/geyser.jpg"/>
          <p:cNvPicPr>
            <a:picLocks noChangeAspect="1" noChangeArrowheads="1"/>
          </p:cNvPicPr>
          <p:nvPr/>
        </p:nvPicPr>
        <p:blipFill>
          <a:blip r:embed="rId3" cstate="print"/>
          <a:srcRect/>
          <a:stretch>
            <a:fillRect/>
          </a:stretch>
        </p:blipFill>
        <p:spPr bwMode="auto">
          <a:xfrm>
            <a:off x="-1" y="4267201"/>
            <a:ext cx="4342123" cy="2590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Primers</a:t>
            </a:r>
            <a:endParaRPr lang="en-US" dirty="0"/>
          </a:p>
        </p:txBody>
      </p:sp>
      <p:sp>
        <p:nvSpPr>
          <p:cNvPr id="3" name="Content Placeholder 2"/>
          <p:cNvSpPr>
            <a:spLocks noGrp="1"/>
          </p:cNvSpPr>
          <p:nvPr>
            <p:ph sz="quarter" idx="1"/>
          </p:nvPr>
        </p:nvSpPr>
        <p:spPr>
          <a:xfrm>
            <a:off x="914400" y="1447800"/>
            <a:ext cx="7543800" cy="5410200"/>
          </a:xfrm>
        </p:spPr>
        <p:txBody>
          <a:bodyPr>
            <a:normAutofit/>
          </a:bodyPr>
          <a:lstStyle/>
          <a:p>
            <a:r>
              <a:rPr lang="en-US" dirty="0" smtClean="0"/>
              <a:t>To choose a primer, you must not only know the sequence of the DNA you want to amplify, but the sequences flanking that DNA as well</a:t>
            </a:r>
          </a:p>
          <a:p>
            <a:r>
              <a:rPr lang="en-US" dirty="0" smtClean="0"/>
              <a:t>Primers provide specificity, so that only your sequence of interest is amplified</a:t>
            </a:r>
          </a:p>
          <a:p>
            <a:r>
              <a:rPr lang="en-US" dirty="0" smtClean="0"/>
              <a:t>Must be complementary to opposite strands with 3’ends pointing towards each other</a:t>
            </a:r>
          </a:p>
          <a:p>
            <a:r>
              <a:rPr lang="en-US" dirty="0" smtClean="0"/>
              <a:t>Primers are used in excess</a:t>
            </a:r>
          </a:p>
          <a:p>
            <a:endParaRPr lang="en-US" dirty="0"/>
          </a:p>
        </p:txBody>
      </p:sp>
      <p:grpSp>
        <p:nvGrpSpPr>
          <p:cNvPr id="10" name="Group 9"/>
          <p:cNvGrpSpPr/>
          <p:nvPr/>
        </p:nvGrpSpPr>
        <p:grpSpPr>
          <a:xfrm>
            <a:off x="2590800" y="1371600"/>
            <a:ext cx="5867400" cy="5257800"/>
            <a:chOff x="2133600" y="1219200"/>
            <a:chExt cx="5867400" cy="5257800"/>
          </a:xfrm>
        </p:grpSpPr>
        <p:sp>
          <p:nvSpPr>
            <p:cNvPr id="6" name="Rounded Rectangle 5"/>
            <p:cNvSpPr/>
            <p:nvPr/>
          </p:nvSpPr>
          <p:spPr>
            <a:xfrm>
              <a:off x="2133600" y="1219200"/>
              <a:ext cx="5867400" cy="525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http://www.bio.davidson.edu/Courses/Molbio/MolStudents/spring2002/Robinson/PrimerPic.gif"/>
            <p:cNvPicPr>
              <a:picLocks noChangeAspect="1" noChangeArrowheads="1"/>
            </p:cNvPicPr>
            <p:nvPr/>
          </p:nvPicPr>
          <p:blipFill>
            <a:blip r:embed="rId2" cstate="print"/>
            <a:srcRect/>
            <a:stretch>
              <a:fillRect/>
            </a:stretch>
          </p:blipFill>
          <p:spPr bwMode="auto">
            <a:xfrm>
              <a:off x="2743200" y="1524000"/>
              <a:ext cx="4724400" cy="4648200"/>
            </a:xfrm>
            <a:prstGeom prst="rect">
              <a:avLst/>
            </a:prstGeom>
            <a:noFill/>
          </p:spPr>
        </p:pic>
      </p:grpSp>
      <p:sp>
        <p:nvSpPr>
          <p:cNvPr id="11" name="Rounded Rectangle 10"/>
          <p:cNvSpPr/>
          <p:nvPr/>
        </p:nvSpPr>
        <p:spPr>
          <a:xfrm>
            <a:off x="4343400" y="2057400"/>
            <a:ext cx="2209800" cy="3810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cs typeface="Times New Roman" charset="0"/>
              </a:rPr>
              <a:t>The primary materials, or reagents, used in PCR are:</a:t>
            </a:r>
          </a:p>
        </p:txBody>
      </p:sp>
      <p:sp>
        <p:nvSpPr>
          <p:cNvPr id="3" name="Content Placeholder 2"/>
          <p:cNvSpPr>
            <a:spLocks noGrp="1"/>
          </p:cNvSpPr>
          <p:nvPr>
            <p:ph sz="quarter" idx="1"/>
          </p:nvPr>
        </p:nvSpPr>
        <p:spPr/>
        <p:txBody>
          <a:bodyPr>
            <a:normAutofit/>
          </a:bodyPr>
          <a:lstStyle/>
          <a:p>
            <a:r>
              <a:rPr lang="en-US" sz="2800" dirty="0" smtClean="0">
                <a:cs typeface="Times New Roman" charset="0"/>
              </a:rPr>
              <a:t>DNA nucleotides: the building blocks for the new DNA</a:t>
            </a:r>
          </a:p>
          <a:p>
            <a:r>
              <a:rPr lang="en-US" sz="2800" dirty="0" smtClean="0">
                <a:cs typeface="Times New Roman" charset="0"/>
              </a:rPr>
              <a:t>Template DNA: the DNA sequence that you want to amplify</a:t>
            </a:r>
          </a:p>
          <a:p>
            <a:r>
              <a:rPr lang="en-US" sz="2800" dirty="0" smtClean="0">
                <a:cs typeface="Times New Roman" charset="0"/>
              </a:rPr>
              <a:t>Primers: single-stranded DNAs between 20 and 50 nucleotides long (</a:t>
            </a:r>
            <a:r>
              <a:rPr lang="en-US" sz="2800" dirty="0" err="1" smtClean="0">
                <a:cs typeface="Times New Roman" charset="0"/>
              </a:rPr>
              <a:t>oligonucleotides</a:t>
            </a:r>
            <a:r>
              <a:rPr lang="en-US" sz="2800" dirty="0" smtClean="0">
                <a:cs typeface="Times New Roman" charset="0"/>
              </a:rPr>
              <a:t>) that are complementary to a short region on either side of the template DNA</a:t>
            </a:r>
          </a:p>
          <a:p>
            <a:r>
              <a:rPr lang="en-US" sz="2800" dirty="0" smtClean="0">
                <a:cs typeface="Times New Roman" charset="0"/>
              </a:rPr>
              <a:t>DNA polymerase: a heat stable enzyme that drives, or</a:t>
            </a:r>
            <a:br>
              <a:rPr lang="en-US" sz="2800" dirty="0" smtClean="0">
                <a:cs typeface="Times New Roman" charset="0"/>
              </a:rPr>
            </a:br>
            <a:r>
              <a:rPr lang="en-US" sz="2800" dirty="0" smtClean="0">
                <a:cs typeface="Times New Roman" charset="0"/>
              </a:rPr>
              <a:t>  catalyzes, the synthesis of new DNA</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PCR: </a:t>
            </a:r>
            <a:r>
              <a:rPr lang="en-US" dirty="0" smtClean="0">
                <a:cs typeface="Times New Roman" charset="0"/>
              </a:rPr>
              <a:t>The Cycling Reactions : </a:t>
            </a:r>
            <a:endParaRPr lang="en-US" dirty="0"/>
          </a:p>
        </p:txBody>
      </p:sp>
      <p:sp>
        <p:nvSpPr>
          <p:cNvPr id="3" name="Content Placeholder 2"/>
          <p:cNvSpPr>
            <a:spLocks noGrp="1"/>
          </p:cNvSpPr>
          <p:nvPr>
            <p:ph sz="quarter" idx="1"/>
          </p:nvPr>
        </p:nvSpPr>
        <p:spPr/>
        <p:txBody>
          <a:bodyPr>
            <a:normAutofit/>
          </a:bodyPr>
          <a:lstStyle/>
          <a:p>
            <a:r>
              <a:rPr lang="en-US" sz="2800" dirty="0" smtClean="0">
                <a:cs typeface="Times New Roman" charset="0"/>
              </a:rPr>
              <a:t>There are 3 major steps in a PCR, which are repeated for 20 to 40 cycles. </a:t>
            </a:r>
          </a:p>
          <a:p>
            <a:r>
              <a:rPr lang="en-US" sz="2800" dirty="0" smtClean="0">
                <a:cs typeface="Times New Roman" charset="0"/>
              </a:rPr>
              <a:t>This is done on an automated </a:t>
            </a:r>
            <a:r>
              <a:rPr lang="en-US" sz="2800" b="1" dirty="0" smtClean="0">
                <a:cs typeface="Times New Roman" charset="0"/>
              </a:rPr>
              <a:t>Thermo Cycler</a:t>
            </a:r>
            <a:r>
              <a:rPr lang="en-US" sz="2800" dirty="0" smtClean="0">
                <a:cs typeface="Times New Roman" charset="0"/>
              </a:rPr>
              <a:t>, which can heat and cool the reaction tubes in a very short time. </a:t>
            </a:r>
          </a:p>
          <a:p>
            <a:endParaRPr lang="en-US" dirty="0"/>
          </a:p>
        </p:txBody>
      </p:sp>
      <p:pic>
        <p:nvPicPr>
          <p:cNvPr id="2052" name="Picture 4" descr="http://images.the-scientist.com/content/figures/images/yr2003/nov03/biorad.jpg"/>
          <p:cNvPicPr>
            <a:picLocks noChangeAspect="1" noChangeArrowheads="1"/>
          </p:cNvPicPr>
          <p:nvPr/>
        </p:nvPicPr>
        <p:blipFill>
          <a:blip r:embed="rId2" cstate="print"/>
          <a:srcRect/>
          <a:stretch>
            <a:fillRect/>
          </a:stretch>
        </p:blipFill>
        <p:spPr bwMode="auto">
          <a:xfrm>
            <a:off x="2286000" y="3429000"/>
            <a:ext cx="4114800" cy="301752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419</TotalTime>
  <Words>1967</Words>
  <Application>Microsoft Office PowerPoint</Application>
  <PresentationFormat>On-screen Show (4:3)</PresentationFormat>
  <Paragraphs>158</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Equity</vt:lpstr>
      <vt:lpstr>Polymerase Chain Reaction</vt:lpstr>
      <vt:lpstr>A Brief History of Forensic Analysis</vt:lpstr>
      <vt:lpstr>O.J. Simpson</vt:lpstr>
      <vt:lpstr>The Polymerase Chain Reaction (PCR) provides an extremely sensitive means of amplifying relatively large quantities of DNA</vt:lpstr>
      <vt:lpstr>PCR Takes Advantage of Basic Requirements for Replication</vt:lpstr>
      <vt:lpstr>The Polymerase Chain Reaction (PCR)</vt:lpstr>
      <vt:lpstr>Primers</vt:lpstr>
      <vt:lpstr>The primary materials, or reagents, used in PCR are:</vt:lpstr>
      <vt:lpstr>PCR: The Cycling Reactions : </vt:lpstr>
      <vt:lpstr>3 Steps in PCR</vt:lpstr>
      <vt:lpstr>PowerPoint Presentation</vt:lpstr>
      <vt:lpstr>PCR</vt:lpstr>
      <vt:lpstr>PCR</vt:lpstr>
      <vt:lpstr>Why This is so Useful</vt:lpstr>
      <vt:lpstr>In the News NOW</vt:lpstr>
      <vt:lpstr>PowerPoint Presentation</vt:lpstr>
      <vt:lpstr>PowerPoint Presentation</vt:lpstr>
      <vt:lpstr>PCR &amp; Contamination</vt:lpstr>
      <vt:lpstr>5 Main Areas of Biotechnology Tremendously Impacted by Development of PCR</vt:lpstr>
      <vt:lpstr>DNA Profiling</vt:lpstr>
      <vt:lpstr>Where do we get samples</vt:lpstr>
      <vt:lpstr>How Can DNA Evidence Solve Crimes</vt:lpstr>
      <vt:lpstr>What Kinds of Human DNA Sequences are used in Investigations</vt:lpstr>
      <vt:lpstr>Short Tandem Repeats (STR’s)</vt:lpstr>
      <vt:lpstr>Short Tandem Repeats</vt:lpstr>
      <vt:lpstr>Two Sample Genotypes of the TH01 Locus</vt:lpstr>
      <vt:lpstr>How are STR Alleles Detected?</vt:lpstr>
      <vt:lpstr>PowerPoint Presentation</vt:lpstr>
      <vt:lpstr>Power of Discrimination</vt:lpstr>
      <vt:lpstr>Allele Frequencies &amp; the Power of Discrimination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Polymerase Chain Reaction</dc:title>
  <dc:creator>jmcquade</dc:creator>
  <cp:lastModifiedBy>Jennifer McQuade</cp:lastModifiedBy>
  <cp:revision>38</cp:revision>
  <dcterms:created xsi:type="dcterms:W3CDTF">2010-02-14T20:06:56Z</dcterms:created>
  <dcterms:modified xsi:type="dcterms:W3CDTF">2013-05-21T14:50:55Z</dcterms:modified>
</cp:coreProperties>
</file>