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3" r:id="rId38"/>
    <p:sldId id="292" r:id="rId39"/>
    <p:sldId id="294" r:id="rId40"/>
    <p:sldId id="295" r:id="rId41"/>
    <p:sldId id="296" r:id="rId42"/>
    <p:sldId id="297" r:id="rId43"/>
    <p:sldId id="298" r:id="rId44"/>
    <p:sldId id="299" r:id="rId45"/>
    <p:sldId id="325" r:id="rId46"/>
    <p:sldId id="326" r:id="rId47"/>
    <p:sldId id="327" r:id="rId48"/>
    <p:sldId id="328" r:id="rId49"/>
    <p:sldId id="329" r:id="rId50"/>
    <p:sldId id="345" r:id="rId51"/>
    <p:sldId id="362" r:id="rId52"/>
    <p:sldId id="363" r:id="rId53"/>
    <p:sldId id="364" r:id="rId54"/>
    <p:sldId id="365" r:id="rId55"/>
    <p:sldId id="366" r:id="rId56"/>
    <p:sldId id="367" r:id="rId57"/>
    <p:sldId id="368" r:id="rId58"/>
    <p:sldId id="369" r:id="rId59"/>
    <p:sldId id="360" r:id="rId60"/>
    <p:sldId id="361" r:id="rId61"/>
    <p:sldId id="359" r:id="rId62"/>
    <p:sldId id="358" r:id="rId63"/>
    <p:sldId id="357" r:id="rId64"/>
    <p:sldId id="356" r:id="rId65"/>
    <p:sldId id="355" r:id="rId66"/>
    <p:sldId id="354" r:id="rId67"/>
    <p:sldId id="353" r:id="rId68"/>
    <p:sldId id="352" r:id="rId69"/>
    <p:sldId id="351" r:id="rId70"/>
    <p:sldId id="350" r:id="rId71"/>
    <p:sldId id="349" r:id="rId72"/>
    <p:sldId id="348" r:id="rId73"/>
    <p:sldId id="347" r:id="rId74"/>
    <p:sldId id="346" r:id="rId75"/>
    <p:sldId id="344" r:id="rId76"/>
    <p:sldId id="343" r:id="rId77"/>
    <p:sldId id="342" r:id="rId78"/>
    <p:sldId id="341" r:id="rId79"/>
    <p:sldId id="340" r:id="rId80"/>
    <p:sldId id="339" r:id="rId81"/>
    <p:sldId id="338" r:id="rId82"/>
    <p:sldId id="337" r:id="rId83"/>
    <p:sldId id="336" r:id="rId84"/>
    <p:sldId id="335" r:id="rId85"/>
    <p:sldId id="334" r:id="rId86"/>
    <p:sldId id="333" r:id="rId87"/>
    <p:sldId id="332" r:id="rId88"/>
    <p:sldId id="331" r:id="rId89"/>
    <p:sldId id="330" r:id="rId90"/>
    <p:sldId id="300" r:id="rId91"/>
    <p:sldId id="301" r:id="rId92"/>
    <p:sldId id="302" r:id="rId93"/>
    <p:sldId id="303" r:id="rId94"/>
    <p:sldId id="304" r:id="rId95"/>
    <p:sldId id="317" r:id="rId96"/>
    <p:sldId id="318" r:id="rId97"/>
    <p:sldId id="319" r:id="rId98"/>
    <p:sldId id="320" r:id="rId99"/>
    <p:sldId id="321" r:id="rId100"/>
    <p:sldId id="322" r:id="rId101"/>
    <p:sldId id="323" r:id="rId102"/>
    <p:sldId id="324" r:id="rId103"/>
    <p:sldId id="314" r:id="rId104"/>
    <p:sldId id="315" r:id="rId105"/>
    <p:sldId id="316" r:id="rId106"/>
    <p:sldId id="313" r:id="rId107"/>
    <p:sldId id="312" r:id="rId108"/>
    <p:sldId id="311" r:id="rId109"/>
    <p:sldId id="307" r:id="rId110"/>
    <p:sldId id="308" r:id="rId111"/>
    <p:sldId id="309" r:id="rId112"/>
    <p:sldId id="310" r:id="rId113"/>
    <p:sldId id="306" r:id="rId114"/>
    <p:sldId id="305" r:id="rId1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slide" Target="slides/slide114.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9B6BA9-1E3E-4833-A06B-4FF06E3BD7E6}" type="datetimeFigureOut">
              <a:rPr lang="en-US" smtClean="0"/>
              <a:t>2/10/2014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5C205A-5293-4FE6-AEC8-56047BE60A2C}" type="slidenum">
              <a:rPr lang="en-US" smtClean="0"/>
              <a:t>‹#›</a:t>
            </a:fld>
            <a:endParaRPr lang="en-US"/>
          </a:p>
        </p:txBody>
      </p:sp>
    </p:spTree>
    <p:extLst>
      <p:ext uri="{BB962C8B-B14F-4D97-AF65-F5344CB8AC3E}">
        <p14:creationId xmlns:p14="http://schemas.microsoft.com/office/powerpoint/2010/main" val="4114581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2</a:t>
            </a:fld>
            <a:endParaRPr lang="en-US"/>
          </a:p>
        </p:txBody>
      </p:sp>
    </p:spTree>
    <p:extLst>
      <p:ext uri="{BB962C8B-B14F-4D97-AF65-F5344CB8AC3E}">
        <p14:creationId xmlns:p14="http://schemas.microsoft.com/office/powerpoint/2010/main" val="3133909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16</a:t>
            </a:fld>
            <a:endParaRPr lang="en-US"/>
          </a:p>
        </p:txBody>
      </p:sp>
    </p:spTree>
    <p:extLst>
      <p:ext uri="{BB962C8B-B14F-4D97-AF65-F5344CB8AC3E}">
        <p14:creationId xmlns:p14="http://schemas.microsoft.com/office/powerpoint/2010/main" val="1218995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17</a:t>
            </a:fld>
            <a:endParaRPr lang="en-US"/>
          </a:p>
        </p:txBody>
      </p:sp>
    </p:spTree>
    <p:extLst>
      <p:ext uri="{BB962C8B-B14F-4D97-AF65-F5344CB8AC3E}">
        <p14:creationId xmlns:p14="http://schemas.microsoft.com/office/powerpoint/2010/main" val="1071252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18</a:t>
            </a:fld>
            <a:endParaRPr lang="en-US"/>
          </a:p>
        </p:txBody>
      </p:sp>
    </p:spTree>
    <p:extLst>
      <p:ext uri="{BB962C8B-B14F-4D97-AF65-F5344CB8AC3E}">
        <p14:creationId xmlns:p14="http://schemas.microsoft.com/office/powerpoint/2010/main" val="135600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19</a:t>
            </a:fld>
            <a:endParaRPr lang="en-US"/>
          </a:p>
        </p:txBody>
      </p:sp>
    </p:spTree>
    <p:extLst>
      <p:ext uri="{BB962C8B-B14F-4D97-AF65-F5344CB8AC3E}">
        <p14:creationId xmlns:p14="http://schemas.microsoft.com/office/powerpoint/2010/main" val="38552641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20</a:t>
            </a:fld>
            <a:endParaRPr lang="en-US"/>
          </a:p>
        </p:txBody>
      </p:sp>
    </p:spTree>
    <p:extLst>
      <p:ext uri="{BB962C8B-B14F-4D97-AF65-F5344CB8AC3E}">
        <p14:creationId xmlns:p14="http://schemas.microsoft.com/office/powerpoint/2010/main" val="2754943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21</a:t>
            </a:fld>
            <a:endParaRPr lang="en-US"/>
          </a:p>
        </p:txBody>
      </p:sp>
    </p:spTree>
    <p:extLst>
      <p:ext uri="{BB962C8B-B14F-4D97-AF65-F5344CB8AC3E}">
        <p14:creationId xmlns:p14="http://schemas.microsoft.com/office/powerpoint/2010/main" val="41158536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22</a:t>
            </a:fld>
            <a:endParaRPr lang="en-US"/>
          </a:p>
        </p:txBody>
      </p:sp>
    </p:spTree>
    <p:extLst>
      <p:ext uri="{BB962C8B-B14F-4D97-AF65-F5344CB8AC3E}">
        <p14:creationId xmlns:p14="http://schemas.microsoft.com/office/powerpoint/2010/main" val="23576089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23</a:t>
            </a:fld>
            <a:endParaRPr lang="en-US"/>
          </a:p>
        </p:txBody>
      </p:sp>
    </p:spTree>
    <p:extLst>
      <p:ext uri="{BB962C8B-B14F-4D97-AF65-F5344CB8AC3E}">
        <p14:creationId xmlns:p14="http://schemas.microsoft.com/office/powerpoint/2010/main" val="40560777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24</a:t>
            </a:fld>
            <a:endParaRPr lang="en-US"/>
          </a:p>
        </p:txBody>
      </p:sp>
    </p:spTree>
    <p:extLst>
      <p:ext uri="{BB962C8B-B14F-4D97-AF65-F5344CB8AC3E}">
        <p14:creationId xmlns:p14="http://schemas.microsoft.com/office/powerpoint/2010/main" val="3492495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25</a:t>
            </a:fld>
            <a:endParaRPr lang="en-US"/>
          </a:p>
        </p:txBody>
      </p:sp>
    </p:spTree>
    <p:extLst>
      <p:ext uri="{BB962C8B-B14F-4D97-AF65-F5344CB8AC3E}">
        <p14:creationId xmlns:p14="http://schemas.microsoft.com/office/powerpoint/2010/main" val="3881469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3</a:t>
            </a:fld>
            <a:endParaRPr lang="en-US"/>
          </a:p>
        </p:txBody>
      </p:sp>
    </p:spTree>
    <p:extLst>
      <p:ext uri="{BB962C8B-B14F-4D97-AF65-F5344CB8AC3E}">
        <p14:creationId xmlns:p14="http://schemas.microsoft.com/office/powerpoint/2010/main" val="41999528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26</a:t>
            </a:fld>
            <a:endParaRPr lang="en-US"/>
          </a:p>
        </p:txBody>
      </p:sp>
    </p:spTree>
    <p:extLst>
      <p:ext uri="{BB962C8B-B14F-4D97-AF65-F5344CB8AC3E}">
        <p14:creationId xmlns:p14="http://schemas.microsoft.com/office/powerpoint/2010/main" val="31443336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27</a:t>
            </a:fld>
            <a:endParaRPr lang="en-US"/>
          </a:p>
        </p:txBody>
      </p:sp>
    </p:spTree>
    <p:extLst>
      <p:ext uri="{BB962C8B-B14F-4D97-AF65-F5344CB8AC3E}">
        <p14:creationId xmlns:p14="http://schemas.microsoft.com/office/powerpoint/2010/main" val="22998227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28</a:t>
            </a:fld>
            <a:endParaRPr lang="en-US"/>
          </a:p>
        </p:txBody>
      </p:sp>
    </p:spTree>
    <p:extLst>
      <p:ext uri="{BB962C8B-B14F-4D97-AF65-F5344CB8AC3E}">
        <p14:creationId xmlns:p14="http://schemas.microsoft.com/office/powerpoint/2010/main" val="33177228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30</a:t>
            </a:fld>
            <a:endParaRPr lang="en-US"/>
          </a:p>
        </p:txBody>
      </p:sp>
    </p:spTree>
    <p:extLst>
      <p:ext uri="{BB962C8B-B14F-4D97-AF65-F5344CB8AC3E}">
        <p14:creationId xmlns:p14="http://schemas.microsoft.com/office/powerpoint/2010/main" val="3878744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a:t>
            </a:r>
            <a:endParaRPr lang="en-US"/>
          </a:p>
        </p:txBody>
      </p:sp>
      <p:sp>
        <p:nvSpPr>
          <p:cNvPr id="4" name="Slide Number Placeholder 3"/>
          <p:cNvSpPr>
            <a:spLocks noGrp="1"/>
          </p:cNvSpPr>
          <p:nvPr>
            <p:ph type="sldNum" sz="quarter" idx="10"/>
          </p:nvPr>
        </p:nvSpPr>
        <p:spPr/>
        <p:txBody>
          <a:bodyPr/>
          <a:lstStyle/>
          <a:p>
            <a:fld id="{0E5C205A-5293-4FE6-AEC8-56047BE60A2C}" type="slidenum">
              <a:rPr lang="en-US" smtClean="0"/>
              <a:t>31</a:t>
            </a:fld>
            <a:endParaRPr lang="en-US"/>
          </a:p>
        </p:txBody>
      </p:sp>
    </p:spTree>
    <p:extLst>
      <p:ext uri="{BB962C8B-B14F-4D97-AF65-F5344CB8AC3E}">
        <p14:creationId xmlns:p14="http://schemas.microsoft.com/office/powerpoint/2010/main" val="38259841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32</a:t>
            </a:fld>
            <a:endParaRPr lang="en-US"/>
          </a:p>
        </p:txBody>
      </p:sp>
    </p:spTree>
    <p:extLst>
      <p:ext uri="{BB962C8B-B14F-4D97-AF65-F5344CB8AC3E}">
        <p14:creationId xmlns:p14="http://schemas.microsoft.com/office/powerpoint/2010/main" val="39546599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33</a:t>
            </a:fld>
            <a:endParaRPr lang="en-US"/>
          </a:p>
        </p:txBody>
      </p:sp>
    </p:spTree>
    <p:extLst>
      <p:ext uri="{BB962C8B-B14F-4D97-AF65-F5344CB8AC3E}">
        <p14:creationId xmlns:p14="http://schemas.microsoft.com/office/powerpoint/2010/main" val="2388821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34</a:t>
            </a:fld>
            <a:endParaRPr lang="en-US"/>
          </a:p>
        </p:txBody>
      </p:sp>
    </p:spTree>
    <p:extLst>
      <p:ext uri="{BB962C8B-B14F-4D97-AF65-F5344CB8AC3E}">
        <p14:creationId xmlns:p14="http://schemas.microsoft.com/office/powerpoint/2010/main" val="38428797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35</a:t>
            </a:fld>
            <a:endParaRPr lang="en-US"/>
          </a:p>
        </p:txBody>
      </p:sp>
    </p:spTree>
    <p:extLst>
      <p:ext uri="{BB962C8B-B14F-4D97-AF65-F5344CB8AC3E}">
        <p14:creationId xmlns:p14="http://schemas.microsoft.com/office/powerpoint/2010/main" val="30840808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36</a:t>
            </a:fld>
            <a:endParaRPr lang="en-US"/>
          </a:p>
        </p:txBody>
      </p:sp>
    </p:spTree>
    <p:extLst>
      <p:ext uri="{BB962C8B-B14F-4D97-AF65-F5344CB8AC3E}">
        <p14:creationId xmlns:p14="http://schemas.microsoft.com/office/powerpoint/2010/main" val="3105804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4</a:t>
            </a:fld>
            <a:endParaRPr lang="en-US"/>
          </a:p>
        </p:txBody>
      </p:sp>
    </p:spTree>
    <p:extLst>
      <p:ext uri="{BB962C8B-B14F-4D97-AF65-F5344CB8AC3E}">
        <p14:creationId xmlns:p14="http://schemas.microsoft.com/office/powerpoint/2010/main" val="39427550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37</a:t>
            </a:fld>
            <a:endParaRPr lang="en-US"/>
          </a:p>
        </p:txBody>
      </p:sp>
    </p:spTree>
    <p:extLst>
      <p:ext uri="{BB962C8B-B14F-4D97-AF65-F5344CB8AC3E}">
        <p14:creationId xmlns:p14="http://schemas.microsoft.com/office/powerpoint/2010/main" val="26030792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38</a:t>
            </a:fld>
            <a:endParaRPr lang="en-US"/>
          </a:p>
        </p:txBody>
      </p:sp>
    </p:spTree>
    <p:extLst>
      <p:ext uri="{BB962C8B-B14F-4D97-AF65-F5344CB8AC3E}">
        <p14:creationId xmlns:p14="http://schemas.microsoft.com/office/powerpoint/2010/main" val="10033957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40</a:t>
            </a:fld>
            <a:endParaRPr lang="en-US"/>
          </a:p>
        </p:txBody>
      </p:sp>
    </p:spTree>
    <p:extLst>
      <p:ext uri="{BB962C8B-B14F-4D97-AF65-F5344CB8AC3E}">
        <p14:creationId xmlns:p14="http://schemas.microsoft.com/office/powerpoint/2010/main" val="20668521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41</a:t>
            </a:fld>
            <a:endParaRPr lang="en-US"/>
          </a:p>
        </p:txBody>
      </p:sp>
    </p:spTree>
    <p:extLst>
      <p:ext uri="{BB962C8B-B14F-4D97-AF65-F5344CB8AC3E}">
        <p14:creationId xmlns:p14="http://schemas.microsoft.com/office/powerpoint/2010/main" val="19814251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42</a:t>
            </a:fld>
            <a:endParaRPr lang="en-US"/>
          </a:p>
        </p:txBody>
      </p:sp>
    </p:spTree>
    <p:extLst>
      <p:ext uri="{BB962C8B-B14F-4D97-AF65-F5344CB8AC3E}">
        <p14:creationId xmlns:p14="http://schemas.microsoft.com/office/powerpoint/2010/main" val="6761196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43</a:t>
            </a:fld>
            <a:endParaRPr lang="en-US"/>
          </a:p>
        </p:txBody>
      </p:sp>
    </p:spTree>
    <p:extLst>
      <p:ext uri="{BB962C8B-B14F-4D97-AF65-F5344CB8AC3E}">
        <p14:creationId xmlns:p14="http://schemas.microsoft.com/office/powerpoint/2010/main" val="9458049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44</a:t>
            </a:fld>
            <a:endParaRPr lang="en-US"/>
          </a:p>
        </p:txBody>
      </p:sp>
    </p:spTree>
    <p:extLst>
      <p:ext uri="{BB962C8B-B14F-4D97-AF65-F5344CB8AC3E}">
        <p14:creationId xmlns:p14="http://schemas.microsoft.com/office/powerpoint/2010/main" val="17211745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45</a:t>
            </a:fld>
            <a:endParaRPr lang="en-US"/>
          </a:p>
        </p:txBody>
      </p:sp>
    </p:spTree>
    <p:extLst>
      <p:ext uri="{BB962C8B-B14F-4D97-AF65-F5344CB8AC3E}">
        <p14:creationId xmlns:p14="http://schemas.microsoft.com/office/powerpoint/2010/main" val="25126330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46</a:t>
            </a:fld>
            <a:endParaRPr lang="en-US"/>
          </a:p>
        </p:txBody>
      </p:sp>
    </p:spTree>
    <p:extLst>
      <p:ext uri="{BB962C8B-B14F-4D97-AF65-F5344CB8AC3E}">
        <p14:creationId xmlns:p14="http://schemas.microsoft.com/office/powerpoint/2010/main" val="13579127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47</a:t>
            </a:fld>
            <a:endParaRPr lang="en-US"/>
          </a:p>
        </p:txBody>
      </p:sp>
    </p:spTree>
    <p:extLst>
      <p:ext uri="{BB962C8B-B14F-4D97-AF65-F5344CB8AC3E}">
        <p14:creationId xmlns:p14="http://schemas.microsoft.com/office/powerpoint/2010/main" val="231101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5</a:t>
            </a:fld>
            <a:endParaRPr lang="en-US"/>
          </a:p>
        </p:txBody>
      </p:sp>
    </p:spTree>
    <p:extLst>
      <p:ext uri="{BB962C8B-B14F-4D97-AF65-F5344CB8AC3E}">
        <p14:creationId xmlns:p14="http://schemas.microsoft.com/office/powerpoint/2010/main" val="378862488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48</a:t>
            </a:fld>
            <a:endParaRPr lang="en-US"/>
          </a:p>
        </p:txBody>
      </p:sp>
    </p:spTree>
    <p:extLst>
      <p:ext uri="{BB962C8B-B14F-4D97-AF65-F5344CB8AC3E}">
        <p14:creationId xmlns:p14="http://schemas.microsoft.com/office/powerpoint/2010/main" val="273069422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49</a:t>
            </a:fld>
            <a:endParaRPr lang="en-US"/>
          </a:p>
        </p:txBody>
      </p:sp>
    </p:spTree>
    <p:extLst>
      <p:ext uri="{BB962C8B-B14F-4D97-AF65-F5344CB8AC3E}">
        <p14:creationId xmlns:p14="http://schemas.microsoft.com/office/powerpoint/2010/main" val="407751556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50</a:t>
            </a:fld>
            <a:endParaRPr lang="en-US"/>
          </a:p>
        </p:txBody>
      </p:sp>
    </p:spTree>
    <p:extLst>
      <p:ext uri="{BB962C8B-B14F-4D97-AF65-F5344CB8AC3E}">
        <p14:creationId xmlns:p14="http://schemas.microsoft.com/office/powerpoint/2010/main" val="419711986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51</a:t>
            </a:fld>
            <a:endParaRPr lang="en-US"/>
          </a:p>
        </p:txBody>
      </p:sp>
    </p:spTree>
    <p:extLst>
      <p:ext uri="{BB962C8B-B14F-4D97-AF65-F5344CB8AC3E}">
        <p14:creationId xmlns:p14="http://schemas.microsoft.com/office/powerpoint/2010/main" val="340478234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52</a:t>
            </a:fld>
            <a:endParaRPr lang="en-US"/>
          </a:p>
        </p:txBody>
      </p:sp>
    </p:spTree>
    <p:extLst>
      <p:ext uri="{BB962C8B-B14F-4D97-AF65-F5344CB8AC3E}">
        <p14:creationId xmlns:p14="http://schemas.microsoft.com/office/powerpoint/2010/main" val="331032253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53</a:t>
            </a:fld>
            <a:endParaRPr lang="en-US"/>
          </a:p>
        </p:txBody>
      </p:sp>
    </p:spTree>
    <p:extLst>
      <p:ext uri="{BB962C8B-B14F-4D97-AF65-F5344CB8AC3E}">
        <p14:creationId xmlns:p14="http://schemas.microsoft.com/office/powerpoint/2010/main" val="164164250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54</a:t>
            </a:fld>
            <a:endParaRPr lang="en-US"/>
          </a:p>
        </p:txBody>
      </p:sp>
    </p:spTree>
    <p:extLst>
      <p:ext uri="{BB962C8B-B14F-4D97-AF65-F5344CB8AC3E}">
        <p14:creationId xmlns:p14="http://schemas.microsoft.com/office/powerpoint/2010/main" val="416026396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55</a:t>
            </a:fld>
            <a:endParaRPr lang="en-US"/>
          </a:p>
        </p:txBody>
      </p:sp>
    </p:spTree>
    <p:extLst>
      <p:ext uri="{BB962C8B-B14F-4D97-AF65-F5344CB8AC3E}">
        <p14:creationId xmlns:p14="http://schemas.microsoft.com/office/powerpoint/2010/main" val="46600383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56</a:t>
            </a:fld>
            <a:endParaRPr lang="en-US"/>
          </a:p>
        </p:txBody>
      </p:sp>
    </p:spTree>
    <p:extLst>
      <p:ext uri="{BB962C8B-B14F-4D97-AF65-F5344CB8AC3E}">
        <p14:creationId xmlns:p14="http://schemas.microsoft.com/office/powerpoint/2010/main" val="429284463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57</a:t>
            </a:fld>
            <a:endParaRPr lang="en-US"/>
          </a:p>
        </p:txBody>
      </p:sp>
    </p:spTree>
    <p:extLst>
      <p:ext uri="{BB962C8B-B14F-4D97-AF65-F5344CB8AC3E}">
        <p14:creationId xmlns:p14="http://schemas.microsoft.com/office/powerpoint/2010/main" val="3983360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6</a:t>
            </a:fld>
            <a:endParaRPr lang="en-US"/>
          </a:p>
        </p:txBody>
      </p:sp>
    </p:spTree>
    <p:extLst>
      <p:ext uri="{BB962C8B-B14F-4D97-AF65-F5344CB8AC3E}">
        <p14:creationId xmlns:p14="http://schemas.microsoft.com/office/powerpoint/2010/main" val="62032871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B</a:t>
            </a:r>
            <a:endParaRPr lang="en-US"/>
          </a:p>
        </p:txBody>
      </p:sp>
      <p:sp>
        <p:nvSpPr>
          <p:cNvPr id="4" name="Slide Number Placeholder 3"/>
          <p:cNvSpPr>
            <a:spLocks noGrp="1"/>
          </p:cNvSpPr>
          <p:nvPr>
            <p:ph type="sldNum" sz="quarter" idx="10"/>
          </p:nvPr>
        </p:nvSpPr>
        <p:spPr/>
        <p:txBody>
          <a:bodyPr/>
          <a:lstStyle/>
          <a:p>
            <a:fld id="{0E5C205A-5293-4FE6-AEC8-56047BE60A2C}" type="slidenum">
              <a:rPr lang="en-US" smtClean="0"/>
              <a:t>58</a:t>
            </a:fld>
            <a:endParaRPr lang="en-US"/>
          </a:p>
        </p:txBody>
      </p:sp>
    </p:spTree>
    <p:extLst>
      <p:ext uri="{BB962C8B-B14F-4D97-AF65-F5344CB8AC3E}">
        <p14:creationId xmlns:p14="http://schemas.microsoft.com/office/powerpoint/2010/main" val="405693188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59</a:t>
            </a:fld>
            <a:endParaRPr lang="en-US"/>
          </a:p>
        </p:txBody>
      </p:sp>
    </p:spTree>
    <p:extLst>
      <p:ext uri="{BB962C8B-B14F-4D97-AF65-F5344CB8AC3E}">
        <p14:creationId xmlns:p14="http://schemas.microsoft.com/office/powerpoint/2010/main" val="379109748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60</a:t>
            </a:fld>
            <a:endParaRPr lang="en-US"/>
          </a:p>
        </p:txBody>
      </p:sp>
    </p:spTree>
    <p:extLst>
      <p:ext uri="{BB962C8B-B14F-4D97-AF65-F5344CB8AC3E}">
        <p14:creationId xmlns:p14="http://schemas.microsoft.com/office/powerpoint/2010/main" val="324277398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61</a:t>
            </a:fld>
            <a:endParaRPr lang="en-US"/>
          </a:p>
        </p:txBody>
      </p:sp>
    </p:spTree>
    <p:extLst>
      <p:ext uri="{BB962C8B-B14F-4D97-AF65-F5344CB8AC3E}">
        <p14:creationId xmlns:p14="http://schemas.microsoft.com/office/powerpoint/2010/main" val="246168308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62</a:t>
            </a:fld>
            <a:endParaRPr lang="en-US"/>
          </a:p>
        </p:txBody>
      </p:sp>
    </p:spTree>
    <p:extLst>
      <p:ext uri="{BB962C8B-B14F-4D97-AF65-F5344CB8AC3E}">
        <p14:creationId xmlns:p14="http://schemas.microsoft.com/office/powerpoint/2010/main" val="252158961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63</a:t>
            </a:fld>
            <a:endParaRPr lang="en-US"/>
          </a:p>
        </p:txBody>
      </p:sp>
    </p:spTree>
    <p:extLst>
      <p:ext uri="{BB962C8B-B14F-4D97-AF65-F5344CB8AC3E}">
        <p14:creationId xmlns:p14="http://schemas.microsoft.com/office/powerpoint/2010/main" val="74030759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64</a:t>
            </a:fld>
            <a:endParaRPr lang="en-US"/>
          </a:p>
        </p:txBody>
      </p:sp>
    </p:spTree>
    <p:extLst>
      <p:ext uri="{BB962C8B-B14F-4D97-AF65-F5344CB8AC3E}">
        <p14:creationId xmlns:p14="http://schemas.microsoft.com/office/powerpoint/2010/main" val="159056224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65</a:t>
            </a:fld>
            <a:endParaRPr lang="en-US"/>
          </a:p>
        </p:txBody>
      </p:sp>
    </p:spTree>
    <p:extLst>
      <p:ext uri="{BB962C8B-B14F-4D97-AF65-F5344CB8AC3E}">
        <p14:creationId xmlns:p14="http://schemas.microsoft.com/office/powerpoint/2010/main" val="93652212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66</a:t>
            </a:fld>
            <a:endParaRPr lang="en-US"/>
          </a:p>
        </p:txBody>
      </p:sp>
    </p:spTree>
    <p:extLst>
      <p:ext uri="{BB962C8B-B14F-4D97-AF65-F5344CB8AC3E}">
        <p14:creationId xmlns:p14="http://schemas.microsoft.com/office/powerpoint/2010/main" val="62696980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67</a:t>
            </a:fld>
            <a:endParaRPr lang="en-US"/>
          </a:p>
        </p:txBody>
      </p:sp>
    </p:spTree>
    <p:extLst>
      <p:ext uri="{BB962C8B-B14F-4D97-AF65-F5344CB8AC3E}">
        <p14:creationId xmlns:p14="http://schemas.microsoft.com/office/powerpoint/2010/main" val="352255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7</a:t>
            </a:fld>
            <a:endParaRPr lang="en-US"/>
          </a:p>
        </p:txBody>
      </p:sp>
    </p:spTree>
    <p:extLst>
      <p:ext uri="{BB962C8B-B14F-4D97-AF65-F5344CB8AC3E}">
        <p14:creationId xmlns:p14="http://schemas.microsoft.com/office/powerpoint/2010/main" val="44603391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68</a:t>
            </a:fld>
            <a:endParaRPr lang="en-US"/>
          </a:p>
        </p:txBody>
      </p:sp>
    </p:spTree>
    <p:extLst>
      <p:ext uri="{BB962C8B-B14F-4D97-AF65-F5344CB8AC3E}">
        <p14:creationId xmlns:p14="http://schemas.microsoft.com/office/powerpoint/2010/main" val="336163572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69</a:t>
            </a:fld>
            <a:endParaRPr lang="en-US"/>
          </a:p>
        </p:txBody>
      </p:sp>
    </p:spTree>
    <p:extLst>
      <p:ext uri="{BB962C8B-B14F-4D97-AF65-F5344CB8AC3E}">
        <p14:creationId xmlns:p14="http://schemas.microsoft.com/office/powerpoint/2010/main" val="253687493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70</a:t>
            </a:fld>
            <a:endParaRPr lang="en-US"/>
          </a:p>
        </p:txBody>
      </p:sp>
    </p:spTree>
    <p:extLst>
      <p:ext uri="{BB962C8B-B14F-4D97-AF65-F5344CB8AC3E}">
        <p14:creationId xmlns:p14="http://schemas.microsoft.com/office/powerpoint/2010/main" val="87240720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71</a:t>
            </a:fld>
            <a:endParaRPr lang="en-US"/>
          </a:p>
        </p:txBody>
      </p:sp>
    </p:spTree>
    <p:extLst>
      <p:ext uri="{BB962C8B-B14F-4D97-AF65-F5344CB8AC3E}">
        <p14:creationId xmlns:p14="http://schemas.microsoft.com/office/powerpoint/2010/main" val="76198049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72</a:t>
            </a:fld>
            <a:endParaRPr lang="en-US"/>
          </a:p>
        </p:txBody>
      </p:sp>
    </p:spTree>
    <p:extLst>
      <p:ext uri="{BB962C8B-B14F-4D97-AF65-F5344CB8AC3E}">
        <p14:creationId xmlns:p14="http://schemas.microsoft.com/office/powerpoint/2010/main" val="114835106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73</a:t>
            </a:fld>
            <a:endParaRPr lang="en-US"/>
          </a:p>
        </p:txBody>
      </p:sp>
    </p:spTree>
    <p:extLst>
      <p:ext uri="{BB962C8B-B14F-4D97-AF65-F5344CB8AC3E}">
        <p14:creationId xmlns:p14="http://schemas.microsoft.com/office/powerpoint/2010/main" val="24249572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74</a:t>
            </a:fld>
            <a:endParaRPr lang="en-US"/>
          </a:p>
        </p:txBody>
      </p:sp>
    </p:spTree>
    <p:extLst>
      <p:ext uri="{BB962C8B-B14F-4D97-AF65-F5344CB8AC3E}">
        <p14:creationId xmlns:p14="http://schemas.microsoft.com/office/powerpoint/2010/main" val="102219973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75</a:t>
            </a:fld>
            <a:endParaRPr lang="en-US"/>
          </a:p>
        </p:txBody>
      </p:sp>
    </p:spTree>
    <p:extLst>
      <p:ext uri="{BB962C8B-B14F-4D97-AF65-F5344CB8AC3E}">
        <p14:creationId xmlns:p14="http://schemas.microsoft.com/office/powerpoint/2010/main" val="36837790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76</a:t>
            </a:fld>
            <a:endParaRPr lang="en-US"/>
          </a:p>
        </p:txBody>
      </p:sp>
    </p:spTree>
    <p:extLst>
      <p:ext uri="{BB962C8B-B14F-4D97-AF65-F5344CB8AC3E}">
        <p14:creationId xmlns:p14="http://schemas.microsoft.com/office/powerpoint/2010/main" val="194147344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77</a:t>
            </a:fld>
            <a:endParaRPr lang="en-US"/>
          </a:p>
        </p:txBody>
      </p:sp>
    </p:spTree>
    <p:extLst>
      <p:ext uri="{BB962C8B-B14F-4D97-AF65-F5344CB8AC3E}">
        <p14:creationId xmlns:p14="http://schemas.microsoft.com/office/powerpoint/2010/main" val="2438840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8</a:t>
            </a:fld>
            <a:endParaRPr lang="en-US"/>
          </a:p>
        </p:txBody>
      </p:sp>
    </p:spTree>
    <p:extLst>
      <p:ext uri="{BB962C8B-B14F-4D97-AF65-F5344CB8AC3E}">
        <p14:creationId xmlns:p14="http://schemas.microsoft.com/office/powerpoint/2010/main" val="218774588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78</a:t>
            </a:fld>
            <a:endParaRPr lang="en-US"/>
          </a:p>
        </p:txBody>
      </p:sp>
    </p:spTree>
    <p:extLst>
      <p:ext uri="{BB962C8B-B14F-4D97-AF65-F5344CB8AC3E}">
        <p14:creationId xmlns:p14="http://schemas.microsoft.com/office/powerpoint/2010/main" val="334882283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79</a:t>
            </a:fld>
            <a:endParaRPr lang="en-US"/>
          </a:p>
        </p:txBody>
      </p:sp>
    </p:spTree>
    <p:extLst>
      <p:ext uri="{BB962C8B-B14F-4D97-AF65-F5344CB8AC3E}">
        <p14:creationId xmlns:p14="http://schemas.microsoft.com/office/powerpoint/2010/main" val="296131458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80</a:t>
            </a:fld>
            <a:endParaRPr lang="en-US"/>
          </a:p>
        </p:txBody>
      </p:sp>
    </p:spTree>
    <p:extLst>
      <p:ext uri="{BB962C8B-B14F-4D97-AF65-F5344CB8AC3E}">
        <p14:creationId xmlns:p14="http://schemas.microsoft.com/office/powerpoint/2010/main" val="293055292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81</a:t>
            </a:fld>
            <a:endParaRPr lang="en-US"/>
          </a:p>
        </p:txBody>
      </p:sp>
    </p:spTree>
    <p:extLst>
      <p:ext uri="{BB962C8B-B14F-4D97-AF65-F5344CB8AC3E}">
        <p14:creationId xmlns:p14="http://schemas.microsoft.com/office/powerpoint/2010/main" val="220357798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82</a:t>
            </a:fld>
            <a:endParaRPr lang="en-US"/>
          </a:p>
        </p:txBody>
      </p:sp>
    </p:spTree>
    <p:extLst>
      <p:ext uri="{BB962C8B-B14F-4D97-AF65-F5344CB8AC3E}">
        <p14:creationId xmlns:p14="http://schemas.microsoft.com/office/powerpoint/2010/main" val="280644683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83</a:t>
            </a:fld>
            <a:endParaRPr lang="en-US"/>
          </a:p>
        </p:txBody>
      </p:sp>
    </p:spTree>
    <p:extLst>
      <p:ext uri="{BB962C8B-B14F-4D97-AF65-F5344CB8AC3E}">
        <p14:creationId xmlns:p14="http://schemas.microsoft.com/office/powerpoint/2010/main" val="274628057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84</a:t>
            </a:fld>
            <a:endParaRPr lang="en-US"/>
          </a:p>
        </p:txBody>
      </p:sp>
    </p:spTree>
    <p:extLst>
      <p:ext uri="{BB962C8B-B14F-4D97-AF65-F5344CB8AC3E}">
        <p14:creationId xmlns:p14="http://schemas.microsoft.com/office/powerpoint/2010/main" val="426653425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85</a:t>
            </a:fld>
            <a:endParaRPr lang="en-US"/>
          </a:p>
        </p:txBody>
      </p:sp>
    </p:spTree>
    <p:extLst>
      <p:ext uri="{BB962C8B-B14F-4D97-AF65-F5344CB8AC3E}">
        <p14:creationId xmlns:p14="http://schemas.microsoft.com/office/powerpoint/2010/main" val="266248953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86</a:t>
            </a:fld>
            <a:endParaRPr lang="en-US"/>
          </a:p>
        </p:txBody>
      </p:sp>
    </p:spTree>
    <p:extLst>
      <p:ext uri="{BB962C8B-B14F-4D97-AF65-F5344CB8AC3E}">
        <p14:creationId xmlns:p14="http://schemas.microsoft.com/office/powerpoint/2010/main" val="13843879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87</a:t>
            </a:fld>
            <a:endParaRPr lang="en-US"/>
          </a:p>
        </p:txBody>
      </p:sp>
    </p:spTree>
    <p:extLst>
      <p:ext uri="{BB962C8B-B14F-4D97-AF65-F5344CB8AC3E}">
        <p14:creationId xmlns:p14="http://schemas.microsoft.com/office/powerpoint/2010/main" val="2898875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10</a:t>
            </a:fld>
            <a:endParaRPr lang="en-US"/>
          </a:p>
        </p:txBody>
      </p:sp>
    </p:spTree>
    <p:extLst>
      <p:ext uri="{BB962C8B-B14F-4D97-AF65-F5344CB8AC3E}">
        <p14:creationId xmlns:p14="http://schemas.microsoft.com/office/powerpoint/2010/main" val="148163434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88</a:t>
            </a:fld>
            <a:endParaRPr lang="en-US"/>
          </a:p>
        </p:txBody>
      </p:sp>
    </p:spTree>
    <p:extLst>
      <p:ext uri="{BB962C8B-B14F-4D97-AF65-F5344CB8AC3E}">
        <p14:creationId xmlns:p14="http://schemas.microsoft.com/office/powerpoint/2010/main" val="340022202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89</a:t>
            </a:fld>
            <a:endParaRPr lang="en-US"/>
          </a:p>
        </p:txBody>
      </p:sp>
    </p:spTree>
    <p:extLst>
      <p:ext uri="{BB962C8B-B14F-4D97-AF65-F5344CB8AC3E}">
        <p14:creationId xmlns:p14="http://schemas.microsoft.com/office/powerpoint/2010/main" val="397544873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90</a:t>
            </a:fld>
            <a:endParaRPr lang="en-US"/>
          </a:p>
        </p:txBody>
      </p:sp>
    </p:spTree>
    <p:extLst>
      <p:ext uri="{BB962C8B-B14F-4D97-AF65-F5344CB8AC3E}">
        <p14:creationId xmlns:p14="http://schemas.microsoft.com/office/powerpoint/2010/main" val="298011278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91</a:t>
            </a:fld>
            <a:endParaRPr lang="en-US"/>
          </a:p>
        </p:txBody>
      </p:sp>
    </p:spTree>
    <p:extLst>
      <p:ext uri="{BB962C8B-B14F-4D97-AF65-F5344CB8AC3E}">
        <p14:creationId xmlns:p14="http://schemas.microsoft.com/office/powerpoint/2010/main" val="1433718306"/>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92</a:t>
            </a:fld>
            <a:endParaRPr lang="en-US"/>
          </a:p>
        </p:txBody>
      </p:sp>
    </p:spTree>
    <p:extLst>
      <p:ext uri="{BB962C8B-B14F-4D97-AF65-F5344CB8AC3E}">
        <p14:creationId xmlns:p14="http://schemas.microsoft.com/office/powerpoint/2010/main" val="1033425990"/>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93</a:t>
            </a:fld>
            <a:endParaRPr lang="en-US"/>
          </a:p>
        </p:txBody>
      </p:sp>
    </p:spTree>
    <p:extLst>
      <p:ext uri="{BB962C8B-B14F-4D97-AF65-F5344CB8AC3E}">
        <p14:creationId xmlns:p14="http://schemas.microsoft.com/office/powerpoint/2010/main" val="278817989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94</a:t>
            </a:fld>
            <a:endParaRPr lang="en-US"/>
          </a:p>
        </p:txBody>
      </p:sp>
    </p:spTree>
    <p:extLst>
      <p:ext uri="{BB962C8B-B14F-4D97-AF65-F5344CB8AC3E}">
        <p14:creationId xmlns:p14="http://schemas.microsoft.com/office/powerpoint/2010/main" val="406936863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95</a:t>
            </a:fld>
            <a:endParaRPr lang="en-US"/>
          </a:p>
        </p:txBody>
      </p:sp>
    </p:spTree>
    <p:extLst>
      <p:ext uri="{BB962C8B-B14F-4D97-AF65-F5344CB8AC3E}">
        <p14:creationId xmlns:p14="http://schemas.microsoft.com/office/powerpoint/2010/main" val="2283384792"/>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96</a:t>
            </a:fld>
            <a:endParaRPr lang="en-US"/>
          </a:p>
        </p:txBody>
      </p:sp>
    </p:spTree>
    <p:extLst>
      <p:ext uri="{BB962C8B-B14F-4D97-AF65-F5344CB8AC3E}">
        <p14:creationId xmlns:p14="http://schemas.microsoft.com/office/powerpoint/2010/main" val="97102610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98</a:t>
            </a:fld>
            <a:endParaRPr lang="en-US"/>
          </a:p>
        </p:txBody>
      </p:sp>
    </p:spTree>
    <p:extLst>
      <p:ext uri="{BB962C8B-B14F-4D97-AF65-F5344CB8AC3E}">
        <p14:creationId xmlns:p14="http://schemas.microsoft.com/office/powerpoint/2010/main" val="643996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13</a:t>
            </a:fld>
            <a:endParaRPr lang="en-US"/>
          </a:p>
        </p:txBody>
      </p:sp>
    </p:spTree>
    <p:extLst>
      <p:ext uri="{BB962C8B-B14F-4D97-AF65-F5344CB8AC3E}">
        <p14:creationId xmlns:p14="http://schemas.microsoft.com/office/powerpoint/2010/main" val="3040727271"/>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100</a:t>
            </a:fld>
            <a:endParaRPr lang="en-US"/>
          </a:p>
        </p:txBody>
      </p:sp>
    </p:spTree>
    <p:extLst>
      <p:ext uri="{BB962C8B-B14F-4D97-AF65-F5344CB8AC3E}">
        <p14:creationId xmlns:p14="http://schemas.microsoft.com/office/powerpoint/2010/main" val="3383213947"/>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101</a:t>
            </a:fld>
            <a:endParaRPr lang="en-US"/>
          </a:p>
        </p:txBody>
      </p:sp>
    </p:spTree>
    <p:extLst>
      <p:ext uri="{BB962C8B-B14F-4D97-AF65-F5344CB8AC3E}">
        <p14:creationId xmlns:p14="http://schemas.microsoft.com/office/powerpoint/2010/main" val="131654202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103</a:t>
            </a:fld>
            <a:endParaRPr lang="en-US"/>
          </a:p>
        </p:txBody>
      </p:sp>
    </p:spTree>
    <p:extLst>
      <p:ext uri="{BB962C8B-B14F-4D97-AF65-F5344CB8AC3E}">
        <p14:creationId xmlns:p14="http://schemas.microsoft.com/office/powerpoint/2010/main" val="2512685141"/>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104</a:t>
            </a:fld>
            <a:endParaRPr lang="en-US"/>
          </a:p>
        </p:txBody>
      </p:sp>
    </p:spTree>
    <p:extLst>
      <p:ext uri="{BB962C8B-B14F-4D97-AF65-F5344CB8AC3E}">
        <p14:creationId xmlns:p14="http://schemas.microsoft.com/office/powerpoint/2010/main" val="2959834644"/>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106</a:t>
            </a:fld>
            <a:endParaRPr lang="en-US"/>
          </a:p>
        </p:txBody>
      </p:sp>
    </p:spTree>
    <p:extLst>
      <p:ext uri="{BB962C8B-B14F-4D97-AF65-F5344CB8AC3E}">
        <p14:creationId xmlns:p14="http://schemas.microsoft.com/office/powerpoint/2010/main" val="754550616"/>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107</a:t>
            </a:fld>
            <a:endParaRPr lang="en-US"/>
          </a:p>
        </p:txBody>
      </p:sp>
    </p:spTree>
    <p:extLst>
      <p:ext uri="{BB962C8B-B14F-4D97-AF65-F5344CB8AC3E}">
        <p14:creationId xmlns:p14="http://schemas.microsoft.com/office/powerpoint/2010/main" val="1278394337"/>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108</a:t>
            </a:fld>
            <a:endParaRPr lang="en-US"/>
          </a:p>
        </p:txBody>
      </p:sp>
    </p:spTree>
    <p:extLst>
      <p:ext uri="{BB962C8B-B14F-4D97-AF65-F5344CB8AC3E}">
        <p14:creationId xmlns:p14="http://schemas.microsoft.com/office/powerpoint/2010/main" val="399066862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109</a:t>
            </a:fld>
            <a:endParaRPr lang="en-US"/>
          </a:p>
        </p:txBody>
      </p:sp>
    </p:spTree>
    <p:extLst>
      <p:ext uri="{BB962C8B-B14F-4D97-AF65-F5344CB8AC3E}">
        <p14:creationId xmlns:p14="http://schemas.microsoft.com/office/powerpoint/2010/main" val="1290279308"/>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111</a:t>
            </a:fld>
            <a:endParaRPr lang="en-US"/>
          </a:p>
        </p:txBody>
      </p:sp>
    </p:spTree>
    <p:extLst>
      <p:ext uri="{BB962C8B-B14F-4D97-AF65-F5344CB8AC3E}">
        <p14:creationId xmlns:p14="http://schemas.microsoft.com/office/powerpoint/2010/main" val="2875333912"/>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0E5C205A-5293-4FE6-AEC8-56047BE60A2C}" type="slidenum">
              <a:rPr lang="en-US" smtClean="0"/>
              <a:t>114</a:t>
            </a:fld>
            <a:endParaRPr lang="en-US"/>
          </a:p>
        </p:txBody>
      </p:sp>
    </p:spTree>
    <p:extLst>
      <p:ext uri="{BB962C8B-B14F-4D97-AF65-F5344CB8AC3E}">
        <p14:creationId xmlns:p14="http://schemas.microsoft.com/office/powerpoint/2010/main" val="1599099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EAAC61-831D-48C8-8B5E-29DD0946CF09}" type="datetimeFigureOut">
              <a:rPr lang="en-US" smtClean="0"/>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6D166-0908-4A07-A67A-40958E437836}" type="slidenum">
              <a:rPr lang="en-US" smtClean="0"/>
              <a:t>‹#›</a:t>
            </a:fld>
            <a:endParaRPr lang="en-US"/>
          </a:p>
        </p:txBody>
      </p:sp>
    </p:spTree>
    <p:extLst>
      <p:ext uri="{BB962C8B-B14F-4D97-AF65-F5344CB8AC3E}">
        <p14:creationId xmlns:p14="http://schemas.microsoft.com/office/powerpoint/2010/main" val="1178230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EAAC61-831D-48C8-8B5E-29DD0946CF09}" type="datetimeFigureOut">
              <a:rPr lang="en-US" smtClean="0"/>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6D166-0908-4A07-A67A-40958E437836}" type="slidenum">
              <a:rPr lang="en-US" smtClean="0"/>
              <a:t>‹#›</a:t>
            </a:fld>
            <a:endParaRPr lang="en-US"/>
          </a:p>
        </p:txBody>
      </p:sp>
    </p:spTree>
    <p:extLst>
      <p:ext uri="{BB962C8B-B14F-4D97-AF65-F5344CB8AC3E}">
        <p14:creationId xmlns:p14="http://schemas.microsoft.com/office/powerpoint/2010/main" val="686842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EAAC61-831D-48C8-8B5E-29DD0946CF09}" type="datetimeFigureOut">
              <a:rPr lang="en-US" smtClean="0"/>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6D166-0908-4A07-A67A-40958E437836}" type="slidenum">
              <a:rPr lang="en-US" smtClean="0"/>
              <a:t>‹#›</a:t>
            </a:fld>
            <a:endParaRPr lang="en-US"/>
          </a:p>
        </p:txBody>
      </p:sp>
    </p:spTree>
    <p:extLst>
      <p:ext uri="{BB962C8B-B14F-4D97-AF65-F5344CB8AC3E}">
        <p14:creationId xmlns:p14="http://schemas.microsoft.com/office/powerpoint/2010/main" val="2938465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EAAC61-831D-48C8-8B5E-29DD0946CF09}" type="datetimeFigureOut">
              <a:rPr lang="en-US" smtClean="0"/>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6D166-0908-4A07-A67A-40958E437836}" type="slidenum">
              <a:rPr lang="en-US" smtClean="0"/>
              <a:t>‹#›</a:t>
            </a:fld>
            <a:endParaRPr lang="en-US"/>
          </a:p>
        </p:txBody>
      </p:sp>
    </p:spTree>
    <p:extLst>
      <p:ext uri="{BB962C8B-B14F-4D97-AF65-F5344CB8AC3E}">
        <p14:creationId xmlns:p14="http://schemas.microsoft.com/office/powerpoint/2010/main" val="1890131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EAAC61-831D-48C8-8B5E-29DD0946CF09}" type="datetimeFigureOut">
              <a:rPr lang="en-US" smtClean="0"/>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6D166-0908-4A07-A67A-40958E437836}" type="slidenum">
              <a:rPr lang="en-US" smtClean="0"/>
              <a:t>‹#›</a:t>
            </a:fld>
            <a:endParaRPr lang="en-US"/>
          </a:p>
        </p:txBody>
      </p:sp>
    </p:spTree>
    <p:extLst>
      <p:ext uri="{BB962C8B-B14F-4D97-AF65-F5344CB8AC3E}">
        <p14:creationId xmlns:p14="http://schemas.microsoft.com/office/powerpoint/2010/main" val="2475818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EAAC61-831D-48C8-8B5E-29DD0946CF09}" type="datetimeFigureOut">
              <a:rPr lang="en-US" smtClean="0"/>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06D166-0908-4A07-A67A-40958E437836}" type="slidenum">
              <a:rPr lang="en-US" smtClean="0"/>
              <a:t>‹#›</a:t>
            </a:fld>
            <a:endParaRPr lang="en-US"/>
          </a:p>
        </p:txBody>
      </p:sp>
    </p:spTree>
    <p:extLst>
      <p:ext uri="{BB962C8B-B14F-4D97-AF65-F5344CB8AC3E}">
        <p14:creationId xmlns:p14="http://schemas.microsoft.com/office/powerpoint/2010/main" val="1718656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EAAC61-831D-48C8-8B5E-29DD0946CF09}" type="datetimeFigureOut">
              <a:rPr lang="en-US" smtClean="0"/>
              <a:t>2/10/2014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06D166-0908-4A07-A67A-40958E437836}" type="slidenum">
              <a:rPr lang="en-US" smtClean="0"/>
              <a:t>‹#›</a:t>
            </a:fld>
            <a:endParaRPr lang="en-US"/>
          </a:p>
        </p:txBody>
      </p:sp>
    </p:spTree>
    <p:extLst>
      <p:ext uri="{BB962C8B-B14F-4D97-AF65-F5344CB8AC3E}">
        <p14:creationId xmlns:p14="http://schemas.microsoft.com/office/powerpoint/2010/main" val="1611073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EAAC61-831D-48C8-8B5E-29DD0946CF09}" type="datetimeFigureOut">
              <a:rPr lang="en-US" smtClean="0"/>
              <a:t>2/10/2014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06D166-0908-4A07-A67A-40958E437836}" type="slidenum">
              <a:rPr lang="en-US" smtClean="0"/>
              <a:t>‹#›</a:t>
            </a:fld>
            <a:endParaRPr lang="en-US"/>
          </a:p>
        </p:txBody>
      </p:sp>
    </p:spTree>
    <p:extLst>
      <p:ext uri="{BB962C8B-B14F-4D97-AF65-F5344CB8AC3E}">
        <p14:creationId xmlns:p14="http://schemas.microsoft.com/office/powerpoint/2010/main" val="3177546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EAAC61-831D-48C8-8B5E-29DD0946CF09}" type="datetimeFigureOut">
              <a:rPr lang="en-US" smtClean="0"/>
              <a:t>2/10/2014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06D166-0908-4A07-A67A-40958E437836}" type="slidenum">
              <a:rPr lang="en-US" smtClean="0"/>
              <a:t>‹#›</a:t>
            </a:fld>
            <a:endParaRPr lang="en-US"/>
          </a:p>
        </p:txBody>
      </p:sp>
    </p:spTree>
    <p:extLst>
      <p:ext uri="{BB962C8B-B14F-4D97-AF65-F5344CB8AC3E}">
        <p14:creationId xmlns:p14="http://schemas.microsoft.com/office/powerpoint/2010/main" val="1312109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EAAC61-831D-48C8-8B5E-29DD0946CF09}" type="datetimeFigureOut">
              <a:rPr lang="en-US" smtClean="0"/>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06D166-0908-4A07-A67A-40958E437836}" type="slidenum">
              <a:rPr lang="en-US" smtClean="0"/>
              <a:t>‹#›</a:t>
            </a:fld>
            <a:endParaRPr lang="en-US"/>
          </a:p>
        </p:txBody>
      </p:sp>
    </p:spTree>
    <p:extLst>
      <p:ext uri="{BB962C8B-B14F-4D97-AF65-F5344CB8AC3E}">
        <p14:creationId xmlns:p14="http://schemas.microsoft.com/office/powerpoint/2010/main" val="521708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EAAC61-831D-48C8-8B5E-29DD0946CF09}" type="datetimeFigureOut">
              <a:rPr lang="en-US" smtClean="0"/>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06D166-0908-4A07-A67A-40958E437836}" type="slidenum">
              <a:rPr lang="en-US" smtClean="0"/>
              <a:t>‹#›</a:t>
            </a:fld>
            <a:endParaRPr lang="en-US"/>
          </a:p>
        </p:txBody>
      </p:sp>
    </p:spTree>
    <p:extLst>
      <p:ext uri="{BB962C8B-B14F-4D97-AF65-F5344CB8AC3E}">
        <p14:creationId xmlns:p14="http://schemas.microsoft.com/office/powerpoint/2010/main" val="329373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EAAC61-831D-48C8-8B5E-29DD0946CF09}" type="datetimeFigureOut">
              <a:rPr lang="en-US" smtClean="0"/>
              <a:t>2/10/2014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6D166-0908-4A07-A67A-40958E437836}" type="slidenum">
              <a:rPr lang="en-US" smtClean="0"/>
              <a:t>‹#›</a:t>
            </a:fld>
            <a:endParaRPr lang="en-US"/>
          </a:p>
        </p:txBody>
      </p:sp>
    </p:spTree>
    <p:extLst>
      <p:ext uri="{BB962C8B-B14F-4D97-AF65-F5344CB8AC3E}">
        <p14:creationId xmlns:p14="http://schemas.microsoft.com/office/powerpoint/2010/main" val="2803721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95681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Individuals with the disorder </a:t>
            </a:r>
            <a:r>
              <a:rPr lang="en-US" dirty="0" err="1"/>
              <a:t>xeroderma</a:t>
            </a:r>
            <a:r>
              <a:rPr lang="en-US" dirty="0"/>
              <a:t> </a:t>
            </a:r>
            <a:r>
              <a:rPr lang="en-US" dirty="0" err="1"/>
              <a:t>pigmentosum</a:t>
            </a:r>
            <a:r>
              <a:rPr lang="en-US" dirty="0"/>
              <a:t> are hypersensitive to sunlight. This occurs because their cells are impaired in what way?</a:t>
            </a:r>
          </a:p>
          <a:p>
            <a:r>
              <a:rPr lang="en-US" dirty="0"/>
              <a:t>A)	They cannot replicate DNA.	</a:t>
            </a:r>
          </a:p>
          <a:p>
            <a:r>
              <a:rPr lang="en-US" dirty="0"/>
              <a:t>B)	They cannot undergo mitosis.	</a:t>
            </a:r>
          </a:p>
          <a:p>
            <a:r>
              <a:rPr lang="en-US" dirty="0"/>
              <a:t>C)	They cannot exchange DNA with other cells.	</a:t>
            </a:r>
          </a:p>
          <a:p>
            <a:r>
              <a:rPr lang="en-US" dirty="0"/>
              <a:t>D)	They cannot repair thymine dimers.	</a:t>
            </a:r>
          </a:p>
          <a:p>
            <a:r>
              <a:rPr lang="en-US" dirty="0"/>
              <a:t>E)	They do not recombine homologous chromosomes during meiosis.</a:t>
            </a:r>
          </a:p>
          <a:p>
            <a:endParaRPr lang="en-US" dirty="0"/>
          </a:p>
        </p:txBody>
      </p:sp>
    </p:spTree>
    <p:extLst>
      <p:ext uri="{BB962C8B-B14F-4D97-AF65-F5344CB8AC3E}">
        <p14:creationId xmlns:p14="http://schemas.microsoft.com/office/powerpoint/2010/main" val="47199142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If she moves the operator to the far end of the operon, past the </a:t>
            </a:r>
            <a:r>
              <a:rPr lang="en-US" dirty="0" err="1"/>
              <a:t>transacetylase</a:t>
            </a:r>
            <a:r>
              <a:rPr lang="en-US" i="1" dirty="0"/>
              <a:t> (</a:t>
            </a:r>
            <a:r>
              <a:rPr lang="en-US" i="1" dirty="0" err="1"/>
              <a:t>lacA</a:t>
            </a:r>
            <a:r>
              <a:rPr lang="en-US" i="1" dirty="0"/>
              <a:t>) </a:t>
            </a:r>
            <a:r>
              <a:rPr lang="en-US" dirty="0"/>
              <a:t>gene, which of the following would likely occur when the cell is exposed to lactose?</a:t>
            </a:r>
          </a:p>
          <a:p>
            <a:r>
              <a:rPr lang="en-US" dirty="0"/>
              <a:t>A)	The inducer will no longer bind to the repressor.	</a:t>
            </a:r>
          </a:p>
          <a:p>
            <a:r>
              <a:rPr lang="en-US" dirty="0"/>
              <a:t>B)	The repressor will no longer bind to the operator.	</a:t>
            </a:r>
          </a:p>
          <a:p>
            <a:r>
              <a:rPr lang="en-US" dirty="0"/>
              <a:t>C)	The operon will never be transcribed.	</a:t>
            </a:r>
          </a:p>
          <a:p>
            <a:r>
              <a:rPr lang="en-US" dirty="0"/>
              <a:t>D)	The structural genes will be transcribed continuously.	</a:t>
            </a:r>
          </a:p>
          <a:p>
            <a:r>
              <a:rPr lang="en-US" dirty="0"/>
              <a:t>E)	The repressor protein will no longer be produced.</a:t>
            </a:r>
          </a:p>
          <a:p>
            <a:endParaRPr lang="en-US" dirty="0"/>
          </a:p>
        </p:txBody>
      </p:sp>
    </p:spTree>
    <p:extLst>
      <p:ext uri="{BB962C8B-B14F-4D97-AF65-F5344CB8AC3E}">
        <p14:creationId xmlns:p14="http://schemas.microsoft.com/office/powerpoint/2010/main" val="32520248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If she moves the repressor gene (</a:t>
            </a:r>
            <a:r>
              <a:rPr lang="en-US" i="1" dirty="0"/>
              <a:t>lac </a:t>
            </a:r>
            <a:r>
              <a:rPr lang="en-US" dirty="0"/>
              <a:t>I), along with its promoter, to a position at some several thousand base pairs away from its normal position, which will you expect to occur?</a:t>
            </a:r>
          </a:p>
          <a:p>
            <a:r>
              <a:rPr lang="en-US" dirty="0"/>
              <a:t>A)	The repressor will no longer be made.	</a:t>
            </a:r>
          </a:p>
          <a:p>
            <a:r>
              <a:rPr lang="en-US" dirty="0"/>
              <a:t>B)	The repressor will no longer bind to the operator.	</a:t>
            </a:r>
          </a:p>
          <a:p>
            <a:r>
              <a:rPr lang="en-US" dirty="0"/>
              <a:t>C)	The repressor will no longer bind to the inducer.	</a:t>
            </a:r>
          </a:p>
          <a:p>
            <a:r>
              <a:rPr lang="en-US" dirty="0"/>
              <a:t>D)	The </a:t>
            </a:r>
            <a:r>
              <a:rPr lang="en-US" i="1" dirty="0"/>
              <a:t>lac </a:t>
            </a:r>
            <a:r>
              <a:rPr lang="en-US" dirty="0"/>
              <a:t>operon will be expressed continuously.	</a:t>
            </a:r>
          </a:p>
          <a:p>
            <a:r>
              <a:rPr lang="en-US" dirty="0"/>
              <a:t>E)	The </a:t>
            </a:r>
            <a:r>
              <a:rPr lang="en-US" i="1" dirty="0"/>
              <a:t>lac </a:t>
            </a:r>
            <a:r>
              <a:rPr lang="en-US" dirty="0"/>
              <a:t>operon will function normally.</a:t>
            </a:r>
          </a:p>
          <a:p>
            <a:endParaRPr lang="en-US" dirty="0"/>
          </a:p>
        </p:txBody>
      </p:sp>
    </p:spTree>
    <p:extLst>
      <p:ext uri="{BB962C8B-B14F-4D97-AF65-F5344CB8AC3E}">
        <p14:creationId xmlns:p14="http://schemas.microsoft.com/office/powerpoint/2010/main" val="320301422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If she moves the operator to a position upstream from the promoter, what would occur?</a:t>
            </a:r>
          </a:p>
          <a:p>
            <a:r>
              <a:rPr lang="en-US" dirty="0"/>
              <a:t>A)	The </a:t>
            </a:r>
            <a:r>
              <a:rPr lang="en-US" i="1" dirty="0"/>
              <a:t>lac </a:t>
            </a:r>
            <a:r>
              <a:rPr lang="en-US" dirty="0"/>
              <a:t>operon will function normally.	</a:t>
            </a:r>
          </a:p>
          <a:p>
            <a:r>
              <a:rPr lang="en-US" dirty="0"/>
              <a:t>B)	The </a:t>
            </a:r>
            <a:r>
              <a:rPr lang="en-US" i="1" dirty="0"/>
              <a:t>lac </a:t>
            </a:r>
            <a:r>
              <a:rPr lang="en-US" dirty="0"/>
              <a:t>operon will be expressed continuously.	</a:t>
            </a:r>
          </a:p>
          <a:p>
            <a:r>
              <a:rPr lang="en-US" dirty="0"/>
              <a:t>C)	The repressor will not be able to bind to the operator.	</a:t>
            </a:r>
          </a:p>
          <a:p>
            <a:r>
              <a:rPr lang="en-US" dirty="0"/>
              <a:t>D)	The repressor will bind to the promoter.	</a:t>
            </a:r>
          </a:p>
          <a:p>
            <a:r>
              <a:rPr lang="en-US" dirty="0"/>
              <a:t>E)	The repressor will no longer be made.</a:t>
            </a:r>
          </a:p>
          <a:p>
            <a:endParaRPr lang="en-US" dirty="0"/>
          </a:p>
        </p:txBody>
      </p:sp>
    </p:spTree>
    <p:extLst>
      <p:ext uri="{BB962C8B-B14F-4D97-AF65-F5344CB8AC3E}">
        <p14:creationId xmlns:p14="http://schemas.microsoft.com/office/powerpoint/2010/main" val="188881619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A researcher has arrived at a method to prevent gene expression from </a:t>
            </a:r>
            <a:r>
              <a:rPr lang="en-US" sz="2400" i="1" dirty="0"/>
              <a:t>Drosophila </a:t>
            </a:r>
            <a:r>
              <a:rPr lang="en-US" sz="2400" dirty="0"/>
              <a:t>embryonic genes. The following questions assume that he is using this method.</a:t>
            </a:r>
            <a:br>
              <a:rPr lang="en-US" sz="2400" dirty="0"/>
            </a:br>
            <a:endParaRPr lang="en-US" sz="2400" dirty="0"/>
          </a:p>
        </p:txBody>
      </p:sp>
      <p:sp>
        <p:nvSpPr>
          <p:cNvPr id="3" name="Content Placeholder 2"/>
          <p:cNvSpPr>
            <a:spLocks noGrp="1"/>
          </p:cNvSpPr>
          <p:nvPr>
            <p:ph idx="1"/>
          </p:nvPr>
        </p:nvSpPr>
        <p:spPr/>
        <p:txBody>
          <a:bodyPr>
            <a:normAutofit fontScale="70000" lnSpcReduction="20000"/>
          </a:bodyPr>
          <a:lstStyle/>
          <a:p>
            <a:r>
              <a:rPr lang="en-US" dirty="0"/>
              <a:t>The researcher in question measures the amount of new polypeptide production in embryos from 2–8 hours following fertilization and the results show a steady and significant rise in polypeptide concentration over that time. The researcher concludes that</a:t>
            </a:r>
          </a:p>
          <a:p>
            <a:r>
              <a:rPr lang="en-US" dirty="0"/>
              <a:t>A)	his measurement skills must be faulty.	</a:t>
            </a:r>
          </a:p>
          <a:p>
            <a:r>
              <a:rPr lang="en-US" dirty="0"/>
              <a:t>B)	the results are due to building new cell membranes to compartmentalize dividing nuclei.	</a:t>
            </a:r>
          </a:p>
          <a:p>
            <a:r>
              <a:rPr lang="en-US" dirty="0"/>
              <a:t>C)	the resulting new polypeptides are due to translation of maternal mRNAs.	</a:t>
            </a:r>
          </a:p>
          <a:p>
            <a:r>
              <a:rPr lang="en-US" dirty="0"/>
              <a:t>D)	the new polypeptides were inactive and not measurable until fertilization.	</a:t>
            </a:r>
          </a:p>
          <a:p>
            <a:r>
              <a:rPr lang="en-US" dirty="0"/>
              <a:t>E)	polypeptides were attached to egg membranes until this time.</a:t>
            </a:r>
          </a:p>
          <a:p>
            <a:endParaRPr lang="en-US" dirty="0"/>
          </a:p>
        </p:txBody>
      </p:sp>
    </p:spTree>
    <p:extLst>
      <p:ext uri="{BB962C8B-B14F-4D97-AF65-F5344CB8AC3E}">
        <p14:creationId xmlns:p14="http://schemas.microsoft.com/office/powerpoint/2010/main" val="284983390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The researcher continues to study the reactions of the embryo to these new proteins and you hypothesize that he is most likely to see which of the following (while embryonic genes are still not being expressed)?</a:t>
            </a:r>
          </a:p>
          <a:p>
            <a:r>
              <a:rPr lang="en-US" dirty="0"/>
              <a:t>A)	The cells begin to differentiate.	</a:t>
            </a:r>
          </a:p>
          <a:p>
            <a:r>
              <a:rPr lang="en-US" dirty="0"/>
              <a:t>B)	The proteins are evenly distributed throughout the embryo.	</a:t>
            </a:r>
          </a:p>
          <a:p>
            <a:r>
              <a:rPr lang="en-US" dirty="0"/>
              <a:t>C)	Larval features begin to make their appearance.	</a:t>
            </a:r>
          </a:p>
          <a:p>
            <a:r>
              <a:rPr lang="en-US" dirty="0"/>
              <a:t>D)	Spatial axes (anterior  posterior, etc.) begin to be determined.	</a:t>
            </a:r>
          </a:p>
          <a:p>
            <a:r>
              <a:rPr lang="en-US" dirty="0"/>
              <a:t>E)	The embryo begins to lose cells due to apoptosis from no further gene expression.</a:t>
            </a:r>
          </a:p>
          <a:p>
            <a:endParaRPr lang="en-US" dirty="0"/>
          </a:p>
        </p:txBody>
      </p:sp>
    </p:spTree>
    <p:extLst>
      <p:ext uri="{BB962C8B-B14F-4D97-AF65-F5344CB8AC3E}">
        <p14:creationId xmlns:p14="http://schemas.microsoft.com/office/powerpoint/2010/main" val="302996396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691" t="25568" r="17187" b="21402"/>
          <a:stretch/>
        </p:blipFill>
        <p:spPr bwMode="auto">
          <a:xfrm>
            <a:off x="-11776" y="0"/>
            <a:ext cx="9121139" cy="670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650092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fontScale="90000"/>
          </a:bodyPr>
          <a:lstStyle/>
          <a:p>
            <a:r>
              <a:rPr lang="en-US" sz="2000" dirty="0"/>
              <a:t>One hereditary disease in humans, called </a:t>
            </a:r>
            <a:r>
              <a:rPr lang="en-US" sz="2000" dirty="0" err="1"/>
              <a:t>xeroderma</a:t>
            </a:r>
            <a:r>
              <a:rPr lang="en-US" sz="2000" dirty="0"/>
              <a:t> </a:t>
            </a:r>
            <a:r>
              <a:rPr lang="en-US" sz="2000" dirty="0" err="1"/>
              <a:t>pigmentosum</a:t>
            </a:r>
            <a:r>
              <a:rPr lang="en-US" sz="2000" dirty="0"/>
              <a:t> (XP), makes homozygous individuals exceptionally susceptible to UV-induced mutation damage in the cells of exposed tissue, especially skin. Without extraordinary avoidance of sunlight exposure, patients soon succumb to numerous skin cancers.</a:t>
            </a:r>
            <a:br>
              <a:rPr lang="en-US" sz="2000" dirty="0"/>
            </a:br>
            <a:endParaRPr lang="en-US" sz="2000" dirty="0"/>
          </a:p>
        </p:txBody>
      </p:sp>
      <p:sp>
        <p:nvSpPr>
          <p:cNvPr id="3" name="Content Placeholder 2"/>
          <p:cNvSpPr>
            <a:spLocks noGrp="1"/>
          </p:cNvSpPr>
          <p:nvPr>
            <p:ph idx="1"/>
          </p:nvPr>
        </p:nvSpPr>
        <p:spPr>
          <a:xfrm>
            <a:off x="381000" y="2332037"/>
            <a:ext cx="8229600" cy="4525963"/>
          </a:xfrm>
        </p:spPr>
        <p:txBody>
          <a:bodyPr>
            <a:normAutofit fontScale="85000" lnSpcReduction="10000"/>
          </a:bodyPr>
          <a:lstStyle/>
          <a:p>
            <a:r>
              <a:rPr lang="en-US" dirty="0"/>
              <a:t>Given the damage caused by UV, the kind of gene affected in those with XP is one whose product is involved with</a:t>
            </a:r>
          </a:p>
          <a:p>
            <a:r>
              <a:rPr lang="en-US" dirty="0"/>
              <a:t>A)	mending of double-strand breaks in the DNA backbone.	</a:t>
            </a:r>
          </a:p>
          <a:p>
            <a:r>
              <a:rPr lang="en-US" dirty="0"/>
              <a:t>B)	breakage of cross-strand covalent bonds.	</a:t>
            </a:r>
          </a:p>
          <a:p>
            <a:r>
              <a:rPr lang="en-US" dirty="0"/>
              <a:t>C)	the ability to excise single-strand damage and replace it.	</a:t>
            </a:r>
          </a:p>
          <a:p>
            <a:r>
              <a:rPr lang="en-US" dirty="0"/>
              <a:t>D)	the removal of double-strand damaged areas.	</a:t>
            </a:r>
          </a:p>
          <a:p>
            <a:r>
              <a:rPr lang="en-US" dirty="0"/>
              <a:t>E)	causing affected skin cells to undergo apoptosis.</a:t>
            </a:r>
          </a:p>
          <a:p>
            <a:endParaRPr lang="en-US" dirty="0"/>
          </a:p>
        </p:txBody>
      </p:sp>
    </p:spTree>
    <p:extLst>
      <p:ext uri="{BB962C8B-B14F-4D97-AF65-F5344CB8AC3E}">
        <p14:creationId xmlns:p14="http://schemas.microsoft.com/office/powerpoint/2010/main" val="149464584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Autofit/>
          </a:bodyPr>
          <a:lstStyle/>
          <a:p>
            <a:r>
              <a:rPr lang="en-US" sz="2400" dirty="0"/>
              <a:t>A few decades ago, Knudsen and colleagues proposed a theory that, for a normal cell to become a cancer cell, a minimum of two genetic changes had to occur in that cell. Knudsen was studying retinoblastoma, a childhood cancer of the eye.</a:t>
            </a:r>
            <a:br>
              <a:rPr lang="en-US" sz="2400" dirty="0"/>
            </a:br>
            <a:endParaRPr lang="en-US" sz="2400" dirty="0"/>
          </a:p>
        </p:txBody>
      </p:sp>
      <p:sp>
        <p:nvSpPr>
          <p:cNvPr id="3" name="Content Placeholder 2"/>
          <p:cNvSpPr>
            <a:spLocks noGrp="1"/>
          </p:cNvSpPr>
          <p:nvPr>
            <p:ph idx="1"/>
          </p:nvPr>
        </p:nvSpPr>
        <p:spPr>
          <a:xfrm>
            <a:off x="457200" y="2362200"/>
            <a:ext cx="8229600" cy="4495800"/>
          </a:xfrm>
        </p:spPr>
        <p:txBody>
          <a:bodyPr>
            <a:normAutofit fontScale="85000" lnSpcReduction="20000"/>
          </a:bodyPr>
          <a:lstStyle/>
          <a:p>
            <a:r>
              <a:rPr lang="en-US" dirty="0"/>
              <a:t>Two children are born from the same parents. Child one inherits a predisposition to retinoblastoma (one of the mutations) and child two does not. However, both children develop the retinoblastoma. Which of the following would you expect?</a:t>
            </a:r>
          </a:p>
          <a:p>
            <a:r>
              <a:rPr lang="en-US" dirty="0"/>
              <a:t>A)	an earlier age of onset in child one	</a:t>
            </a:r>
          </a:p>
          <a:p>
            <a:r>
              <a:rPr lang="en-US" dirty="0"/>
              <a:t>B)	a history of exposure to mutagens in child one but not in child two	</a:t>
            </a:r>
          </a:p>
          <a:p>
            <a:r>
              <a:rPr lang="en-US" dirty="0"/>
              <a:t>C)	a more severe cancer in child one	</a:t>
            </a:r>
          </a:p>
          <a:p>
            <a:r>
              <a:rPr lang="en-US" dirty="0"/>
              <a:t>D)	increased levels of apoptosis in both children	</a:t>
            </a:r>
          </a:p>
          <a:p>
            <a:r>
              <a:rPr lang="en-US" dirty="0"/>
              <a:t>E)	decreased levels of DNA repair in child one</a:t>
            </a:r>
          </a:p>
          <a:p>
            <a:endParaRPr lang="en-US" dirty="0"/>
          </a:p>
        </p:txBody>
      </p:sp>
    </p:spTree>
    <p:extLst>
      <p:ext uri="{BB962C8B-B14F-4D97-AF65-F5344CB8AC3E}">
        <p14:creationId xmlns:p14="http://schemas.microsoft.com/office/powerpoint/2010/main" val="260601121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One of the human </a:t>
            </a:r>
            <a:r>
              <a:rPr lang="en-US" dirty="0" err="1"/>
              <a:t>leukemias</a:t>
            </a:r>
            <a:r>
              <a:rPr lang="en-US" dirty="0"/>
              <a:t>, called CML (chronic </a:t>
            </a:r>
            <a:r>
              <a:rPr lang="en-US" dirty="0" err="1"/>
              <a:t>myelogenous</a:t>
            </a:r>
            <a:r>
              <a:rPr lang="en-US" dirty="0"/>
              <a:t> leukemia), is associated with a chromosomal translocation between chromosomes 9 and 22 in somatic cells of bone marrow. Which of the following allows CML to provide further evidence of this multistep nature of cancer?</a:t>
            </a:r>
          </a:p>
          <a:p>
            <a:r>
              <a:rPr lang="en-US" dirty="0"/>
              <a:t>A)	CML usually occurs in more elderly persons (late age of onset).	</a:t>
            </a:r>
          </a:p>
          <a:p>
            <a:r>
              <a:rPr lang="en-US" dirty="0"/>
              <a:t>B)	The resulting chromosome 22 is abnormally short; it is then known as the Philadelphia chromosome.	</a:t>
            </a:r>
          </a:p>
          <a:p>
            <a:r>
              <a:rPr lang="en-US" dirty="0"/>
              <a:t>C)	The translocation requires breaks in both chromosomes 9 and 22, followed by fusion between the reciprocal pieces.	</a:t>
            </a:r>
          </a:p>
          <a:p>
            <a:r>
              <a:rPr lang="en-US" dirty="0"/>
              <a:t>D)	CML involves a proto-oncogene known as abl.	</a:t>
            </a:r>
          </a:p>
          <a:p>
            <a:r>
              <a:rPr lang="en-US" dirty="0"/>
              <a:t>E)	CML can usually be treated by chemotherapy.</a:t>
            </a:r>
          </a:p>
          <a:p>
            <a:endParaRPr lang="en-US" dirty="0"/>
          </a:p>
        </p:txBody>
      </p:sp>
    </p:spTree>
    <p:extLst>
      <p:ext uri="{BB962C8B-B14F-4D97-AF65-F5344CB8AC3E}">
        <p14:creationId xmlns:p14="http://schemas.microsoft.com/office/powerpoint/2010/main" val="80115731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Autofit/>
          </a:bodyPr>
          <a:lstStyle/>
          <a:p>
            <a:r>
              <a:rPr lang="en-US" sz="2400" dirty="0"/>
              <a:t>Epstein Bar Virus (EBV) causes most of us to have an episode of sore throat and swollen glands during early childhood. If we first become exposed to the virus during our teen years, however, EBV causes the syndrome we know as mononucleosis. However, in special circumstances, the same virus can be carcinogenic.</a:t>
            </a:r>
            <a:br>
              <a:rPr lang="en-US" sz="2400" dirty="0"/>
            </a:br>
            <a:endParaRPr lang="en-US" sz="2400" dirty="0"/>
          </a:p>
        </p:txBody>
      </p:sp>
      <p:sp>
        <p:nvSpPr>
          <p:cNvPr id="3" name="Content Placeholder 2"/>
          <p:cNvSpPr>
            <a:spLocks noGrp="1"/>
          </p:cNvSpPr>
          <p:nvPr>
            <p:ph idx="1"/>
          </p:nvPr>
        </p:nvSpPr>
        <p:spPr>
          <a:xfrm>
            <a:off x="457200" y="2209800"/>
            <a:ext cx="8229600" cy="4525963"/>
          </a:xfrm>
        </p:spPr>
        <p:txBody>
          <a:bodyPr>
            <a:normAutofit fontScale="70000" lnSpcReduction="20000"/>
          </a:bodyPr>
          <a:lstStyle/>
          <a:p>
            <a:r>
              <a:rPr lang="en-US" dirty="0"/>
              <a:t>In areas of the world in which malaria is endemic, notably in sub-Saharan Africa, EBV can cause </a:t>
            </a:r>
            <a:r>
              <a:rPr lang="en-US" dirty="0" err="1"/>
              <a:t>Burkitt's</a:t>
            </a:r>
            <a:r>
              <a:rPr lang="en-US" dirty="0"/>
              <a:t> lymphoma in children, which is usually associated with large tumors of the jaw. Which of the following is consistent with these findings?</a:t>
            </a:r>
          </a:p>
          <a:p>
            <a:r>
              <a:rPr lang="en-US" dirty="0"/>
              <a:t>A)	EBV infection makes the malarial parasite able to produce lymphoma.	</a:t>
            </a:r>
          </a:p>
          <a:p>
            <a:r>
              <a:rPr lang="en-US" dirty="0"/>
              <a:t>B)	Malaria's strain on the immune system makes EBV infection worse.	</a:t>
            </a:r>
          </a:p>
          <a:p>
            <a:r>
              <a:rPr lang="en-US" dirty="0"/>
              <a:t>C)	Malaria occurs more frequently in those infected with EBV.	</a:t>
            </a:r>
          </a:p>
          <a:p>
            <a:r>
              <a:rPr lang="en-US" dirty="0"/>
              <a:t>D)	Malarial response of the immune system prevents an individual from making EBV antibodies.	</a:t>
            </a:r>
          </a:p>
          <a:p>
            <a:r>
              <a:rPr lang="en-US" dirty="0"/>
              <a:t>E)	A cell infected with the malarial parasite is more resistant to the virus.</a:t>
            </a:r>
          </a:p>
          <a:p>
            <a:endParaRPr lang="en-US" dirty="0"/>
          </a:p>
        </p:txBody>
      </p:sp>
    </p:spTree>
    <p:extLst>
      <p:ext uri="{BB962C8B-B14F-4D97-AF65-F5344CB8AC3E}">
        <p14:creationId xmlns:p14="http://schemas.microsoft.com/office/powerpoint/2010/main" val="378951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133600"/>
          </a:xfrm>
        </p:spPr>
        <p:txBody>
          <a:bodyPr>
            <a:noAutofit/>
          </a:bodyPr>
          <a:lstStyle/>
          <a:p>
            <a:pPr algn="l"/>
            <a:r>
              <a:rPr lang="en-US" sz="2400" dirty="0"/>
              <a:t>Use the following list of choices for the following questions</a:t>
            </a:r>
            <a:r>
              <a:rPr lang="en-US" sz="2400" dirty="0" smtClean="0"/>
              <a:t>:</a:t>
            </a:r>
            <a:r>
              <a:rPr lang="en-US" sz="2400" dirty="0"/>
              <a:t/>
            </a:r>
            <a:br>
              <a:rPr lang="en-US" sz="2400" dirty="0"/>
            </a:br>
            <a:r>
              <a:rPr lang="en-US" sz="2400" dirty="0"/>
              <a:t>I. helicase</a:t>
            </a:r>
            <a:br>
              <a:rPr lang="en-US" sz="2400" dirty="0"/>
            </a:br>
            <a:r>
              <a:rPr lang="en-US" sz="2400" dirty="0"/>
              <a:t>II. DNA polymerase III</a:t>
            </a:r>
            <a:br>
              <a:rPr lang="en-US" sz="2400" dirty="0"/>
            </a:br>
            <a:r>
              <a:rPr lang="en-US" sz="2400" dirty="0" err="1"/>
              <a:t>III</a:t>
            </a:r>
            <a:r>
              <a:rPr lang="en-US" sz="2400" dirty="0"/>
              <a:t>. ligase</a:t>
            </a:r>
            <a:br>
              <a:rPr lang="en-US" sz="2400" dirty="0"/>
            </a:br>
            <a:r>
              <a:rPr lang="en-US" sz="2400" dirty="0"/>
              <a:t>IV. DNA polymerase I</a:t>
            </a:r>
            <a:br>
              <a:rPr lang="en-US" sz="2400" dirty="0"/>
            </a:br>
            <a:r>
              <a:rPr lang="en-US" sz="2400" dirty="0"/>
              <a:t>V. </a:t>
            </a:r>
            <a:r>
              <a:rPr lang="en-US" sz="2400" dirty="0" err="1"/>
              <a:t>primase</a:t>
            </a:r>
            <a:r>
              <a:rPr lang="en-US" sz="2400" dirty="0"/>
              <a:t/>
            </a:r>
            <a:br>
              <a:rPr lang="en-US" sz="2400" dirty="0"/>
            </a:br>
            <a:endParaRPr lang="en-US" sz="2400" dirty="0"/>
          </a:p>
        </p:txBody>
      </p:sp>
      <p:sp>
        <p:nvSpPr>
          <p:cNvPr id="3" name="Content Placeholder 2"/>
          <p:cNvSpPr>
            <a:spLocks noGrp="1"/>
          </p:cNvSpPr>
          <p:nvPr>
            <p:ph idx="1"/>
          </p:nvPr>
        </p:nvSpPr>
        <p:spPr>
          <a:xfrm>
            <a:off x="457200" y="2819400"/>
            <a:ext cx="8229600" cy="3810000"/>
          </a:xfrm>
        </p:spPr>
        <p:txBody>
          <a:bodyPr>
            <a:normAutofit/>
          </a:bodyPr>
          <a:lstStyle/>
          <a:p>
            <a:pPr marL="457200" indent="-457200">
              <a:buFont typeface="+mj-lt"/>
              <a:buAutoNum type="arabicPeriod"/>
            </a:pPr>
            <a:r>
              <a:rPr lang="en-US" sz="2200" dirty="0"/>
              <a:t>Which of the enzymes removes the RNA nucleotides from the primer and adds equivalent DNA nucleotides to the 3' end of Okazaki fragments</a:t>
            </a:r>
            <a:r>
              <a:rPr lang="en-US" sz="2200" dirty="0" smtClean="0"/>
              <a:t>?</a:t>
            </a:r>
          </a:p>
          <a:p>
            <a:pPr marL="0" indent="0">
              <a:buNone/>
            </a:pPr>
            <a:endParaRPr lang="en-US" sz="2200" dirty="0"/>
          </a:p>
          <a:p>
            <a:pPr marL="457200" indent="-457200">
              <a:buFont typeface="+mj-lt"/>
              <a:buAutoNum type="arabicPeriod"/>
            </a:pPr>
            <a:r>
              <a:rPr lang="en-US" sz="2200" dirty="0"/>
              <a:t>Which of the enzymes separates the DNA strands during replication</a:t>
            </a:r>
            <a:r>
              <a:rPr lang="en-US" sz="2200" dirty="0" smtClean="0"/>
              <a:t>?</a:t>
            </a:r>
          </a:p>
          <a:p>
            <a:pPr marL="457200" indent="-457200">
              <a:buFont typeface="+mj-lt"/>
              <a:buAutoNum type="arabicPeriod"/>
            </a:pPr>
            <a:endParaRPr lang="en-US" sz="2200" dirty="0"/>
          </a:p>
          <a:p>
            <a:pPr marL="457200" indent="-457200">
              <a:buFont typeface="+mj-lt"/>
              <a:buAutoNum type="arabicPeriod"/>
            </a:pPr>
            <a:r>
              <a:rPr lang="en-US" sz="2200" dirty="0"/>
              <a:t>Which of the enzymes covalently connects segments of DNA</a:t>
            </a:r>
            <a:r>
              <a:rPr lang="en-US" sz="2200" dirty="0" smtClean="0"/>
              <a:t>?</a:t>
            </a:r>
          </a:p>
          <a:p>
            <a:pPr marL="457200" indent="-457200">
              <a:buFont typeface="+mj-lt"/>
              <a:buAutoNum type="arabicPeriod"/>
            </a:pPr>
            <a:endParaRPr lang="en-US" sz="2200" dirty="0"/>
          </a:p>
          <a:p>
            <a:pPr marL="457200" indent="-457200">
              <a:buFont typeface="+mj-lt"/>
              <a:buAutoNum type="arabicPeriod"/>
            </a:pPr>
            <a:r>
              <a:rPr lang="en-US" sz="2000" dirty="0"/>
              <a:t>Which of the enzymes synthesizes short segments of RNA?</a:t>
            </a:r>
          </a:p>
          <a:p>
            <a:endParaRPr lang="en-US" dirty="0"/>
          </a:p>
        </p:txBody>
      </p:sp>
    </p:spTree>
    <p:extLst>
      <p:ext uri="{BB962C8B-B14F-4D97-AF65-F5344CB8AC3E}">
        <p14:creationId xmlns:p14="http://schemas.microsoft.com/office/powerpoint/2010/main" val="334285656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In a different part of the world, namely in parts of southeast Asia, the same virus is associated with a different kind of cancer of the throat. Which of the following is most probable?</a:t>
            </a:r>
          </a:p>
          <a:p>
            <a:r>
              <a:rPr lang="en-US" dirty="0"/>
              <a:t>A)	Viral infection is correlated with a different immunological reaction.	</a:t>
            </a:r>
          </a:p>
          <a:p>
            <a:r>
              <a:rPr lang="en-US" dirty="0"/>
              <a:t>B)	The virus infects the people via different routes.	</a:t>
            </a:r>
          </a:p>
          <a:p>
            <a:r>
              <a:rPr lang="en-US" dirty="0"/>
              <a:t>C)	The virus only infects the elderly.	</a:t>
            </a:r>
          </a:p>
          <a:p>
            <a:r>
              <a:rPr lang="en-US" dirty="0"/>
              <a:t>D)	The virus mutates more frequently in the Asian population.	</a:t>
            </a:r>
          </a:p>
          <a:p>
            <a:r>
              <a:rPr lang="en-US" dirty="0"/>
              <a:t>E)	Malaria is also found in this region.</a:t>
            </a:r>
          </a:p>
          <a:p>
            <a:endParaRPr lang="en-US" dirty="0"/>
          </a:p>
        </p:txBody>
      </p:sp>
    </p:spTree>
    <p:extLst>
      <p:ext uri="{BB962C8B-B14F-4D97-AF65-F5344CB8AC3E}">
        <p14:creationId xmlns:p14="http://schemas.microsoft.com/office/powerpoint/2010/main" val="344297144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A very rare human allele of a gene called XLP, or X-linked </a:t>
            </a:r>
            <a:r>
              <a:rPr lang="en-US" dirty="0" err="1"/>
              <a:t>lymphoproliferative</a:t>
            </a:r>
            <a:r>
              <a:rPr lang="en-US" dirty="0"/>
              <a:t> syndrome, causes a small number of people from many different parts of the world to get cancer following even childhood exposure to EBV. Given the previous information, what might be going on?</a:t>
            </a:r>
          </a:p>
          <a:p>
            <a:r>
              <a:rPr lang="en-US" dirty="0"/>
              <a:t>A)	The people must have previously had malaria.	</a:t>
            </a:r>
          </a:p>
          <a:p>
            <a:r>
              <a:rPr lang="en-US" dirty="0"/>
              <a:t>B)	Their ancestors must be from sub-Saharan Africa or southeast Asia.	</a:t>
            </a:r>
          </a:p>
          <a:p>
            <a:r>
              <a:rPr lang="en-US" dirty="0"/>
              <a:t>C)	They must be unable to mount an immune response to EBV.	</a:t>
            </a:r>
          </a:p>
          <a:p>
            <a:r>
              <a:rPr lang="en-US" dirty="0"/>
              <a:t>D)	They must have severe combined immune deficiency (SCID).	</a:t>
            </a:r>
          </a:p>
          <a:p>
            <a:r>
              <a:rPr lang="en-US" dirty="0"/>
              <a:t>E)	Their whole immune system must be </a:t>
            </a:r>
            <a:r>
              <a:rPr lang="en-US" dirty="0" err="1"/>
              <a:t>overreplicating</a:t>
            </a:r>
            <a:r>
              <a:rPr lang="en-US" dirty="0"/>
              <a:t>.</a:t>
            </a:r>
          </a:p>
          <a:p>
            <a:endParaRPr lang="en-US" dirty="0"/>
          </a:p>
        </p:txBody>
      </p:sp>
    </p:spTree>
    <p:extLst>
      <p:ext uri="{BB962C8B-B14F-4D97-AF65-F5344CB8AC3E}">
        <p14:creationId xmlns:p14="http://schemas.microsoft.com/office/powerpoint/2010/main" val="101632241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What must characterize the XLP population?</a:t>
            </a:r>
          </a:p>
          <a:p>
            <a:r>
              <a:rPr lang="en-US" dirty="0"/>
              <a:t>A)	They must have severe immunological problems starting at birth.	</a:t>
            </a:r>
          </a:p>
          <a:p>
            <a:r>
              <a:rPr lang="en-US" dirty="0"/>
              <a:t>B)	They must all be males with affected male relatives.	</a:t>
            </a:r>
          </a:p>
          <a:p>
            <a:r>
              <a:rPr lang="en-US" dirty="0"/>
              <a:t>C)	They must all be males with affected female relatives.	</a:t>
            </a:r>
          </a:p>
          <a:p>
            <a:r>
              <a:rPr lang="en-US" dirty="0"/>
              <a:t>D)	They must all inherit this syndrome from their fathers.	</a:t>
            </a:r>
          </a:p>
          <a:p>
            <a:r>
              <a:rPr lang="en-US" dirty="0"/>
              <a:t>E)	They must live in sub-Saharan Africa.</a:t>
            </a:r>
          </a:p>
          <a:p>
            <a:endParaRPr lang="en-US" dirty="0"/>
          </a:p>
        </p:txBody>
      </p:sp>
    </p:spTree>
    <p:extLst>
      <p:ext uri="{BB962C8B-B14F-4D97-AF65-F5344CB8AC3E}">
        <p14:creationId xmlns:p14="http://schemas.microsoft.com/office/powerpoint/2010/main" val="111267269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If a particular operon encodes enzymes for making an essential amino acid and is regulated like the  </a:t>
            </a:r>
            <a:r>
              <a:rPr lang="en-US" i="1" dirty="0" err="1"/>
              <a:t>trp</a:t>
            </a:r>
            <a:r>
              <a:rPr lang="en-US" i="1" dirty="0"/>
              <a:t> </a:t>
            </a:r>
            <a:r>
              <a:rPr lang="en-US" dirty="0"/>
              <a:t>operon, then</a:t>
            </a:r>
          </a:p>
          <a:p>
            <a:r>
              <a:rPr lang="en-US" dirty="0"/>
              <a:t>A)	the amino acid inactivates the repressor.	</a:t>
            </a:r>
          </a:p>
          <a:p>
            <a:r>
              <a:rPr lang="en-US" dirty="0"/>
              <a:t>B)	the enzymes produced are called inducible enzymes.	</a:t>
            </a:r>
          </a:p>
          <a:p>
            <a:r>
              <a:rPr lang="en-US" dirty="0"/>
              <a:t>C)	the repressor is active in the absence of the amino acid.	</a:t>
            </a:r>
          </a:p>
          <a:p>
            <a:r>
              <a:rPr lang="en-US" dirty="0"/>
              <a:t>D)	the amino acid acts as a </a:t>
            </a:r>
            <a:r>
              <a:rPr lang="en-US" dirty="0" err="1"/>
              <a:t>corepressor</a:t>
            </a:r>
            <a:r>
              <a:rPr lang="en-US" dirty="0"/>
              <a:t>.	</a:t>
            </a:r>
          </a:p>
          <a:p>
            <a:r>
              <a:rPr lang="en-US" dirty="0"/>
              <a:t>E)	the amino acid turns on transcription of the operon.</a:t>
            </a:r>
          </a:p>
          <a:p>
            <a:endParaRPr lang="en-US" dirty="0"/>
          </a:p>
        </p:txBody>
      </p:sp>
    </p:spTree>
    <p:extLst>
      <p:ext uri="{BB962C8B-B14F-4D97-AF65-F5344CB8AC3E}">
        <p14:creationId xmlns:p14="http://schemas.microsoft.com/office/powerpoint/2010/main" val="35181507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The functioning of enhancers is an example of</a:t>
            </a:r>
          </a:p>
          <a:p>
            <a:r>
              <a:rPr lang="en-US" dirty="0"/>
              <a:t>A)	transcriptional control of gene expression.	</a:t>
            </a:r>
          </a:p>
          <a:p>
            <a:r>
              <a:rPr lang="en-US" dirty="0"/>
              <a:t>B)	a post-transcriptional mechanism to regulate mRNA.	</a:t>
            </a:r>
          </a:p>
          <a:p>
            <a:r>
              <a:rPr lang="en-US" dirty="0"/>
              <a:t>C)	the stimulation of translation by initiation factors.	</a:t>
            </a:r>
          </a:p>
          <a:p>
            <a:r>
              <a:rPr lang="en-US" dirty="0"/>
              <a:t>D)	post-translational control that activates certain proteins.	</a:t>
            </a:r>
          </a:p>
          <a:p>
            <a:r>
              <a:rPr lang="en-US" dirty="0"/>
              <a:t>E)	a eukaryotic equivalent of prokaryotic promoter functioning.</a:t>
            </a:r>
          </a:p>
          <a:p>
            <a:endParaRPr lang="en-US" dirty="0"/>
          </a:p>
        </p:txBody>
      </p:sp>
    </p:spTree>
    <p:extLst>
      <p:ext uri="{BB962C8B-B14F-4D97-AF65-F5344CB8AC3E}">
        <p14:creationId xmlns:p14="http://schemas.microsoft.com/office/powerpoint/2010/main" val="2825087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Which of the following sets of materials are required by both eukaryotes and prokaryotes for replication?</a:t>
            </a:r>
          </a:p>
          <a:p>
            <a:r>
              <a:rPr lang="en-US" dirty="0"/>
              <a:t>A)	double–stranded DNA, four kinds of </a:t>
            </a:r>
            <a:r>
              <a:rPr lang="en-US" dirty="0" err="1"/>
              <a:t>dNTPs</a:t>
            </a:r>
            <a:r>
              <a:rPr lang="en-US" dirty="0"/>
              <a:t>, primers, origins of replication	</a:t>
            </a:r>
          </a:p>
          <a:p>
            <a:r>
              <a:rPr lang="en-US" dirty="0"/>
              <a:t>B)	topoisomerases, </a:t>
            </a:r>
            <a:r>
              <a:rPr lang="en-US" dirty="0" err="1"/>
              <a:t>telomerases</a:t>
            </a:r>
            <a:r>
              <a:rPr lang="en-US" dirty="0"/>
              <a:t>, polymerases	</a:t>
            </a:r>
          </a:p>
          <a:p>
            <a:r>
              <a:rPr lang="en-US" dirty="0"/>
              <a:t>C)	G–C rich regions, polymerases, chromosome nicks	</a:t>
            </a:r>
          </a:p>
          <a:p>
            <a:r>
              <a:rPr lang="en-US" dirty="0"/>
              <a:t>D)	nucleosome loosening, four </a:t>
            </a:r>
            <a:r>
              <a:rPr lang="en-US" dirty="0" err="1"/>
              <a:t>dNTPs</a:t>
            </a:r>
            <a:r>
              <a:rPr lang="en-US" dirty="0"/>
              <a:t>, four </a:t>
            </a:r>
            <a:r>
              <a:rPr lang="en-US" dirty="0" err="1"/>
              <a:t>rNTPs</a:t>
            </a:r>
            <a:r>
              <a:rPr lang="en-US" dirty="0"/>
              <a:t>	</a:t>
            </a:r>
          </a:p>
          <a:p>
            <a:r>
              <a:rPr lang="en-US" dirty="0"/>
              <a:t>E)	ligase, primers, nucleases</a:t>
            </a:r>
          </a:p>
          <a:p>
            <a:endParaRPr lang="en-US" dirty="0"/>
          </a:p>
        </p:txBody>
      </p:sp>
    </p:spTree>
    <p:extLst>
      <p:ext uri="{BB962C8B-B14F-4D97-AF65-F5344CB8AC3E}">
        <p14:creationId xmlns:p14="http://schemas.microsoft.com/office/powerpoint/2010/main" val="436002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a linear eukaryotic chromatin sample, which of the following strands is looped into domains by scaffolding proteins?</a:t>
            </a:r>
          </a:p>
          <a:p>
            <a:r>
              <a:rPr lang="en-US" dirty="0"/>
              <a:t>A)	DNA without attached histones	</a:t>
            </a:r>
          </a:p>
          <a:p>
            <a:r>
              <a:rPr lang="en-US" dirty="0"/>
              <a:t>B)	DNA with H1 only	</a:t>
            </a:r>
          </a:p>
          <a:p>
            <a:r>
              <a:rPr lang="en-US" dirty="0"/>
              <a:t>C)	the 10–nm chromatin fiber	</a:t>
            </a:r>
          </a:p>
          <a:p>
            <a:r>
              <a:rPr lang="en-US" dirty="0"/>
              <a:t>D)	the 30–nm chromatin fiber	</a:t>
            </a:r>
          </a:p>
          <a:p>
            <a:r>
              <a:rPr lang="en-US" dirty="0"/>
              <a:t>E)	the metaphase chromosome</a:t>
            </a:r>
          </a:p>
          <a:p>
            <a:endParaRPr lang="en-US" dirty="0"/>
          </a:p>
        </p:txBody>
      </p:sp>
    </p:spTree>
    <p:extLst>
      <p:ext uri="{BB962C8B-B14F-4D97-AF65-F5344CB8AC3E}">
        <p14:creationId xmlns:p14="http://schemas.microsoft.com/office/powerpoint/2010/main" val="3296327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If a cell were unable to produce histone proteins, which of the following would be a likely effect?</a:t>
            </a:r>
          </a:p>
          <a:p>
            <a:r>
              <a:rPr lang="en-US" dirty="0"/>
              <a:t>A)	There would be an increase in the amount of "satellite" DNA produced during centrifugation.	</a:t>
            </a:r>
          </a:p>
          <a:p>
            <a:r>
              <a:rPr lang="en-US" dirty="0"/>
              <a:t>B)	The cell's DNA couldn't be packed into its nucleus.	</a:t>
            </a:r>
          </a:p>
          <a:p>
            <a:r>
              <a:rPr lang="en-US" dirty="0"/>
              <a:t>C)	Spindle fibers would not form during prophase.	</a:t>
            </a:r>
          </a:p>
          <a:p>
            <a:r>
              <a:rPr lang="en-US" dirty="0"/>
              <a:t>D)	Amplification of other genes would compensate for the lack of histones.	</a:t>
            </a:r>
          </a:p>
          <a:p>
            <a:r>
              <a:rPr lang="en-US" dirty="0"/>
              <a:t>E)	</a:t>
            </a:r>
            <a:r>
              <a:rPr lang="en-US" dirty="0" err="1"/>
              <a:t>Pseudogenes</a:t>
            </a:r>
            <a:r>
              <a:rPr lang="en-US" dirty="0"/>
              <a:t> would be transcribed to compensate for the decreased protein in the cell.</a:t>
            </a:r>
          </a:p>
          <a:p>
            <a:endParaRPr lang="en-US" dirty="0"/>
          </a:p>
        </p:txBody>
      </p:sp>
    </p:spTree>
    <p:extLst>
      <p:ext uri="{BB962C8B-B14F-4D97-AF65-F5344CB8AC3E}">
        <p14:creationId xmlns:p14="http://schemas.microsoft.com/office/powerpoint/2010/main" val="3799885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01962"/>
          </a:xfrm>
        </p:spPr>
        <p:txBody>
          <a:bodyPr/>
          <a:lstStyle/>
          <a:p>
            <a:r>
              <a:rPr lang="en-US" dirty="0"/>
              <a:t/>
            </a:r>
            <a:br>
              <a:rPr lang="en-US" dirty="0"/>
            </a:br>
            <a:endParaRPr lang="en-US" dirty="0"/>
          </a:p>
        </p:txBody>
      </p:sp>
      <p:sp>
        <p:nvSpPr>
          <p:cNvPr id="3" name="Content Placeholder 2"/>
          <p:cNvSpPr>
            <a:spLocks noGrp="1"/>
          </p:cNvSpPr>
          <p:nvPr>
            <p:ph idx="1"/>
          </p:nvPr>
        </p:nvSpPr>
        <p:spPr>
          <a:xfrm>
            <a:off x="457200" y="3429000"/>
            <a:ext cx="8229600" cy="2697163"/>
          </a:xfrm>
        </p:spPr>
        <p:txBody>
          <a:bodyPr>
            <a:normAutofit fontScale="55000" lnSpcReduction="20000"/>
          </a:bodyPr>
          <a:lstStyle/>
          <a:p>
            <a:r>
              <a:rPr lang="en-US" dirty="0"/>
              <a:t>A space probe returns with a culture of a microorganism found on a distant planet. Analysis shows that it is a carbon–based life–form that has DNA. You grow the cells in </a:t>
            </a:r>
            <a:r>
              <a:rPr lang="en-US" baseline="30000" dirty="0"/>
              <a:t>15</a:t>
            </a:r>
            <a:r>
              <a:rPr lang="en-US" dirty="0"/>
              <a:t>N medium for several generations and then transfer them to </a:t>
            </a:r>
            <a:r>
              <a:rPr lang="en-US" baseline="30000" dirty="0"/>
              <a:t>14</a:t>
            </a:r>
            <a:r>
              <a:rPr lang="en-US" dirty="0"/>
              <a:t>N medium. Which pattern in the figure above would you expect if the DNA was replicated in a conservative manner?</a:t>
            </a:r>
          </a:p>
          <a:p>
            <a:r>
              <a:rPr lang="en-US" dirty="0"/>
              <a:t>A)	A	</a:t>
            </a:r>
          </a:p>
          <a:p>
            <a:r>
              <a:rPr lang="en-US" dirty="0"/>
              <a:t>B)	B	</a:t>
            </a:r>
          </a:p>
          <a:p>
            <a:r>
              <a:rPr lang="en-US" dirty="0"/>
              <a:t>C)	C	</a:t>
            </a:r>
          </a:p>
          <a:p>
            <a:r>
              <a:rPr lang="en-US" dirty="0"/>
              <a:t>D)	D	</a:t>
            </a:r>
          </a:p>
          <a:p>
            <a:r>
              <a:rPr lang="en-US" dirty="0"/>
              <a:t>E)	E</a:t>
            </a:r>
          </a:p>
          <a:p>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022" t="26515" r="39489" b="50379"/>
          <a:stretch/>
        </p:blipFill>
        <p:spPr bwMode="auto">
          <a:xfrm>
            <a:off x="775854" y="332508"/>
            <a:ext cx="6767946" cy="2970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6264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8181" t="32197" r="16052" b="18750"/>
          <a:stretch/>
        </p:blipFill>
        <p:spPr bwMode="auto">
          <a:xfrm>
            <a:off x="81870" y="76200"/>
            <a:ext cx="9126641" cy="655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2500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For a science fair project, two students decided to repeat the Hershey and Chase experiment, with modifications. They decided to label the nitrogen of the DNA, rather than the phosphate. They reasoned that each nucleotide has only one phosphate and two to five </a:t>
            </a:r>
            <a:r>
              <a:rPr lang="en-US" dirty="0" err="1"/>
              <a:t>nitrogens</a:t>
            </a:r>
            <a:r>
              <a:rPr lang="en-US" dirty="0"/>
              <a:t>. Thus, labeling the </a:t>
            </a:r>
            <a:r>
              <a:rPr lang="en-US" dirty="0" err="1"/>
              <a:t>nitrogens</a:t>
            </a:r>
            <a:r>
              <a:rPr lang="en-US" dirty="0"/>
              <a:t> would provide a stronger signal than labeling the phosphates. Why won't this experiment work?</a:t>
            </a:r>
          </a:p>
          <a:p>
            <a:r>
              <a:rPr lang="en-US" dirty="0"/>
              <a:t>A)	There is no radioactive isotope of nitrogen.	</a:t>
            </a:r>
          </a:p>
          <a:p>
            <a:r>
              <a:rPr lang="en-US" dirty="0"/>
              <a:t>B)	Radioactive nitrogen has a half–life of 100,000 years, and the material would be too dangerous for too long.	</a:t>
            </a:r>
          </a:p>
          <a:p>
            <a:r>
              <a:rPr lang="en-US" dirty="0"/>
              <a:t>C)	Avery et al. have already concluded that this experiment showed inconclusive results.	</a:t>
            </a:r>
          </a:p>
          <a:p>
            <a:r>
              <a:rPr lang="en-US" dirty="0"/>
              <a:t>D)	Although there are more </a:t>
            </a:r>
            <a:r>
              <a:rPr lang="en-US" dirty="0" err="1"/>
              <a:t>nitrogens</a:t>
            </a:r>
            <a:r>
              <a:rPr lang="en-US" dirty="0"/>
              <a:t> in a nucleotide, labeled phosphates actually have 16 extra neutrons; therefore, they are more radioactive.	</a:t>
            </a:r>
          </a:p>
          <a:p>
            <a:r>
              <a:rPr lang="en-US" dirty="0"/>
              <a:t>E)	Amino acids (and thus proteins) also have nitrogen atoms; thus, the radioactivity would not distinguish between DNA and proteins.</a:t>
            </a:r>
          </a:p>
          <a:p>
            <a:endParaRPr lang="en-US" dirty="0"/>
          </a:p>
        </p:txBody>
      </p:sp>
    </p:spTree>
    <p:extLst>
      <p:ext uri="{BB962C8B-B14F-4D97-AF65-F5344CB8AC3E}">
        <p14:creationId xmlns:p14="http://schemas.microsoft.com/office/powerpoint/2010/main" val="3717608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You briefly expose bacteria undergoing DNA replication to radioactively labeled nucleotides. When you centrifuge the DNA isolated from the bacteria, the DNA separates into two classes. One class of labeled DNA includes very large molecules (thousands or even millions of nucleotides long), and the other includes short stretches of DNA (several hundred to a few thousand nucleotides in length). These two classes of DNA</a:t>
            </a:r>
          </a:p>
          <a:p>
            <a:r>
              <a:rPr lang="en-US" dirty="0"/>
              <a:t>probably represent</a:t>
            </a:r>
          </a:p>
          <a:p>
            <a:r>
              <a:rPr lang="en-US" dirty="0"/>
              <a:t>A)	leading strands and Okazaki fragments.	</a:t>
            </a:r>
          </a:p>
          <a:p>
            <a:r>
              <a:rPr lang="en-US" dirty="0"/>
              <a:t>B)	lagging strands and Okazaki fragments.	</a:t>
            </a:r>
          </a:p>
          <a:p>
            <a:r>
              <a:rPr lang="en-US" dirty="0"/>
              <a:t>C)	Okazaki fragments and RNA primers.	</a:t>
            </a:r>
          </a:p>
          <a:p>
            <a:r>
              <a:rPr lang="en-US" dirty="0"/>
              <a:t>D)	leading strands and RNA primers.	</a:t>
            </a:r>
          </a:p>
          <a:p>
            <a:r>
              <a:rPr lang="en-US" dirty="0"/>
              <a:t>E)	RNA primers and mitochondrial DNA.</a:t>
            </a:r>
          </a:p>
          <a:p>
            <a:endParaRPr lang="en-US" dirty="0"/>
          </a:p>
        </p:txBody>
      </p:sp>
    </p:spTree>
    <p:extLst>
      <p:ext uri="{BB962C8B-B14F-4D97-AF65-F5344CB8AC3E}">
        <p14:creationId xmlns:p14="http://schemas.microsoft.com/office/powerpoint/2010/main" val="587078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What is the basis for the difference in how the leading and lagging strands of DNA molecules are synthesized?</a:t>
            </a:r>
          </a:p>
          <a:p>
            <a:r>
              <a:rPr lang="en-US" dirty="0"/>
              <a:t>A)	The origins of replication occur only at the 5' end.	</a:t>
            </a:r>
          </a:p>
          <a:p>
            <a:r>
              <a:rPr lang="en-US" dirty="0"/>
              <a:t>B)	Helicases and single–strand binding proteins work at the 5' end.	</a:t>
            </a:r>
          </a:p>
          <a:p>
            <a:r>
              <a:rPr lang="en-US" dirty="0"/>
              <a:t>C)	DNA polymerase can join new nucleotides only to the 3' end of a growing strand.	</a:t>
            </a:r>
          </a:p>
          <a:p>
            <a:r>
              <a:rPr lang="en-US" dirty="0"/>
              <a:t>D)	DNA ligase works only in the 3'  5' direction.	</a:t>
            </a:r>
          </a:p>
          <a:p>
            <a:r>
              <a:rPr lang="en-US" dirty="0"/>
              <a:t>E)	Polymerase can work on only one strand at a time.</a:t>
            </a:r>
          </a:p>
          <a:p>
            <a:endParaRPr lang="en-US" dirty="0"/>
          </a:p>
        </p:txBody>
      </p:sp>
    </p:spTree>
    <p:extLst>
      <p:ext uri="{BB962C8B-B14F-4D97-AF65-F5344CB8AC3E}">
        <p14:creationId xmlns:p14="http://schemas.microsoft.com/office/powerpoint/2010/main" val="3444341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r>
              <a:rPr lang="en-US" dirty="0"/>
              <a:t>After mixing a heat–killed, phosphorescent (light-emitting) strain of bacteria with a living, </a:t>
            </a:r>
            <a:r>
              <a:rPr lang="en-US" dirty="0" err="1"/>
              <a:t>nonphosphorescent</a:t>
            </a:r>
            <a:r>
              <a:rPr lang="en-US" dirty="0"/>
              <a:t> strain, you discover that some of the living cells are now phosphorescent. Which observation(s) would provide the best evidence that the ability to phosphoresce is a heritable trait?</a:t>
            </a:r>
          </a:p>
          <a:p>
            <a:r>
              <a:rPr lang="en-US" dirty="0"/>
              <a:t>A)	DNA passed from the heat–killed strain to the living strain.	</a:t>
            </a:r>
          </a:p>
          <a:p>
            <a:r>
              <a:rPr lang="en-US" dirty="0"/>
              <a:t>B)	Protein passed from the heat–killed strain to the living strain.	</a:t>
            </a:r>
          </a:p>
          <a:p>
            <a:r>
              <a:rPr lang="en-US" dirty="0"/>
              <a:t>C)	The phosphorescence in the living strain is especially bright.	</a:t>
            </a:r>
          </a:p>
          <a:p>
            <a:r>
              <a:rPr lang="en-US" dirty="0"/>
              <a:t>D)	Descendants of the living cells are also phosphorescent.	</a:t>
            </a:r>
          </a:p>
          <a:p>
            <a:r>
              <a:rPr lang="en-US" dirty="0"/>
              <a:t>E)	Both DNA and protein passed from the heat–killed strain to the living strain.</a:t>
            </a:r>
          </a:p>
          <a:p>
            <a:endParaRPr lang="en-US" dirty="0"/>
          </a:p>
        </p:txBody>
      </p:sp>
    </p:spTree>
    <p:extLst>
      <p:ext uri="{BB962C8B-B14F-4D97-AF65-F5344CB8AC3E}">
        <p14:creationId xmlns:p14="http://schemas.microsoft.com/office/powerpoint/2010/main" val="1457565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elongation of the leading strand during DNA synthesis</a:t>
            </a:r>
          </a:p>
          <a:p>
            <a:r>
              <a:rPr lang="en-US" dirty="0"/>
              <a:t>A)	progresses away from the replication fork.	</a:t>
            </a:r>
          </a:p>
          <a:p>
            <a:r>
              <a:rPr lang="en-US" dirty="0"/>
              <a:t>B)	occurs in the 3'  5' direction.	</a:t>
            </a:r>
          </a:p>
          <a:p>
            <a:r>
              <a:rPr lang="en-US" dirty="0"/>
              <a:t>C)	produces Okazaki fragments.	</a:t>
            </a:r>
          </a:p>
          <a:p>
            <a:r>
              <a:rPr lang="en-US" dirty="0"/>
              <a:t>D)	depends on the action of DNA polymerase.	</a:t>
            </a:r>
          </a:p>
          <a:p>
            <a:r>
              <a:rPr lang="en-US" dirty="0"/>
              <a:t>E)	does not require a template strand.</a:t>
            </a:r>
          </a:p>
          <a:p>
            <a:endParaRPr lang="en-US" dirty="0"/>
          </a:p>
        </p:txBody>
      </p:sp>
    </p:spTree>
    <p:extLst>
      <p:ext uri="{BB962C8B-B14F-4D97-AF65-F5344CB8AC3E}">
        <p14:creationId xmlns:p14="http://schemas.microsoft.com/office/powerpoint/2010/main" val="1746784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a nucleosome, the DNA is wrapped around</a:t>
            </a:r>
          </a:p>
          <a:p>
            <a:r>
              <a:rPr lang="en-US" dirty="0"/>
              <a:t>A)	polymerase molecules.	</a:t>
            </a:r>
          </a:p>
          <a:p>
            <a:r>
              <a:rPr lang="en-US" dirty="0"/>
              <a:t>B)	ribosomes.	</a:t>
            </a:r>
          </a:p>
          <a:p>
            <a:r>
              <a:rPr lang="en-US" dirty="0"/>
              <a:t>C)	histones.	</a:t>
            </a:r>
          </a:p>
          <a:p>
            <a:r>
              <a:rPr lang="en-US" dirty="0"/>
              <a:t>D)	a thymine dimer.	</a:t>
            </a:r>
          </a:p>
          <a:p>
            <a:r>
              <a:rPr lang="en-US" dirty="0"/>
              <a:t>E)	satellite DNA.</a:t>
            </a:r>
          </a:p>
          <a:p>
            <a:endParaRPr lang="en-US" dirty="0"/>
          </a:p>
        </p:txBody>
      </p:sp>
    </p:spTree>
    <p:extLst>
      <p:ext uri="{BB962C8B-B14F-4D97-AF65-F5344CB8AC3E}">
        <p14:creationId xmlns:p14="http://schemas.microsoft.com/office/powerpoint/2010/main" val="3118115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i="1" dirty="0"/>
              <a:t>E. coli </a:t>
            </a:r>
            <a:r>
              <a:rPr lang="en-US" dirty="0"/>
              <a:t>cells grown on </a:t>
            </a:r>
            <a:r>
              <a:rPr lang="en-US" baseline="30000" dirty="0"/>
              <a:t>15</a:t>
            </a:r>
            <a:r>
              <a:rPr lang="en-US" dirty="0"/>
              <a:t>N medium are transferred to </a:t>
            </a:r>
            <a:r>
              <a:rPr lang="en-US" baseline="30000" dirty="0"/>
              <a:t>14</a:t>
            </a:r>
            <a:r>
              <a:rPr lang="en-US" dirty="0"/>
              <a:t>N medium and allowed to grow for two more generations (two rounds of DNA replication). DNA extracted from these cells is centrifuged. What density distribution of DNA would you expect in this experiment?</a:t>
            </a:r>
          </a:p>
          <a:p>
            <a:r>
              <a:rPr lang="en-US" dirty="0"/>
              <a:t>A)	one high–density and one low–density band	</a:t>
            </a:r>
          </a:p>
          <a:p>
            <a:r>
              <a:rPr lang="en-US" dirty="0"/>
              <a:t>B)	one intermediate–density band	</a:t>
            </a:r>
          </a:p>
          <a:p>
            <a:r>
              <a:rPr lang="en-US" dirty="0"/>
              <a:t>C)	one high–density and one intermediate–density band	</a:t>
            </a:r>
          </a:p>
          <a:p>
            <a:r>
              <a:rPr lang="en-US" dirty="0"/>
              <a:t>D)	one low–density and one intermediate–density band	</a:t>
            </a:r>
          </a:p>
          <a:p>
            <a:r>
              <a:rPr lang="en-US" dirty="0"/>
              <a:t>E)	one low–density band</a:t>
            </a:r>
          </a:p>
          <a:p>
            <a:endParaRPr lang="en-US" dirty="0"/>
          </a:p>
        </p:txBody>
      </p:sp>
    </p:spTree>
    <p:extLst>
      <p:ext uri="{BB962C8B-B14F-4D97-AF65-F5344CB8AC3E}">
        <p14:creationId xmlns:p14="http://schemas.microsoft.com/office/powerpoint/2010/main" val="3780395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A biochemist isolates, purifies, and combines in a test tube a variety of molecules needed for DNA replication. When she adds some DNA to the mixture, replication occurs, but each DNA molecule consists of a normal strand paired with numerous segments of DNA a few hundred nucleotides long. What has she probably left out of the mixture?</a:t>
            </a:r>
          </a:p>
          <a:p>
            <a:r>
              <a:rPr lang="en-US" dirty="0"/>
              <a:t>A)	DNA polymerase	</a:t>
            </a:r>
          </a:p>
          <a:p>
            <a:r>
              <a:rPr lang="en-US" dirty="0"/>
              <a:t>B)	DNA ligase	</a:t>
            </a:r>
          </a:p>
          <a:p>
            <a:r>
              <a:rPr lang="en-US" dirty="0"/>
              <a:t>C)	nucleotides	</a:t>
            </a:r>
          </a:p>
          <a:p>
            <a:r>
              <a:rPr lang="en-US" dirty="0"/>
              <a:t>D)	Okazaki fragments	</a:t>
            </a:r>
          </a:p>
          <a:p>
            <a:r>
              <a:rPr lang="en-US" dirty="0"/>
              <a:t>E)	</a:t>
            </a:r>
            <a:r>
              <a:rPr lang="en-US" dirty="0" err="1"/>
              <a:t>primase</a:t>
            </a:r>
            <a:endParaRPr lang="en-US" dirty="0"/>
          </a:p>
          <a:p>
            <a:endParaRPr lang="en-US" dirty="0"/>
          </a:p>
        </p:txBody>
      </p:sp>
    </p:spTree>
    <p:extLst>
      <p:ext uri="{BB962C8B-B14F-4D97-AF65-F5344CB8AC3E}">
        <p14:creationId xmlns:p14="http://schemas.microsoft.com/office/powerpoint/2010/main" val="2768731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The spontaneous loss of amino groups from adenine in DNA results in hypoxanthine, an uncommon base, opposite thymine. What combination of proteins could repair such damage?</a:t>
            </a:r>
          </a:p>
          <a:p>
            <a:r>
              <a:rPr lang="en-US" dirty="0"/>
              <a:t>A)	nuclease, DNA polymerase, DNA ligase	</a:t>
            </a:r>
          </a:p>
          <a:p>
            <a:r>
              <a:rPr lang="en-US" dirty="0"/>
              <a:t>B)	telomerase, </a:t>
            </a:r>
            <a:r>
              <a:rPr lang="en-US" dirty="0" err="1"/>
              <a:t>primase</a:t>
            </a:r>
            <a:r>
              <a:rPr lang="en-US" dirty="0"/>
              <a:t>, DNA polymerase	</a:t>
            </a:r>
          </a:p>
          <a:p>
            <a:r>
              <a:rPr lang="nb-NO" dirty="0"/>
              <a:t>C)	telomerase, helicase, single–strand binding protein	</a:t>
            </a:r>
          </a:p>
          <a:p>
            <a:r>
              <a:rPr lang="en-US" dirty="0"/>
              <a:t>D)	DNA ligase, replication fork proteins, adenylyl </a:t>
            </a:r>
            <a:r>
              <a:rPr lang="en-US" dirty="0" err="1"/>
              <a:t>cyclase</a:t>
            </a:r>
            <a:r>
              <a:rPr lang="en-US" dirty="0"/>
              <a:t>	</a:t>
            </a:r>
          </a:p>
          <a:p>
            <a:r>
              <a:rPr lang="en-US" dirty="0"/>
              <a:t>E)	nuclease, telomerase, </a:t>
            </a:r>
            <a:r>
              <a:rPr lang="en-US" dirty="0" err="1"/>
              <a:t>primase</a:t>
            </a:r>
            <a:endParaRPr lang="en-US" dirty="0"/>
          </a:p>
          <a:p>
            <a:endParaRPr lang="en-US" dirty="0"/>
          </a:p>
        </p:txBody>
      </p:sp>
    </p:spTree>
    <p:extLst>
      <p:ext uri="{BB962C8B-B14F-4D97-AF65-F5344CB8AC3E}">
        <p14:creationId xmlns:p14="http://schemas.microsoft.com/office/powerpoint/2010/main" val="3455086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Which of the following variations on translation would be most disadvantageous for a cell?</a:t>
            </a:r>
          </a:p>
          <a:p>
            <a:r>
              <a:rPr lang="en-US" dirty="0"/>
              <a:t>A)	translating polypeptides directly from DNA	</a:t>
            </a:r>
          </a:p>
          <a:p>
            <a:r>
              <a:rPr lang="en-US" dirty="0"/>
              <a:t>B)	using fewer kinds of </a:t>
            </a:r>
            <a:r>
              <a:rPr lang="en-US" dirty="0" err="1"/>
              <a:t>tRNA</a:t>
            </a:r>
            <a:r>
              <a:rPr lang="en-US" dirty="0"/>
              <a:t>	</a:t>
            </a:r>
          </a:p>
          <a:p>
            <a:r>
              <a:rPr lang="en-US" dirty="0"/>
              <a:t>C)	having only one stop codon	</a:t>
            </a:r>
          </a:p>
          <a:p>
            <a:r>
              <a:rPr lang="en-US" dirty="0"/>
              <a:t>D)	lengthening the half–life of mRNA	</a:t>
            </a:r>
          </a:p>
          <a:p>
            <a:r>
              <a:rPr lang="en-US" dirty="0"/>
              <a:t>E)	having a second codon (besides AUG) as a start codon</a:t>
            </a:r>
          </a:p>
          <a:p>
            <a:endParaRPr lang="en-US" dirty="0"/>
          </a:p>
        </p:txBody>
      </p:sp>
    </p:spTree>
    <p:extLst>
      <p:ext uri="{BB962C8B-B14F-4D97-AF65-F5344CB8AC3E}">
        <p14:creationId xmlns:p14="http://schemas.microsoft.com/office/powerpoint/2010/main" val="39298533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err="1"/>
              <a:t>Garrod</a:t>
            </a:r>
            <a:r>
              <a:rPr lang="en-US" dirty="0"/>
              <a:t> hypothesized that "inborn errors of metabolism" such as </a:t>
            </a:r>
            <a:r>
              <a:rPr lang="en-US" dirty="0" err="1"/>
              <a:t>alkaptonuria</a:t>
            </a:r>
            <a:r>
              <a:rPr lang="en-US" dirty="0"/>
              <a:t> occur because</a:t>
            </a:r>
          </a:p>
          <a:p>
            <a:r>
              <a:rPr lang="en-US" dirty="0"/>
              <a:t>A)	metabolic enzymes require vitamin cofactors, and affected individuals have significant nutritional deficiencies.	</a:t>
            </a:r>
          </a:p>
          <a:p>
            <a:r>
              <a:rPr lang="en-US" dirty="0"/>
              <a:t>B)	enzymes are made of DNA, and affected individuals lack DNA polymerase.	</a:t>
            </a:r>
          </a:p>
          <a:p>
            <a:r>
              <a:rPr lang="en-US" dirty="0"/>
              <a:t>C)	many metabolic enzymes use DNA as a cofactor, and affected individuals have mutations that prevent their enzymes from interacting efficiently with DNA.	</a:t>
            </a:r>
          </a:p>
          <a:p>
            <a:r>
              <a:rPr lang="en-US" dirty="0"/>
              <a:t>D)	certain metabolic reactions are carried out by ribozymes, and affected individuals lack key splicing factors.	</a:t>
            </a:r>
          </a:p>
          <a:p>
            <a:r>
              <a:rPr lang="en-US" dirty="0"/>
              <a:t>E)	genes dictate the production of specific enzymes, and affected individuals have genetic defects that cause them to lack certain enzymes.</a:t>
            </a:r>
          </a:p>
          <a:p>
            <a:endParaRPr lang="en-US" dirty="0"/>
          </a:p>
        </p:txBody>
      </p:sp>
    </p:spTree>
    <p:extLst>
      <p:ext uri="{BB962C8B-B14F-4D97-AF65-F5344CB8AC3E}">
        <p14:creationId xmlns:p14="http://schemas.microsoft.com/office/powerpoint/2010/main" val="2796574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nitrogenous base adenine is found in all members of which group?</a:t>
            </a:r>
          </a:p>
          <a:p>
            <a:r>
              <a:rPr lang="en-US" dirty="0"/>
              <a:t>A)	proteins, triglycerides, and testosterone	</a:t>
            </a:r>
          </a:p>
          <a:p>
            <a:r>
              <a:rPr lang="en-US" dirty="0"/>
              <a:t>B)	proteins, ATP, and DNA	</a:t>
            </a:r>
          </a:p>
          <a:p>
            <a:r>
              <a:rPr lang="en-US" dirty="0"/>
              <a:t>C)	ATP, RNA, and DNA	</a:t>
            </a:r>
          </a:p>
          <a:p>
            <a:r>
              <a:rPr lang="en-US" dirty="0"/>
              <a:t>D)	α glucose, ATP, and DNA	</a:t>
            </a:r>
          </a:p>
          <a:p>
            <a:r>
              <a:rPr lang="en-US" dirty="0"/>
              <a:t>E)	proteins, carbohydrates, and ATP</a:t>
            </a:r>
          </a:p>
          <a:p>
            <a:endParaRPr lang="en-US" dirty="0"/>
          </a:p>
        </p:txBody>
      </p:sp>
    </p:spTree>
    <p:extLst>
      <p:ext uri="{BB962C8B-B14F-4D97-AF65-F5344CB8AC3E}">
        <p14:creationId xmlns:p14="http://schemas.microsoft.com/office/powerpoint/2010/main" val="3295726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The "universal" genetic code is now known to have exceptions. Evidence for this can be found if which of the following is true?</a:t>
            </a:r>
          </a:p>
          <a:p>
            <a:r>
              <a:rPr lang="en-US" dirty="0"/>
              <a:t>A)	If UGA, usually a stop codon, is found to code for an amino acid such as tryptophan (usually coded for by UGG only).	</a:t>
            </a:r>
          </a:p>
          <a:p>
            <a:r>
              <a:rPr lang="en-US" dirty="0"/>
              <a:t>B)	If one stop codon, such as UGA, is found to have a different effect on translation than another stop codon, such as UAA.	</a:t>
            </a:r>
          </a:p>
          <a:p>
            <a:r>
              <a:rPr lang="en-US" dirty="0"/>
              <a:t>C)	If prokaryotic organisms are able to translate a eukaryotic mRNA and produce the same polypeptide.	</a:t>
            </a:r>
          </a:p>
          <a:p>
            <a:r>
              <a:rPr lang="en-US" dirty="0"/>
              <a:t>D)	If several codons are found to translate to the same amino acid, such as serine.	</a:t>
            </a:r>
          </a:p>
          <a:p>
            <a:r>
              <a:rPr lang="en-US" dirty="0"/>
              <a:t>E)	If a single mRNA molecule is found to translate to more than one polypeptide when there are two or more AUG sites</a:t>
            </a:r>
            <a:r>
              <a:rPr lang="en-US" dirty="0" smtClean="0"/>
              <a:t>.</a:t>
            </a:r>
            <a:endParaRPr lang="en-US" dirty="0"/>
          </a:p>
        </p:txBody>
      </p:sp>
    </p:spTree>
    <p:extLst>
      <p:ext uri="{BB962C8B-B14F-4D97-AF65-F5344CB8AC3E}">
        <p14:creationId xmlns:p14="http://schemas.microsoft.com/office/powerpoint/2010/main" val="724872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RNA polymerase in a prokaryote is composed of several subunits. Most of these subunits are the same for the transcription of any gene, but one, known as sigma, varies considerably. Which of the following is the most probable advantage for the organism of such variability in RNA polymerase?</a:t>
            </a:r>
          </a:p>
          <a:p>
            <a:r>
              <a:rPr lang="en-US" dirty="0"/>
              <a:t>A)	It might allow the translation process to vary from one cell to another.	</a:t>
            </a:r>
          </a:p>
          <a:p>
            <a:r>
              <a:rPr lang="en-US" dirty="0"/>
              <a:t>B)	It might allow the polymerase to recognize different promoters under certain environmental conditions.	</a:t>
            </a:r>
          </a:p>
          <a:p>
            <a:r>
              <a:rPr lang="en-US" dirty="0"/>
              <a:t>C)	It could allow the polymerase to react differently to each stop codon.	</a:t>
            </a:r>
          </a:p>
          <a:p>
            <a:r>
              <a:rPr lang="en-US" dirty="0"/>
              <a:t>D)	It could allow ribosomal subunits to assemble at faster rates.	</a:t>
            </a:r>
          </a:p>
          <a:p>
            <a:r>
              <a:rPr lang="en-US" dirty="0"/>
              <a:t>E)	It could alter the rate of translation and of exon splicing.</a:t>
            </a:r>
          </a:p>
          <a:p>
            <a:endParaRPr lang="en-US" dirty="0"/>
          </a:p>
        </p:txBody>
      </p:sp>
    </p:spTree>
    <p:extLst>
      <p:ext uri="{BB962C8B-B14F-4D97-AF65-F5344CB8AC3E}">
        <p14:creationId xmlns:p14="http://schemas.microsoft.com/office/powerpoint/2010/main" val="3781301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an analysis of the nucleotide composition of DNA, which of the following will be found?</a:t>
            </a:r>
          </a:p>
          <a:p>
            <a:r>
              <a:rPr lang="en-US" dirty="0"/>
              <a:t>A)	A = C	</a:t>
            </a:r>
          </a:p>
          <a:p>
            <a:r>
              <a:rPr lang="en-US" dirty="0"/>
              <a:t>B)	A = G and C = T	</a:t>
            </a:r>
          </a:p>
          <a:p>
            <a:r>
              <a:rPr lang="fr-FR" dirty="0"/>
              <a:t>C)	A + C = G + T	</a:t>
            </a:r>
          </a:p>
          <a:p>
            <a:r>
              <a:rPr lang="fr-FR" dirty="0"/>
              <a:t>D)	G + C = T + A</a:t>
            </a:r>
          </a:p>
          <a:p>
            <a:endParaRPr lang="en-US" dirty="0"/>
          </a:p>
        </p:txBody>
      </p:sp>
    </p:spTree>
    <p:extLst>
      <p:ext uri="{BB962C8B-B14F-4D97-AF65-F5344CB8AC3E}">
        <p14:creationId xmlns:p14="http://schemas.microsoft.com/office/powerpoint/2010/main" val="35963280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r>
              <a:rPr lang="en-US" dirty="0"/>
              <a:t>Which of the following is a function of a poly–A signal sequence?</a:t>
            </a:r>
          </a:p>
          <a:p>
            <a:r>
              <a:rPr lang="en-US" dirty="0"/>
              <a:t>A)	It adds the poly–A tail to the 3' end of the mRNA.	</a:t>
            </a:r>
          </a:p>
          <a:p>
            <a:r>
              <a:rPr lang="en-US" dirty="0"/>
              <a:t>B)	It codes for a sequence in eukaryotic transcripts that signals enzymatic cleavage ~10–35 nucleotides away.	</a:t>
            </a:r>
          </a:p>
          <a:p>
            <a:r>
              <a:rPr lang="en-US" dirty="0"/>
              <a:t>C)	It allows the 3' end of the mRNA to attach to the ribosome.	</a:t>
            </a:r>
          </a:p>
          <a:p>
            <a:r>
              <a:rPr lang="en-US" dirty="0"/>
              <a:t>D)	It is a sequence that codes for the hydrolysis of the RNA polymerase.	</a:t>
            </a:r>
          </a:p>
          <a:p>
            <a:r>
              <a:rPr lang="en-US" dirty="0"/>
              <a:t>E)	It adds a 7–</a:t>
            </a:r>
            <a:r>
              <a:rPr lang="en-US" dirty="0" err="1"/>
              <a:t>methylguanosine</a:t>
            </a:r>
            <a:r>
              <a:rPr lang="en-US" dirty="0"/>
              <a:t> cap to the 3' end of the mRNA.</a:t>
            </a:r>
          </a:p>
          <a:p>
            <a:endParaRPr lang="en-US" dirty="0"/>
          </a:p>
        </p:txBody>
      </p:sp>
    </p:spTree>
    <p:extLst>
      <p:ext uri="{BB962C8B-B14F-4D97-AF65-F5344CB8AC3E}">
        <p14:creationId xmlns:p14="http://schemas.microsoft.com/office/powerpoint/2010/main" val="21189482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The TATA sequence is found only several nucleotides away from the start site of transcription. This most probably relates to which of the following?</a:t>
            </a:r>
          </a:p>
          <a:p>
            <a:r>
              <a:rPr lang="en-US" dirty="0"/>
              <a:t>A)	the number of hydrogen bonds between A and T in DNA	</a:t>
            </a:r>
          </a:p>
          <a:p>
            <a:r>
              <a:rPr lang="en-US" dirty="0"/>
              <a:t>B)	the triplet nature of the codon	</a:t>
            </a:r>
          </a:p>
          <a:p>
            <a:r>
              <a:rPr lang="en-US" dirty="0"/>
              <a:t>C)	the ability of this sequence to bind to the start site	</a:t>
            </a:r>
          </a:p>
          <a:p>
            <a:r>
              <a:rPr lang="en-US" dirty="0"/>
              <a:t>D)	the supercoiling of the DNA near the start site	</a:t>
            </a:r>
          </a:p>
          <a:p>
            <a:r>
              <a:rPr lang="en-US" dirty="0"/>
              <a:t>E)	the 3–D shape of a DNA molecule</a:t>
            </a:r>
          </a:p>
          <a:p>
            <a:endParaRPr lang="en-US" dirty="0"/>
          </a:p>
        </p:txBody>
      </p:sp>
    </p:spTree>
    <p:extLst>
      <p:ext uri="{BB962C8B-B14F-4D97-AF65-F5344CB8AC3E}">
        <p14:creationId xmlns:p14="http://schemas.microsoft.com/office/powerpoint/2010/main" val="35185419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err="1"/>
              <a:t>Garrod's</a:t>
            </a:r>
            <a:r>
              <a:rPr lang="en-US" dirty="0"/>
              <a:t> information about the enzyme alteration resulting in </a:t>
            </a:r>
            <a:r>
              <a:rPr lang="en-US" dirty="0" err="1"/>
              <a:t>alkaptonuria</a:t>
            </a:r>
            <a:r>
              <a:rPr lang="en-US" dirty="0"/>
              <a:t> led to further elucidation of the same pathway in humans. Phenylketonuria (PKU) occurs when another enzyme in the pathway is altered or missing, resulting in a failure of phenylalanine (</a:t>
            </a:r>
            <a:r>
              <a:rPr lang="en-US" dirty="0" err="1"/>
              <a:t>phe</a:t>
            </a:r>
            <a:r>
              <a:rPr lang="en-US" dirty="0"/>
              <a:t>) to be metabolized to another amino acid: tyrosine. Tyrosine is an earlier substrate in the pathway altered in </a:t>
            </a:r>
            <a:r>
              <a:rPr lang="en-US" dirty="0" err="1"/>
              <a:t>alkaptonuria</a:t>
            </a:r>
            <a:r>
              <a:rPr lang="en-US" dirty="0"/>
              <a:t>. How might PKU affect the presence or absence of </a:t>
            </a:r>
            <a:r>
              <a:rPr lang="en-US" dirty="0" err="1"/>
              <a:t>alkaptonuria</a:t>
            </a:r>
            <a:r>
              <a:rPr lang="en-US" dirty="0"/>
              <a:t>?</a:t>
            </a:r>
          </a:p>
          <a:p>
            <a:r>
              <a:rPr lang="en-US" dirty="0"/>
              <a:t>A)	It would have no effect, because PKU occurs several steps away in the pathway.	</a:t>
            </a:r>
          </a:p>
          <a:p>
            <a:r>
              <a:rPr lang="en-US" dirty="0"/>
              <a:t>B)	It would have no effect, because tyrosine is also available from the diet.	</a:t>
            </a:r>
          </a:p>
          <a:p>
            <a:r>
              <a:rPr lang="en-US" dirty="0"/>
              <a:t>C)	Anyone with PKU must also have </a:t>
            </a:r>
            <a:r>
              <a:rPr lang="en-US" dirty="0" err="1"/>
              <a:t>alkaptonuria</a:t>
            </a:r>
            <a:r>
              <a:rPr lang="en-US" dirty="0"/>
              <a:t>.	</a:t>
            </a:r>
          </a:p>
          <a:p>
            <a:r>
              <a:rPr lang="en-US" dirty="0"/>
              <a:t>D)	Anyone with PKU is born with a predisposition to later </a:t>
            </a:r>
            <a:r>
              <a:rPr lang="en-US" dirty="0" err="1"/>
              <a:t>alkaptonuria</a:t>
            </a:r>
            <a:r>
              <a:rPr lang="en-US" dirty="0"/>
              <a:t>.	</a:t>
            </a:r>
          </a:p>
          <a:p>
            <a:r>
              <a:rPr lang="en-US" dirty="0"/>
              <a:t>E)	Anyone with PKU has mild symptoms of </a:t>
            </a:r>
            <a:r>
              <a:rPr lang="en-US" dirty="0" err="1"/>
              <a:t>alkaptonuria</a:t>
            </a:r>
            <a:r>
              <a:rPr lang="en-US" dirty="0"/>
              <a:t>.</a:t>
            </a:r>
          </a:p>
          <a:p>
            <a:endParaRPr lang="en-US" dirty="0"/>
          </a:p>
        </p:txBody>
      </p:sp>
    </p:spTree>
    <p:extLst>
      <p:ext uri="{BB962C8B-B14F-4D97-AF65-F5344CB8AC3E}">
        <p14:creationId xmlns:p14="http://schemas.microsoft.com/office/powerpoint/2010/main" val="12821800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A eukaryotic transcription unit that is 8,000 nucleotides long may use 1,200 nucleotides to make a protein consisting of approximately 400 amino acids. This is best explained by the fact that</a:t>
            </a:r>
          </a:p>
          <a:p>
            <a:r>
              <a:rPr lang="en-US" dirty="0"/>
              <a:t>A)	many noncoding stretches of nucleotides are present in eukaryotic DNA.	</a:t>
            </a:r>
          </a:p>
          <a:p>
            <a:r>
              <a:rPr lang="en-US" dirty="0"/>
              <a:t>B)	there is redundancy and ambiguity in the genetic code.	</a:t>
            </a:r>
          </a:p>
          <a:p>
            <a:r>
              <a:rPr lang="en-US" dirty="0"/>
              <a:t>C)	many nucleotides are needed to code for each amino acid.	</a:t>
            </a:r>
          </a:p>
          <a:p>
            <a:r>
              <a:rPr lang="en-US" dirty="0"/>
              <a:t>D)	nucleotides break off and are lost during the transcription process.	</a:t>
            </a:r>
          </a:p>
          <a:p>
            <a:r>
              <a:rPr lang="en-US" dirty="0"/>
              <a:t>E)	there are termination exons near the beginning of mRNA.</a:t>
            </a:r>
          </a:p>
          <a:p>
            <a:endParaRPr lang="en-US" dirty="0"/>
          </a:p>
        </p:txBody>
      </p:sp>
    </p:spTree>
    <p:extLst>
      <p:ext uri="{BB962C8B-B14F-4D97-AF65-F5344CB8AC3E}">
        <p14:creationId xmlns:p14="http://schemas.microsoft.com/office/powerpoint/2010/main" val="37999298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In an experimental situation, a student researcher inserts an mRNA molecule into a eukaryotic cell after he has removed its 5' cap and poly–A tail. Which of the following would you expect him to find?</a:t>
            </a:r>
          </a:p>
          <a:p>
            <a:r>
              <a:rPr lang="en-US" dirty="0"/>
              <a:t>A)	The mRNA could not exit the nucleus to be translated.	</a:t>
            </a:r>
          </a:p>
          <a:p>
            <a:r>
              <a:rPr lang="en-US" dirty="0"/>
              <a:t>B)	The cell recognizes the absence of the tail and </a:t>
            </a:r>
            <a:r>
              <a:rPr lang="en-US" dirty="0" err="1"/>
              <a:t>polyadenylates</a:t>
            </a:r>
            <a:r>
              <a:rPr lang="en-US" dirty="0"/>
              <a:t> the mRNA.	</a:t>
            </a:r>
          </a:p>
          <a:p>
            <a:r>
              <a:rPr lang="en-US" dirty="0"/>
              <a:t>C)	The molecule is digested by restriction enzymes in the nucleus.	</a:t>
            </a:r>
          </a:p>
          <a:p>
            <a:r>
              <a:rPr lang="en-US" dirty="0"/>
              <a:t>D)	The molecule is digested by </a:t>
            </a:r>
            <a:r>
              <a:rPr lang="en-US" dirty="0" err="1"/>
              <a:t>exonucleases</a:t>
            </a:r>
            <a:r>
              <a:rPr lang="en-US" dirty="0"/>
              <a:t> since it is no longer protected at the 5' end.	</a:t>
            </a:r>
          </a:p>
          <a:p>
            <a:r>
              <a:rPr lang="en-US" dirty="0"/>
              <a:t>E)	The molecule attaches to a ribosome and is translated, but more slowly.</a:t>
            </a:r>
          </a:p>
          <a:p>
            <a:endParaRPr lang="en-US" dirty="0"/>
          </a:p>
        </p:txBody>
      </p:sp>
    </p:spTree>
    <p:extLst>
      <p:ext uri="{BB962C8B-B14F-4D97-AF65-F5344CB8AC3E}">
        <p14:creationId xmlns:p14="http://schemas.microsoft.com/office/powerpoint/2010/main" val="30565032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What is the function of GTP in translation?</a:t>
            </a:r>
          </a:p>
          <a:p>
            <a:r>
              <a:rPr lang="en-US" dirty="0"/>
              <a:t>A)	GTP energizes the formation of the initiation complex, using initiation factors.	</a:t>
            </a:r>
          </a:p>
          <a:p>
            <a:r>
              <a:rPr lang="en-US" dirty="0"/>
              <a:t>B)	GTP hydrolyzes to provide phosphate groups for </a:t>
            </a:r>
            <a:r>
              <a:rPr lang="en-US" dirty="0" err="1"/>
              <a:t>tRNA</a:t>
            </a:r>
            <a:r>
              <a:rPr lang="en-US" dirty="0"/>
              <a:t> binding.	</a:t>
            </a:r>
          </a:p>
          <a:p>
            <a:r>
              <a:rPr lang="en-US" dirty="0"/>
              <a:t>C)	GTP hydrolyzes to provide energy for making peptide bonds.	</a:t>
            </a:r>
          </a:p>
          <a:p>
            <a:r>
              <a:rPr lang="en-US" dirty="0"/>
              <a:t>D)	GTP supplies phosphates and energy to make ATP from ADP.	</a:t>
            </a:r>
          </a:p>
          <a:p>
            <a:r>
              <a:rPr lang="en-US" dirty="0"/>
              <a:t>E)	GTP separates the small and large subunits of the ribosome at the stop codon.</a:t>
            </a:r>
          </a:p>
          <a:p>
            <a:endParaRPr lang="en-US" dirty="0"/>
          </a:p>
        </p:txBody>
      </p:sp>
    </p:spTree>
    <p:extLst>
      <p:ext uri="{BB962C8B-B14F-4D97-AF65-F5344CB8AC3E}">
        <p14:creationId xmlns:p14="http://schemas.microsoft.com/office/powerpoint/2010/main" val="27163286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Which of the following is the first event to take place in translation in eukaryotes?</a:t>
            </a:r>
          </a:p>
          <a:p>
            <a:r>
              <a:rPr lang="en-US" dirty="0"/>
              <a:t>A)	elongation of the polypeptide	</a:t>
            </a:r>
          </a:p>
          <a:p>
            <a:r>
              <a:rPr lang="en-US" dirty="0"/>
              <a:t>B)	base pairing of activated methionine–</a:t>
            </a:r>
            <a:r>
              <a:rPr lang="en-US" dirty="0" err="1"/>
              <a:t>tRNA</a:t>
            </a:r>
            <a:r>
              <a:rPr lang="en-US" dirty="0"/>
              <a:t> to AUG of the messenger RNA	</a:t>
            </a:r>
          </a:p>
          <a:p>
            <a:r>
              <a:rPr lang="en-US" dirty="0"/>
              <a:t>C)	binding of the larger ribosomal subunit to smaller ribosomal subunits	</a:t>
            </a:r>
          </a:p>
          <a:p>
            <a:r>
              <a:rPr lang="en-US" dirty="0"/>
              <a:t>D)	covalent bonding between the first two amino acids	</a:t>
            </a:r>
          </a:p>
          <a:p>
            <a:r>
              <a:rPr lang="en-US" dirty="0"/>
              <a:t>E)	the small subunit of the ribosome recognizes and attaches to the 5' cap of mRNA</a:t>
            </a:r>
          </a:p>
          <a:p>
            <a:endParaRPr lang="en-US" dirty="0"/>
          </a:p>
        </p:txBody>
      </p:sp>
    </p:spTree>
    <p:extLst>
      <p:ext uri="{BB962C8B-B14F-4D97-AF65-F5344CB8AC3E}">
        <p14:creationId xmlns:p14="http://schemas.microsoft.com/office/powerpoint/2010/main" val="31921544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Which of the following is a function of a signal peptide?</a:t>
            </a:r>
          </a:p>
          <a:p>
            <a:r>
              <a:rPr lang="en-US" dirty="0"/>
              <a:t>A)	to direct an mRNA molecule into the </a:t>
            </a:r>
            <a:r>
              <a:rPr lang="en-US" dirty="0" err="1"/>
              <a:t>cisternal</a:t>
            </a:r>
            <a:r>
              <a:rPr lang="en-US" dirty="0"/>
              <a:t> space of the ER	</a:t>
            </a:r>
          </a:p>
          <a:p>
            <a:r>
              <a:rPr lang="en-US" dirty="0"/>
              <a:t>B)	to bind RNA polymerase to DNA and initiate transcription	</a:t>
            </a:r>
          </a:p>
          <a:p>
            <a:r>
              <a:rPr lang="en-US" dirty="0"/>
              <a:t>C)	to terminate translation of the messenger RNA	</a:t>
            </a:r>
          </a:p>
          <a:p>
            <a:r>
              <a:rPr lang="en-US" dirty="0"/>
              <a:t>D)	to translocate polypeptides to the ER membrane	</a:t>
            </a:r>
          </a:p>
          <a:p>
            <a:r>
              <a:rPr lang="en-US" dirty="0"/>
              <a:t>E)	to signal the initiation of transcription</a:t>
            </a:r>
          </a:p>
        </p:txBody>
      </p:sp>
    </p:spTree>
    <p:extLst>
      <p:ext uri="{BB962C8B-B14F-4D97-AF65-F5344CB8AC3E}">
        <p14:creationId xmlns:p14="http://schemas.microsoft.com/office/powerpoint/2010/main" val="3220797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process of translation, whether in prokaryotes or eukaryotes, requires </a:t>
            </a:r>
            <a:r>
              <a:rPr lang="en-US" dirty="0" err="1"/>
              <a:t>tRNAs</a:t>
            </a:r>
            <a:r>
              <a:rPr lang="en-US" dirty="0"/>
              <a:t>, amino acids, ribosomal subunits, and which of the following?</a:t>
            </a:r>
          </a:p>
          <a:p>
            <a:r>
              <a:rPr lang="en-US" dirty="0"/>
              <a:t>A)	polypeptide factors plus ATP 	</a:t>
            </a:r>
          </a:p>
          <a:p>
            <a:r>
              <a:rPr lang="fr-FR" dirty="0"/>
              <a:t>B)	polypeptide </a:t>
            </a:r>
            <a:r>
              <a:rPr lang="fr-FR" dirty="0" err="1"/>
              <a:t>factors</a:t>
            </a:r>
            <a:r>
              <a:rPr lang="fr-FR" dirty="0"/>
              <a:t> plus GTP	</a:t>
            </a:r>
          </a:p>
          <a:p>
            <a:r>
              <a:rPr lang="en-US" dirty="0"/>
              <a:t>C)	polymerases plus GTP	</a:t>
            </a:r>
          </a:p>
          <a:p>
            <a:r>
              <a:rPr lang="en-US" dirty="0"/>
              <a:t>D)	SRP plus chaperones	</a:t>
            </a:r>
          </a:p>
          <a:p>
            <a:r>
              <a:rPr lang="en-US" dirty="0"/>
              <a:t>E)	signal peptides plus release factor</a:t>
            </a:r>
          </a:p>
          <a:p>
            <a:endParaRPr lang="en-US" dirty="0"/>
          </a:p>
        </p:txBody>
      </p:sp>
    </p:spTree>
    <p:extLst>
      <p:ext uri="{BB962C8B-B14F-4D97-AF65-F5344CB8AC3E}">
        <p14:creationId xmlns:p14="http://schemas.microsoft.com/office/powerpoint/2010/main" val="23686926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When the ribosome reaches a stop codon on the mRNA, no corresponding </a:t>
            </a:r>
            <a:r>
              <a:rPr lang="en-US" dirty="0" err="1"/>
              <a:t>tRNA</a:t>
            </a:r>
            <a:r>
              <a:rPr lang="en-US" dirty="0"/>
              <a:t> enters the A site. If the translation reaction were to be experimentally stopped at this point, which of the following would you be able to isolate?</a:t>
            </a:r>
          </a:p>
          <a:p>
            <a:r>
              <a:rPr lang="en-US" dirty="0"/>
              <a:t>A)	an assembled ribosome with a polypeptide attached to the </a:t>
            </a:r>
            <a:r>
              <a:rPr lang="en-US" dirty="0" err="1"/>
              <a:t>tRNA</a:t>
            </a:r>
            <a:r>
              <a:rPr lang="en-US" dirty="0"/>
              <a:t> in the P site	</a:t>
            </a:r>
          </a:p>
          <a:p>
            <a:r>
              <a:rPr lang="en-US" dirty="0"/>
              <a:t>B)	separated ribosomal subunits, a polypeptide, and free </a:t>
            </a:r>
            <a:r>
              <a:rPr lang="en-US" dirty="0" err="1"/>
              <a:t>tRNA</a:t>
            </a:r>
            <a:r>
              <a:rPr lang="en-US" dirty="0"/>
              <a:t>	</a:t>
            </a:r>
          </a:p>
          <a:p>
            <a:r>
              <a:rPr lang="en-US" dirty="0"/>
              <a:t>C)	an assembled ribosome with a separated polypeptide	</a:t>
            </a:r>
          </a:p>
          <a:p>
            <a:r>
              <a:rPr lang="en-US" dirty="0"/>
              <a:t>D)	separated ribosomal subunits with a polypeptide attached to the </a:t>
            </a:r>
            <a:r>
              <a:rPr lang="en-US" dirty="0" err="1"/>
              <a:t>tRNA</a:t>
            </a:r>
            <a:r>
              <a:rPr lang="en-US" dirty="0"/>
              <a:t>	</a:t>
            </a:r>
          </a:p>
          <a:p>
            <a:r>
              <a:rPr lang="en-US" dirty="0"/>
              <a:t>E)	a cell with fewer ribosomes</a:t>
            </a:r>
          </a:p>
          <a:p>
            <a:endParaRPr lang="en-US" dirty="0"/>
          </a:p>
        </p:txBody>
      </p:sp>
    </p:spTree>
    <p:extLst>
      <p:ext uri="{BB962C8B-B14F-4D97-AF65-F5344CB8AC3E}">
        <p14:creationId xmlns:p14="http://schemas.microsoft.com/office/powerpoint/2010/main" val="3188725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Suppose you are provided with an actively dividing culture of </a:t>
            </a:r>
            <a:r>
              <a:rPr lang="en-US" i="1" dirty="0"/>
              <a:t>E. coli </a:t>
            </a:r>
            <a:r>
              <a:rPr lang="en-US" dirty="0"/>
              <a:t>bacteria to which radioactive thymine has been added. What would happen if a cell replicates once in the presence of this radioactive base?</a:t>
            </a:r>
          </a:p>
          <a:p>
            <a:r>
              <a:rPr lang="en-US" dirty="0"/>
              <a:t>A)	One of the daughter cells, but not the other, would have radioactive DNA.	</a:t>
            </a:r>
          </a:p>
          <a:p>
            <a:r>
              <a:rPr lang="en-US" dirty="0"/>
              <a:t>B)	Neither of the two daughter cells would be radioactive.	</a:t>
            </a:r>
          </a:p>
          <a:p>
            <a:r>
              <a:rPr lang="en-US" dirty="0"/>
              <a:t>C)	All four bases of the DNA would be radioactive.	</a:t>
            </a:r>
          </a:p>
          <a:p>
            <a:r>
              <a:rPr lang="en-US" dirty="0"/>
              <a:t>D)	Radioactive thymine would pair with nonradioactive guanine.	</a:t>
            </a:r>
          </a:p>
          <a:p>
            <a:r>
              <a:rPr lang="en-US" dirty="0"/>
              <a:t>E)	DNA in both daughter cells would be radioactive.</a:t>
            </a:r>
          </a:p>
          <a:p>
            <a:endParaRPr lang="en-US" dirty="0"/>
          </a:p>
        </p:txBody>
      </p:sp>
    </p:spTree>
    <p:extLst>
      <p:ext uri="{BB962C8B-B14F-4D97-AF65-F5344CB8AC3E}">
        <p14:creationId xmlns:p14="http://schemas.microsoft.com/office/powerpoint/2010/main" val="23049221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When translating secretory or membrane proteins, ribosomes are directed to the ER membrane by</a:t>
            </a:r>
          </a:p>
          <a:p>
            <a:r>
              <a:rPr lang="en-US" dirty="0"/>
              <a:t>A)	a specific characteristic of the ribosome itself, which distinguishes free ribosomes from bound ribosomes.	</a:t>
            </a:r>
          </a:p>
          <a:p>
            <a:r>
              <a:rPr lang="en-US" dirty="0"/>
              <a:t>B)	a signal–recognition particle that brings ribosomes to a receptor protein in the ER membrane.	</a:t>
            </a:r>
          </a:p>
          <a:p>
            <a:r>
              <a:rPr lang="en-US" dirty="0"/>
              <a:t>C)	moving through a specialized channel of the nucleus.	</a:t>
            </a:r>
          </a:p>
          <a:p>
            <a:r>
              <a:rPr lang="en-US" dirty="0"/>
              <a:t>D)	a chemical signal given off by the ER.	</a:t>
            </a:r>
          </a:p>
          <a:p>
            <a:r>
              <a:rPr lang="en-US" dirty="0"/>
              <a:t>E)	a signal sequence of RNA that precedes the start codon of the message.</a:t>
            </a:r>
          </a:p>
          <a:p>
            <a:endParaRPr lang="en-US" b="1" dirty="0"/>
          </a:p>
        </p:txBody>
      </p:sp>
    </p:spTree>
    <p:extLst>
      <p:ext uri="{BB962C8B-B14F-4D97-AF65-F5344CB8AC3E}">
        <p14:creationId xmlns:p14="http://schemas.microsoft.com/office/powerpoint/2010/main" val="33043405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In the 1920s Muller discovered that X–rays caused mutation in </a:t>
            </a:r>
            <a:r>
              <a:rPr lang="en-US" i="1" dirty="0"/>
              <a:t>Drosophila</a:t>
            </a:r>
            <a:r>
              <a:rPr lang="en-US" dirty="0"/>
              <a:t>. In a related series of experiments in the 1940s, Charlotte </a:t>
            </a:r>
            <a:r>
              <a:rPr lang="en-US" dirty="0" err="1"/>
              <a:t>Auerbach</a:t>
            </a:r>
            <a:r>
              <a:rPr lang="en-US" dirty="0"/>
              <a:t> discovered that chemicals–she used nitrogen mustards–have a similar effect. A new chemical food additive is developed by a cereal manufacturer. Why do we test for its ability to induce mutation?</a:t>
            </a:r>
          </a:p>
          <a:p>
            <a:r>
              <a:rPr lang="en-US" dirty="0"/>
              <a:t>A)	We worry that it might cause mutation in cereal grain plants.	</a:t>
            </a:r>
          </a:p>
          <a:p>
            <a:r>
              <a:rPr lang="en-US" dirty="0"/>
              <a:t>B)	We want to make sure that it does not emit radiation.	</a:t>
            </a:r>
          </a:p>
          <a:p>
            <a:r>
              <a:rPr lang="en-US" dirty="0"/>
              <a:t>C)	We want to be sure that it increases the rate of mutation sufficiently.	</a:t>
            </a:r>
          </a:p>
          <a:p>
            <a:r>
              <a:rPr lang="en-US" dirty="0"/>
              <a:t>D)	We want to prevent any increase in mutation frequency.	</a:t>
            </a:r>
          </a:p>
          <a:p>
            <a:r>
              <a:rPr lang="en-US" dirty="0"/>
              <a:t>E)	We worry about its ability to cause infection.</a:t>
            </a:r>
          </a:p>
          <a:p>
            <a:endParaRPr lang="en-US" dirty="0"/>
          </a:p>
        </p:txBody>
      </p:sp>
    </p:spTree>
    <p:extLst>
      <p:ext uri="{BB962C8B-B14F-4D97-AF65-F5344CB8AC3E}">
        <p14:creationId xmlns:p14="http://schemas.microsoft.com/office/powerpoint/2010/main" val="23097544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Which of the following DNA mutations is the most likely to be damaging to the protein it specifies?</a:t>
            </a:r>
          </a:p>
          <a:p>
            <a:r>
              <a:rPr lang="en-US" dirty="0"/>
              <a:t>A)	a base–pair deletion	</a:t>
            </a:r>
          </a:p>
          <a:p>
            <a:r>
              <a:rPr lang="en-US" dirty="0"/>
              <a:t>B)	a codon substitution	</a:t>
            </a:r>
          </a:p>
          <a:p>
            <a:r>
              <a:rPr lang="en-US" dirty="0"/>
              <a:t>C)	a substitution in the last base of a codon	</a:t>
            </a:r>
          </a:p>
          <a:p>
            <a:r>
              <a:rPr lang="en-US" dirty="0"/>
              <a:t>D)	a codon deletion	</a:t>
            </a:r>
          </a:p>
          <a:p>
            <a:r>
              <a:rPr lang="en-US" dirty="0"/>
              <a:t>E)	a point mutation</a:t>
            </a:r>
          </a:p>
          <a:p>
            <a:endParaRPr lang="en-US" dirty="0"/>
          </a:p>
        </p:txBody>
      </p:sp>
    </p:spTree>
    <p:extLst>
      <p:ext uri="{BB962C8B-B14F-4D97-AF65-F5344CB8AC3E}">
        <p14:creationId xmlns:p14="http://schemas.microsoft.com/office/powerpoint/2010/main" val="36313426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Which of the following mutations is most likely to cause a phenotypic change?</a:t>
            </a:r>
          </a:p>
          <a:p>
            <a:r>
              <a:rPr lang="en-US" dirty="0"/>
              <a:t>A)	a duplication of all or most introns	</a:t>
            </a:r>
          </a:p>
          <a:p>
            <a:r>
              <a:rPr lang="en-US" dirty="0"/>
              <a:t>B)	a large inversion whose ends are each in the same region between genes	</a:t>
            </a:r>
          </a:p>
          <a:p>
            <a:r>
              <a:rPr lang="en-US" dirty="0"/>
              <a:t>C)	a nucleotide substitution in an exon coding for a </a:t>
            </a:r>
            <a:r>
              <a:rPr lang="en-US" dirty="0" err="1"/>
              <a:t>transmembrane</a:t>
            </a:r>
            <a:r>
              <a:rPr lang="en-US" dirty="0"/>
              <a:t> domain	</a:t>
            </a:r>
          </a:p>
          <a:p>
            <a:r>
              <a:rPr lang="en-US" dirty="0"/>
              <a:t>D)	a single nucleotide deletion in an exon coding for an active site	</a:t>
            </a:r>
          </a:p>
          <a:p>
            <a:r>
              <a:rPr lang="en-US" dirty="0"/>
              <a:t>E)	a </a:t>
            </a:r>
            <a:r>
              <a:rPr lang="en-US" dirty="0" err="1"/>
              <a:t>frameshift</a:t>
            </a:r>
            <a:r>
              <a:rPr lang="en-US" dirty="0"/>
              <a:t> mutation one codon away from the 3' end of the </a:t>
            </a:r>
            <a:r>
              <a:rPr lang="en-US" dirty="0" err="1"/>
              <a:t>nontemplate</a:t>
            </a:r>
            <a:r>
              <a:rPr lang="en-US" dirty="0"/>
              <a:t> strand</a:t>
            </a:r>
          </a:p>
          <a:p>
            <a:endParaRPr lang="en-US" dirty="0"/>
          </a:p>
        </p:txBody>
      </p:sp>
    </p:spTree>
    <p:extLst>
      <p:ext uri="{BB962C8B-B14F-4D97-AF65-F5344CB8AC3E}">
        <p14:creationId xmlns:p14="http://schemas.microsoft.com/office/powerpoint/2010/main" val="6476176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If a protein is coded for by a single gene and this protein has six clearly defined domains, which number of exons below is the gene likely to have?</a:t>
            </a:r>
          </a:p>
          <a:p>
            <a:r>
              <a:rPr lang="en-US" dirty="0"/>
              <a:t>A)	1	</a:t>
            </a:r>
          </a:p>
          <a:p>
            <a:r>
              <a:rPr lang="en-US" dirty="0"/>
              <a:t>B)	5	</a:t>
            </a:r>
          </a:p>
          <a:p>
            <a:r>
              <a:rPr lang="en-US" dirty="0"/>
              <a:t>C)	8	</a:t>
            </a:r>
          </a:p>
          <a:p>
            <a:r>
              <a:rPr lang="en-US" dirty="0"/>
              <a:t>D)	12	</a:t>
            </a:r>
          </a:p>
          <a:p>
            <a:r>
              <a:rPr lang="en-US" dirty="0"/>
              <a:t>E)	14</a:t>
            </a:r>
          </a:p>
          <a:p>
            <a:endParaRPr lang="en-US" dirty="0"/>
          </a:p>
        </p:txBody>
      </p:sp>
    </p:spTree>
    <p:extLst>
      <p:ext uri="{BB962C8B-B14F-4D97-AF65-F5344CB8AC3E}">
        <p14:creationId xmlns:p14="http://schemas.microsoft.com/office/powerpoint/2010/main" val="22584763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genetic test to detect predisposition to cancer would likely examine the </a:t>
            </a:r>
            <a:r>
              <a:rPr lang="en-US" i="1" dirty="0"/>
              <a:t>APC </a:t>
            </a:r>
            <a:r>
              <a:rPr lang="en-US" dirty="0"/>
              <a:t>gene for involvement in which type(s) of cancer?</a:t>
            </a:r>
          </a:p>
          <a:p>
            <a:r>
              <a:rPr lang="en-US" dirty="0"/>
              <a:t>A)	colorectal only	</a:t>
            </a:r>
          </a:p>
          <a:p>
            <a:r>
              <a:rPr lang="en-US" dirty="0"/>
              <a:t>B)	lung and breast	</a:t>
            </a:r>
          </a:p>
          <a:p>
            <a:r>
              <a:rPr lang="en-US" dirty="0"/>
              <a:t>C)	small intestinal and esophageal	</a:t>
            </a:r>
          </a:p>
          <a:p>
            <a:r>
              <a:rPr lang="en-US" dirty="0"/>
              <a:t>D)	lung only	</a:t>
            </a:r>
          </a:p>
          <a:p>
            <a:r>
              <a:rPr lang="en-US" dirty="0"/>
              <a:t>E)	lung and prostate</a:t>
            </a:r>
          </a:p>
          <a:p>
            <a:endParaRPr lang="en-US" dirty="0"/>
          </a:p>
        </p:txBody>
      </p:sp>
    </p:spTree>
    <p:extLst>
      <p:ext uri="{BB962C8B-B14F-4D97-AF65-F5344CB8AC3E}">
        <p14:creationId xmlns:p14="http://schemas.microsoft.com/office/powerpoint/2010/main" val="4628420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Forms of the </a:t>
            </a:r>
            <a:r>
              <a:rPr lang="en-US" dirty="0" err="1"/>
              <a:t>Ras</a:t>
            </a:r>
            <a:r>
              <a:rPr lang="en-US" dirty="0"/>
              <a:t> protein found in tumors usually cause which of the following?</a:t>
            </a:r>
          </a:p>
          <a:p>
            <a:r>
              <a:rPr lang="en-US" dirty="0"/>
              <a:t>A)	DNA replication to stop	</a:t>
            </a:r>
          </a:p>
          <a:p>
            <a:r>
              <a:rPr lang="en-US" dirty="0"/>
              <a:t>B)	DNA replication to be hyperactive	</a:t>
            </a:r>
          </a:p>
          <a:p>
            <a:r>
              <a:rPr lang="en-US" dirty="0"/>
              <a:t>C)	cell-to-cell adhesion to be nonfunctional	</a:t>
            </a:r>
          </a:p>
          <a:p>
            <a:r>
              <a:rPr lang="en-US" dirty="0"/>
              <a:t>D)	cell division to cease	</a:t>
            </a:r>
          </a:p>
          <a:p>
            <a:r>
              <a:rPr lang="en-US" dirty="0"/>
              <a:t>E)	growth factor signaling to be hyperactive</a:t>
            </a:r>
          </a:p>
          <a:p>
            <a:endParaRPr lang="en-US" dirty="0"/>
          </a:p>
        </p:txBody>
      </p:sp>
    </p:spTree>
    <p:extLst>
      <p:ext uri="{BB962C8B-B14F-4D97-AF65-F5344CB8AC3E}">
        <p14:creationId xmlns:p14="http://schemas.microsoft.com/office/powerpoint/2010/main" val="33674320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The cancer-causing forms of the </a:t>
            </a:r>
            <a:r>
              <a:rPr lang="en-US" dirty="0" err="1"/>
              <a:t>Ras</a:t>
            </a:r>
            <a:r>
              <a:rPr lang="en-US" dirty="0"/>
              <a:t> protein are involved in which of the following processes?</a:t>
            </a:r>
          </a:p>
          <a:p>
            <a:r>
              <a:rPr lang="en-US" dirty="0"/>
              <a:t>A)	relaying a signal from a growth factor receptor	</a:t>
            </a:r>
          </a:p>
          <a:p>
            <a:r>
              <a:rPr lang="en-US" dirty="0"/>
              <a:t>B)	DNA replication	</a:t>
            </a:r>
          </a:p>
          <a:p>
            <a:r>
              <a:rPr lang="en-US" dirty="0"/>
              <a:t>C)	DNA repair	</a:t>
            </a:r>
          </a:p>
          <a:p>
            <a:r>
              <a:rPr lang="en-US" dirty="0"/>
              <a:t>D)	cell-cell adhesion	</a:t>
            </a:r>
          </a:p>
          <a:p>
            <a:r>
              <a:rPr lang="en-US" dirty="0"/>
              <a:t>E)	cell division</a:t>
            </a:r>
          </a:p>
          <a:p>
            <a:endParaRPr lang="en-US" dirty="0"/>
          </a:p>
        </p:txBody>
      </p:sp>
    </p:spTree>
    <p:extLst>
      <p:ext uri="{BB962C8B-B14F-4D97-AF65-F5344CB8AC3E}">
        <p14:creationId xmlns:p14="http://schemas.microsoft.com/office/powerpoint/2010/main" val="41142050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i="1" dirty="0"/>
              <a:t>BRCA1 </a:t>
            </a:r>
            <a:r>
              <a:rPr lang="en-US" dirty="0"/>
              <a:t>and </a:t>
            </a:r>
            <a:r>
              <a:rPr lang="en-US" i="1" dirty="0"/>
              <a:t>BRCA2 </a:t>
            </a:r>
            <a:r>
              <a:rPr lang="en-US" dirty="0"/>
              <a:t>are considered to be tumor-suppressor genes because</a:t>
            </a:r>
          </a:p>
          <a:p>
            <a:r>
              <a:rPr lang="en-US" dirty="0"/>
              <a:t>A)	they prevent infection by tumor viruses that cause cancer.	</a:t>
            </a:r>
          </a:p>
          <a:p>
            <a:r>
              <a:rPr lang="en-US" dirty="0"/>
              <a:t>B)	their normal products participate in repair of DNA damage.	</a:t>
            </a:r>
          </a:p>
          <a:p>
            <a:r>
              <a:rPr lang="en-US" dirty="0"/>
              <a:t>C)	the mutant forms of either one of these prevent breast cancer.	</a:t>
            </a:r>
          </a:p>
          <a:p>
            <a:r>
              <a:rPr lang="en-US" dirty="0"/>
              <a:t>D)	the normal genes make estrogen receptors.	</a:t>
            </a:r>
          </a:p>
          <a:p>
            <a:r>
              <a:rPr lang="en-US" dirty="0"/>
              <a:t>E)	they block penetration of breast cells by chemical carcinogens.</a:t>
            </a:r>
          </a:p>
          <a:p>
            <a:endParaRPr lang="en-US" dirty="0"/>
          </a:p>
        </p:txBody>
      </p:sp>
    </p:spTree>
    <p:extLst>
      <p:ext uri="{BB962C8B-B14F-4D97-AF65-F5344CB8AC3E}">
        <p14:creationId xmlns:p14="http://schemas.microsoft.com/office/powerpoint/2010/main" val="19083148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What do gap genes, pair-rule genes, segment polarity genes, and homeotic genes all have in common?</a:t>
            </a:r>
          </a:p>
          <a:p>
            <a:r>
              <a:rPr lang="en-US" dirty="0"/>
              <a:t>A)	Their products act as transcription factors.	</a:t>
            </a:r>
          </a:p>
          <a:p>
            <a:r>
              <a:rPr lang="en-US" dirty="0"/>
              <a:t>B)	They have no counterparts in animals other than </a:t>
            </a:r>
            <a:r>
              <a:rPr lang="en-US" i="1" dirty="0"/>
              <a:t>Drosophila</a:t>
            </a:r>
            <a:r>
              <a:rPr lang="en-US" dirty="0"/>
              <a:t>.	</a:t>
            </a:r>
          </a:p>
          <a:p>
            <a:r>
              <a:rPr lang="en-US" dirty="0"/>
              <a:t>C)	Their products are all synthesized prior to fertilization.	</a:t>
            </a:r>
          </a:p>
          <a:p>
            <a:r>
              <a:rPr lang="en-US" dirty="0"/>
              <a:t>D)	They act independently of other positional information.	</a:t>
            </a:r>
          </a:p>
          <a:p>
            <a:r>
              <a:rPr lang="en-US" dirty="0"/>
              <a:t>E)	They apparently can be activated and inactivated at any time of the fly's life.</a:t>
            </a:r>
          </a:p>
          <a:p>
            <a:endParaRPr lang="en-US" dirty="0"/>
          </a:p>
        </p:txBody>
      </p:sp>
    </p:spTree>
    <p:extLst>
      <p:ext uri="{BB962C8B-B14F-4D97-AF65-F5344CB8AC3E}">
        <p14:creationId xmlns:p14="http://schemas.microsoft.com/office/powerpoint/2010/main" val="2416009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In </a:t>
            </a:r>
            <a:r>
              <a:rPr lang="en-US" i="1" dirty="0"/>
              <a:t>E. coli</a:t>
            </a:r>
            <a:r>
              <a:rPr lang="en-US" dirty="0"/>
              <a:t>, there is a mutation in a gene called </a:t>
            </a:r>
            <a:r>
              <a:rPr lang="en-US" i="1" dirty="0" err="1"/>
              <a:t>dnaB</a:t>
            </a:r>
            <a:r>
              <a:rPr lang="en-US" i="1" dirty="0"/>
              <a:t> </a:t>
            </a:r>
            <a:r>
              <a:rPr lang="en-US" dirty="0"/>
              <a:t>that alters the helicase that normally acts at the origin. Which of the following would you expect as a result of this mutation?</a:t>
            </a:r>
          </a:p>
          <a:p>
            <a:r>
              <a:rPr lang="en-US" dirty="0"/>
              <a:t>A)	No proofreading will occur.	</a:t>
            </a:r>
          </a:p>
          <a:p>
            <a:r>
              <a:rPr lang="en-US" dirty="0"/>
              <a:t>B)	No replication fork will be formed.	</a:t>
            </a:r>
          </a:p>
          <a:p>
            <a:r>
              <a:rPr lang="en-US" dirty="0"/>
              <a:t>C)	The DNA will supercoil.	</a:t>
            </a:r>
          </a:p>
          <a:p>
            <a:r>
              <a:rPr lang="en-US" dirty="0"/>
              <a:t>D)	Replication will occur via RNA polymerase alone.	</a:t>
            </a:r>
          </a:p>
          <a:p>
            <a:r>
              <a:rPr lang="en-US" dirty="0"/>
              <a:t>E)	Replication will require a DNA template from another source.</a:t>
            </a:r>
          </a:p>
          <a:p>
            <a:endParaRPr lang="en-US" dirty="0"/>
          </a:p>
        </p:txBody>
      </p:sp>
    </p:spTree>
    <p:extLst>
      <p:ext uri="{BB962C8B-B14F-4D97-AF65-F5344CB8AC3E}">
        <p14:creationId xmlns:p14="http://schemas.microsoft.com/office/powerpoint/2010/main" val="23724179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In eukaryotes, general transcription factors</a:t>
            </a:r>
          </a:p>
          <a:p>
            <a:r>
              <a:rPr lang="en-US" dirty="0"/>
              <a:t>A)	are required for the expression of specific protein-encoding genes.	</a:t>
            </a:r>
          </a:p>
          <a:p>
            <a:r>
              <a:rPr lang="en-US" dirty="0"/>
              <a:t>B)	bind to other proteins or to a sequence element within the promoter called the TATA box.	</a:t>
            </a:r>
          </a:p>
          <a:p>
            <a:r>
              <a:rPr lang="en-US" dirty="0"/>
              <a:t>C)	inhibit RNA polymerase binding to the promoter and begin transcribing.	</a:t>
            </a:r>
          </a:p>
          <a:p>
            <a:r>
              <a:rPr lang="en-US" dirty="0"/>
              <a:t>D)	usually lead to a high level of transcription even without additional specific transcription factors.	</a:t>
            </a:r>
          </a:p>
          <a:p>
            <a:r>
              <a:rPr lang="en-US" dirty="0"/>
              <a:t>E)	bind to sequences just after the start site of transcription.</a:t>
            </a:r>
          </a:p>
          <a:p>
            <a:endParaRPr lang="en-US" dirty="0"/>
          </a:p>
        </p:txBody>
      </p:sp>
    </p:spTree>
    <p:extLst>
      <p:ext uri="{BB962C8B-B14F-4D97-AF65-F5344CB8AC3E}">
        <p14:creationId xmlns:p14="http://schemas.microsoft.com/office/powerpoint/2010/main" val="8556217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Transcription in eukaryotes requires which of the following in addition to RNA polymerase?</a:t>
            </a:r>
          </a:p>
          <a:p>
            <a:r>
              <a:rPr lang="en-US" dirty="0"/>
              <a:t>A)	the protein product of the promoter	</a:t>
            </a:r>
          </a:p>
          <a:p>
            <a:r>
              <a:rPr lang="en-US" dirty="0"/>
              <a:t>B)	start and stop codons	</a:t>
            </a:r>
          </a:p>
          <a:p>
            <a:r>
              <a:rPr lang="en-US" dirty="0"/>
              <a:t>C)	ribosomes and </a:t>
            </a:r>
            <a:r>
              <a:rPr lang="en-US" dirty="0" err="1"/>
              <a:t>tRNA</a:t>
            </a:r>
            <a:r>
              <a:rPr lang="en-US" dirty="0"/>
              <a:t>	</a:t>
            </a:r>
          </a:p>
          <a:p>
            <a:r>
              <a:rPr lang="en-US" dirty="0"/>
              <a:t>D)	several transcription factors (TFs)	</a:t>
            </a:r>
          </a:p>
          <a:p>
            <a:r>
              <a:rPr lang="en-US" dirty="0"/>
              <a:t>E)	</a:t>
            </a:r>
            <a:r>
              <a:rPr lang="en-US" dirty="0" err="1"/>
              <a:t>aminoacyl</a:t>
            </a:r>
            <a:r>
              <a:rPr lang="en-US" dirty="0"/>
              <a:t> </a:t>
            </a:r>
            <a:r>
              <a:rPr lang="en-US" dirty="0" err="1"/>
              <a:t>synthetase</a:t>
            </a:r>
            <a:endParaRPr lang="en-US" dirty="0"/>
          </a:p>
          <a:p>
            <a:endParaRPr lang="en-US" dirty="0"/>
          </a:p>
        </p:txBody>
      </p:sp>
    </p:spTree>
    <p:extLst>
      <p:ext uri="{BB962C8B-B14F-4D97-AF65-F5344CB8AC3E}">
        <p14:creationId xmlns:p14="http://schemas.microsoft.com/office/powerpoint/2010/main" val="5463774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A particular triplet of bases in the template strand of DNA is 5' AGT 3'. The corresponding codon for the mRNA transcribed is</a:t>
            </a:r>
          </a:p>
          <a:p>
            <a:r>
              <a:rPr lang="en-US" dirty="0"/>
              <a:t>A)	3' UCA 5'.	</a:t>
            </a:r>
          </a:p>
          <a:p>
            <a:r>
              <a:rPr lang="en-US" dirty="0"/>
              <a:t>B)	3' UGA 5'	</a:t>
            </a:r>
          </a:p>
          <a:p>
            <a:r>
              <a:rPr lang="en-US" dirty="0"/>
              <a:t>C)	5' TCA 3'.	</a:t>
            </a:r>
          </a:p>
          <a:p>
            <a:r>
              <a:rPr lang="en-US" dirty="0"/>
              <a:t>D)	3' ACU 5'.	</a:t>
            </a:r>
          </a:p>
          <a:p>
            <a:r>
              <a:rPr lang="en-US" dirty="0"/>
              <a:t>E)	either UCA or TCA, depending on wobble in the first base.</a:t>
            </a:r>
          </a:p>
          <a:p>
            <a:endParaRPr lang="en-US" dirty="0"/>
          </a:p>
        </p:txBody>
      </p:sp>
    </p:spTree>
    <p:extLst>
      <p:ext uri="{BB962C8B-B14F-4D97-AF65-F5344CB8AC3E}">
        <p14:creationId xmlns:p14="http://schemas.microsoft.com/office/powerpoint/2010/main" val="32478672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During splicing, which molecular component of the </a:t>
            </a:r>
            <a:r>
              <a:rPr lang="en-US" dirty="0" err="1"/>
              <a:t>spliceosome</a:t>
            </a:r>
            <a:r>
              <a:rPr lang="en-US" dirty="0"/>
              <a:t> catalyzes the excision reaction?</a:t>
            </a:r>
          </a:p>
          <a:p>
            <a:r>
              <a:rPr lang="en-US" dirty="0"/>
              <a:t>A)	protein	</a:t>
            </a:r>
          </a:p>
          <a:p>
            <a:r>
              <a:rPr lang="en-US" dirty="0"/>
              <a:t>B)	DNA	</a:t>
            </a:r>
          </a:p>
          <a:p>
            <a:r>
              <a:rPr lang="en-US" dirty="0"/>
              <a:t>C)	RNA	</a:t>
            </a:r>
          </a:p>
          <a:p>
            <a:r>
              <a:rPr lang="en-US" dirty="0"/>
              <a:t>D)	lipid	</a:t>
            </a:r>
          </a:p>
          <a:p>
            <a:r>
              <a:rPr lang="en-US" dirty="0"/>
              <a:t>E)	sugar</a:t>
            </a:r>
          </a:p>
          <a:p>
            <a:endParaRPr lang="en-US" dirty="0"/>
          </a:p>
        </p:txBody>
      </p:sp>
    </p:spTree>
    <p:extLst>
      <p:ext uri="{BB962C8B-B14F-4D97-AF65-F5344CB8AC3E}">
        <p14:creationId xmlns:p14="http://schemas.microsoft.com/office/powerpoint/2010/main" val="42541335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a:t>A particular triplet of bases in the </a:t>
            </a:r>
            <a:r>
              <a:rPr lang="en-US" dirty="0" err="1"/>
              <a:t>nontemplate</a:t>
            </a:r>
            <a:r>
              <a:rPr lang="en-US" dirty="0"/>
              <a:t> strand of DNA is AAA. The anticodon on the </a:t>
            </a:r>
            <a:r>
              <a:rPr lang="en-US" dirty="0" err="1"/>
              <a:t>tRNA</a:t>
            </a:r>
            <a:r>
              <a:rPr lang="en-US" dirty="0"/>
              <a:t> that binds the mRNA codon is</a:t>
            </a:r>
          </a:p>
          <a:p>
            <a:r>
              <a:rPr lang="en-US" dirty="0"/>
              <a:t>A)	TTT.	</a:t>
            </a:r>
          </a:p>
          <a:p>
            <a:r>
              <a:rPr lang="en-US" dirty="0"/>
              <a:t>B)	UUA.	</a:t>
            </a:r>
          </a:p>
          <a:p>
            <a:r>
              <a:rPr lang="en-US" dirty="0"/>
              <a:t>C)	UUU.	</a:t>
            </a:r>
          </a:p>
          <a:p>
            <a:r>
              <a:rPr lang="en-US" dirty="0"/>
              <a:t>D)	AAA.	</a:t>
            </a:r>
          </a:p>
          <a:p>
            <a:r>
              <a:rPr lang="en-US" dirty="0"/>
              <a:t>E)	either UAA or TAA, depending on first base wobble.</a:t>
            </a:r>
          </a:p>
          <a:p>
            <a:endParaRPr lang="en-US" dirty="0"/>
          </a:p>
        </p:txBody>
      </p:sp>
    </p:spTree>
    <p:extLst>
      <p:ext uri="{BB962C8B-B14F-4D97-AF65-F5344CB8AC3E}">
        <p14:creationId xmlns:p14="http://schemas.microsoft.com/office/powerpoint/2010/main" val="3190949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A mutant bacterial cell has a defective </a:t>
            </a:r>
            <a:r>
              <a:rPr lang="en-US" dirty="0" err="1"/>
              <a:t>aminoacyl</a:t>
            </a:r>
            <a:r>
              <a:rPr lang="en-US" dirty="0"/>
              <a:t> </a:t>
            </a:r>
            <a:r>
              <a:rPr lang="en-US" dirty="0" err="1"/>
              <a:t>synthetase</a:t>
            </a:r>
            <a:r>
              <a:rPr lang="en-US" dirty="0"/>
              <a:t> that attaches a lysine to </a:t>
            </a:r>
            <a:r>
              <a:rPr lang="en-US" dirty="0" err="1"/>
              <a:t>tRNAs</a:t>
            </a:r>
            <a:r>
              <a:rPr lang="en-US" dirty="0"/>
              <a:t> with the anticodon AAA instead of the normal phenylalanine. The consequence of this for the cell will be that</a:t>
            </a:r>
          </a:p>
          <a:p>
            <a:r>
              <a:rPr lang="en-US" dirty="0"/>
              <a:t>A)	none of the proteins in the cell will contain phenylalanine.	</a:t>
            </a:r>
          </a:p>
          <a:p>
            <a:r>
              <a:rPr lang="en-US" dirty="0"/>
              <a:t>B)	proteins in the cell will include lysine instead of phenylalanine at amino acid positions specified by the codon UUU.	</a:t>
            </a:r>
          </a:p>
          <a:p>
            <a:r>
              <a:rPr lang="en-US" dirty="0"/>
              <a:t>C)	the cell will compensate for the defect by attaching phenylalanine to </a:t>
            </a:r>
            <a:r>
              <a:rPr lang="en-US" dirty="0" err="1"/>
              <a:t>tRNAs</a:t>
            </a:r>
            <a:r>
              <a:rPr lang="en-US" dirty="0"/>
              <a:t> with lysine–specifying anticodons.	</a:t>
            </a:r>
          </a:p>
          <a:p>
            <a:r>
              <a:rPr lang="en-US" dirty="0"/>
              <a:t>D)	the ribosome will skip a codon every time a UUU is encountered.	</a:t>
            </a:r>
          </a:p>
          <a:p>
            <a:r>
              <a:rPr lang="en-US" dirty="0"/>
              <a:t>E)	none of the options will occur; the cell will recognize the error and destroy the </a:t>
            </a:r>
            <a:r>
              <a:rPr lang="en-US" dirty="0" err="1"/>
              <a:t>tRNA</a:t>
            </a:r>
            <a:r>
              <a:rPr lang="en-US" dirty="0"/>
              <a:t>.</a:t>
            </a:r>
          </a:p>
          <a:p>
            <a:endParaRPr lang="en-US" dirty="0"/>
          </a:p>
        </p:txBody>
      </p:sp>
    </p:spTree>
    <p:extLst>
      <p:ext uri="{BB962C8B-B14F-4D97-AF65-F5344CB8AC3E}">
        <p14:creationId xmlns:p14="http://schemas.microsoft.com/office/powerpoint/2010/main" val="21518247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In eukaryotic cells, transcription cannot begin until</a:t>
            </a:r>
          </a:p>
          <a:p>
            <a:r>
              <a:rPr lang="en-US" dirty="0"/>
              <a:t>A)	the two DNA strands have completely separated and exposed the promoter.	</a:t>
            </a:r>
          </a:p>
          <a:p>
            <a:r>
              <a:rPr lang="en-US" dirty="0"/>
              <a:t>B)	several transcription factors have bound to the promoter.	</a:t>
            </a:r>
          </a:p>
          <a:p>
            <a:r>
              <a:rPr lang="en-US" dirty="0"/>
              <a:t>C)	the 5' caps are removed from the mRNA.	</a:t>
            </a:r>
          </a:p>
          <a:p>
            <a:r>
              <a:rPr lang="en-US" dirty="0"/>
              <a:t>D)	the DNA introns are removed from the template.	</a:t>
            </a:r>
          </a:p>
          <a:p>
            <a:r>
              <a:rPr lang="en-US" dirty="0"/>
              <a:t>E)	DNA nucleases have isolated the transcription unit.</a:t>
            </a:r>
          </a:p>
          <a:p>
            <a:endParaRPr lang="en-US" dirty="0"/>
          </a:p>
        </p:txBody>
      </p:sp>
    </p:spTree>
    <p:extLst>
      <p:ext uri="{BB962C8B-B14F-4D97-AF65-F5344CB8AC3E}">
        <p14:creationId xmlns:p14="http://schemas.microsoft.com/office/powerpoint/2010/main" val="31936180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A peptide has the sequence NH</a:t>
            </a:r>
            <a:r>
              <a:rPr lang="en-US" baseline="-25000" dirty="0"/>
              <a:t>2</a:t>
            </a:r>
            <a:r>
              <a:rPr lang="en-US" dirty="0"/>
              <a:t>–</a:t>
            </a:r>
            <a:r>
              <a:rPr lang="en-US" dirty="0" err="1"/>
              <a:t>phe</a:t>
            </a:r>
            <a:r>
              <a:rPr lang="en-US" dirty="0"/>
              <a:t>–pro–</a:t>
            </a:r>
            <a:r>
              <a:rPr lang="en-US" dirty="0" err="1"/>
              <a:t>lys</a:t>
            </a:r>
            <a:r>
              <a:rPr lang="en-US" dirty="0"/>
              <a:t>–</a:t>
            </a:r>
            <a:r>
              <a:rPr lang="en-US" dirty="0" err="1"/>
              <a:t>gly</a:t>
            </a:r>
            <a:r>
              <a:rPr lang="en-US" dirty="0"/>
              <a:t>–</a:t>
            </a:r>
            <a:r>
              <a:rPr lang="en-US" dirty="0" err="1"/>
              <a:t>phe</a:t>
            </a:r>
            <a:r>
              <a:rPr lang="en-US" dirty="0"/>
              <a:t>–pro–COOH. Which of the following sequences in the coding strand of the DNA could code for this peptide?</a:t>
            </a:r>
          </a:p>
          <a:p>
            <a:r>
              <a:rPr lang="en-US" dirty="0"/>
              <a:t>A)	3' UUU–CCC–AAA–GGG–UUU–CCC	</a:t>
            </a:r>
          </a:p>
          <a:p>
            <a:r>
              <a:rPr lang="en-US" dirty="0"/>
              <a:t>B)	3' AUG–AAA–GGG–TTT–CCC–AAA–GGG	</a:t>
            </a:r>
          </a:p>
          <a:p>
            <a:r>
              <a:rPr lang="en-US" dirty="0"/>
              <a:t>C)	5' TTT–CCC–AAA–GGG–TTT–CCC	</a:t>
            </a:r>
          </a:p>
          <a:p>
            <a:r>
              <a:rPr lang="en-US" dirty="0"/>
              <a:t>D)	5' GGG–AAA–TTT–AAA–CCC–ACT–GGG	</a:t>
            </a:r>
          </a:p>
          <a:p>
            <a:r>
              <a:rPr lang="en-US" dirty="0"/>
              <a:t>E)	5' ACT–TAC–CAT–AAA–CAT–TAC–UGA</a:t>
            </a:r>
          </a:p>
          <a:p>
            <a:endParaRPr lang="en-US" dirty="0"/>
          </a:p>
        </p:txBody>
      </p:sp>
    </p:spTree>
    <p:extLst>
      <p:ext uri="{BB962C8B-B14F-4D97-AF65-F5344CB8AC3E}">
        <p14:creationId xmlns:p14="http://schemas.microsoft.com/office/powerpoint/2010/main" val="11995642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Which of the following types of mutation, resulting in an error in the mRNA just after the AUG start of translation, is likely to have the most serious effect on the polypeptide product?</a:t>
            </a:r>
          </a:p>
          <a:p>
            <a:r>
              <a:rPr lang="en-US" dirty="0"/>
              <a:t>A)	a deletion of a codon	</a:t>
            </a:r>
          </a:p>
          <a:p>
            <a:r>
              <a:rPr lang="en-US" dirty="0"/>
              <a:t>B)	a deletion of two nucleotides	</a:t>
            </a:r>
          </a:p>
          <a:p>
            <a:r>
              <a:rPr lang="en-US" dirty="0"/>
              <a:t>C)	a substitution of the third nucleotide in an ACC codon	</a:t>
            </a:r>
          </a:p>
          <a:p>
            <a:r>
              <a:rPr lang="en-US" dirty="0"/>
              <a:t>D)	a substitution of the first nucleotide of a GGG codon	</a:t>
            </a:r>
          </a:p>
          <a:p>
            <a:r>
              <a:rPr lang="en-US" dirty="0"/>
              <a:t>E)	an insertion of a codon</a:t>
            </a:r>
          </a:p>
          <a:p>
            <a:endParaRPr lang="en-US" dirty="0"/>
          </a:p>
        </p:txBody>
      </p:sp>
    </p:spTree>
    <p:extLst>
      <p:ext uri="{BB962C8B-B14F-4D97-AF65-F5344CB8AC3E}">
        <p14:creationId xmlns:p14="http://schemas.microsoft.com/office/powerpoint/2010/main" val="20025864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Use the following information to answer the next few questions</a:t>
            </a:r>
            <a:r>
              <a:rPr lang="en-US" sz="2000" dirty="0" smtClean="0"/>
              <a:t>.</a:t>
            </a:r>
            <a:r>
              <a:rPr lang="en-US" sz="2000" dirty="0"/>
              <a:t/>
            </a:r>
            <a:br>
              <a:rPr lang="en-US" sz="2000" dirty="0"/>
            </a:br>
            <a:r>
              <a:rPr lang="en-US" sz="2000" dirty="0"/>
              <a:t>A transfer RNA (#1) attached to the amino acid lysine enters the ribosome. The lysine binds to the growing polypeptide on the other </a:t>
            </a:r>
            <a:r>
              <a:rPr lang="en-US" sz="2000" dirty="0" err="1"/>
              <a:t>tRNA</a:t>
            </a:r>
            <a:r>
              <a:rPr lang="en-US" sz="2000" dirty="0"/>
              <a:t> (#2) in the ribosome already.</a:t>
            </a:r>
            <a:br>
              <a:rPr lang="en-US" sz="2000" dirty="0"/>
            </a:br>
            <a:endParaRPr lang="en-US" sz="2000" dirty="0"/>
          </a:p>
        </p:txBody>
      </p:sp>
      <p:sp>
        <p:nvSpPr>
          <p:cNvPr id="3" name="Content Placeholder 2"/>
          <p:cNvSpPr>
            <a:spLocks noGrp="1"/>
          </p:cNvSpPr>
          <p:nvPr>
            <p:ph idx="1"/>
          </p:nvPr>
        </p:nvSpPr>
        <p:spPr/>
        <p:txBody>
          <a:bodyPr/>
          <a:lstStyle/>
          <a:p>
            <a:r>
              <a:rPr lang="en-US" dirty="0"/>
              <a:t>Where does </a:t>
            </a:r>
            <a:r>
              <a:rPr lang="en-US" dirty="0" err="1"/>
              <a:t>tRNA</a:t>
            </a:r>
            <a:r>
              <a:rPr lang="en-US" dirty="0"/>
              <a:t> #2 move to after this bonding of lysine to the polypeptide?</a:t>
            </a:r>
          </a:p>
          <a:p>
            <a:r>
              <a:rPr lang="en-US" dirty="0"/>
              <a:t>A)	A site	</a:t>
            </a:r>
          </a:p>
          <a:p>
            <a:r>
              <a:rPr lang="en-US" dirty="0"/>
              <a:t>B)	P site	</a:t>
            </a:r>
          </a:p>
          <a:p>
            <a:r>
              <a:rPr lang="en-US" dirty="0"/>
              <a:t>C)	E site	</a:t>
            </a:r>
          </a:p>
          <a:p>
            <a:r>
              <a:rPr lang="en-US" dirty="0"/>
              <a:t>D)	exit tunnel	</a:t>
            </a:r>
          </a:p>
          <a:p>
            <a:r>
              <a:rPr lang="en-US" dirty="0"/>
              <a:t>E)	directly to the cytosol</a:t>
            </a:r>
          </a:p>
          <a:p>
            <a:endParaRPr lang="en-US" dirty="0"/>
          </a:p>
        </p:txBody>
      </p:sp>
    </p:spTree>
    <p:extLst>
      <p:ext uri="{BB962C8B-B14F-4D97-AF65-F5344CB8AC3E}">
        <p14:creationId xmlns:p14="http://schemas.microsoft.com/office/powerpoint/2010/main" val="3561807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Eukaryotic telomeres replicate differently than the rest of the chromosome. This is a consequence of which of the following?</a:t>
            </a:r>
          </a:p>
          <a:p>
            <a:r>
              <a:rPr lang="en-US" dirty="0"/>
              <a:t>A)	the evolution of telomerase enzyme	</a:t>
            </a:r>
          </a:p>
          <a:p>
            <a:r>
              <a:rPr lang="en-US" dirty="0"/>
              <a:t>B)	DNA polymerase that cannot replicate the leading strand template to its 5' end	</a:t>
            </a:r>
          </a:p>
          <a:p>
            <a:r>
              <a:rPr lang="en-US" dirty="0"/>
              <a:t>C)	gaps left at the 5' end of the lagging strand	</a:t>
            </a:r>
          </a:p>
          <a:p>
            <a:r>
              <a:rPr lang="en-US" dirty="0"/>
              <a:t>D)	gaps left at the 3' end of the lagging strand because of the need for a primer	</a:t>
            </a:r>
          </a:p>
          <a:p>
            <a:r>
              <a:rPr lang="en-US" dirty="0"/>
              <a:t>E)	the "no ends" of a circular chromosome</a:t>
            </a:r>
          </a:p>
          <a:p>
            <a:endParaRPr lang="en-US" dirty="0"/>
          </a:p>
        </p:txBody>
      </p:sp>
    </p:spTree>
    <p:extLst>
      <p:ext uri="{BB962C8B-B14F-4D97-AF65-F5344CB8AC3E}">
        <p14:creationId xmlns:p14="http://schemas.microsoft.com/office/powerpoint/2010/main" val="37890070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Which component of the complex described enters the exit tunnel through the large subunit of the ribosome?</a:t>
            </a:r>
          </a:p>
          <a:p>
            <a:r>
              <a:rPr lang="en-US" dirty="0"/>
              <a:t>A)	</a:t>
            </a:r>
            <a:r>
              <a:rPr lang="en-US" dirty="0" err="1"/>
              <a:t>tRNA</a:t>
            </a:r>
            <a:r>
              <a:rPr lang="en-US" dirty="0"/>
              <a:t> with attached lysine (#1)	</a:t>
            </a:r>
          </a:p>
          <a:p>
            <a:r>
              <a:rPr lang="en-US" dirty="0"/>
              <a:t>B)	</a:t>
            </a:r>
            <a:r>
              <a:rPr lang="en-US" dirty="0" err="1"/>
              <a:t>tRNA</a:t>
            </a:r>
            <a:r>
              <a:rPr lang="en-US" dirty="0"/>
              <a:t> with polypeptide (#2)	</a:t>
            </a:r>
          </a:p>
          <a:p>
            <a:r>
              <a:rPr lang="en-US" dirty="0"/>
              <a:t>C)	</a:t>
            </a:r>
            <a:r>
              <a:rPr lang="en-US" dirty="0" err="1"/>
              <a:t>tRNA</a:t>
            </a:r>
            <a:r>
              <a:rPr lang="en-US" dirty="0"/>
              <a:t> that no longer has attached amino acid	</a:t>
            </a:r>
          </a:p>
          <a:p>
            <a:r>
              <a:rPr lang="en-US" dirty="0"/>
              <a:t>D)	newly formed polypeptide	</a:t>
            </a:r>
          </a:p>
          <a:p>
            <a:r>
              <a:rPr lang="en-US" dirty="0"/>
              <a:t>E)	initiation and elongation factors</a:t>
            </a:r>
          </a:p>
          <a:p>
            <a:endParaRPr lang="en-US" dirty="0"/>
          </a:p>
        </p:txBody>
      </p:sp>
    </p:spTree>
    <p:extLst>
      <p:ext uri="{BB962C8B-B14F-4D97-AF65-F5344CB8AC3E}">
        <p14:creationId xmlns:p14="http://schemas.microsoft.com/office/powerpoint/2010/main" val="13156741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r>
              <a:rPr lang="en-US" sz="2400" dirty="0"/>
              <a:t>Use the following information to answer the next few questions.</a:t>
            </a:r>
            <a:br>
              <a:rPr lang="en-US" sz="2400" dirty="0"/>
            </a:br>
            <a:r>
              <a:rPr lang="en-US" sz="2400" dirty="0"/>
              <a:t/>
            </a:r>
            <a:br>
              <a:rPr lang="en-US" sz="2400" dirty="0"/>
            </a:br>
            <a:r>
              <a:rPr lang="en-US" sz="2400" dirty="0"/>
              <a:t>The enzyme polynucleotide </a:t>
            </a:r>
            <a:r>
              <a:rPr lang="en-US" sz="2400" dirty="0" err="1"/>
              <a:t>phosphorylase</a:t>
            </a:r>
            <a:r>
              <a:rPr lang="en-US" sz="2400" dirty="0"/>
              <a:t> randomly assembles nucleotides into a polynucleotide polymer.</a:t>
            </a:r>
            <a:br>
              <a:rPr lang="en-US" sz="2400" dirty="0"/>
            </a:br>
            <a:endParaRPr lang="en-US" sz="2400" dirty="0"/>
          </a:p>
        </p:txBody>
      </p:sp>
      <p:sp>
        <p:nvSpPr>
          <p:cNvPr id="3" name="Content Placeholder 2"/>
          <p:cNvSpPr>
            <a:spLocks noGrp="1"/>
          </p:cNvSpPr>
          <p:nvPr>
            <p:ph idx="1"/>
          </p:nvPr>
        </p:nvSpPr>
        <p:spPr/>
        <p:txBody>
          <a:bodyPr>
            <a:normAutofit fontScale="92500"/>
          </a:bodyPr>
          <a:lstStyle/>
          <a:p>
            <a:r>
              <a:rPr lang="en-US" dirty="0"/>
              <a:t>You add polynucleotide </a:t>
            </a:r>
            <a:r>
              <a:rPr lang="en-US" dirty="0" err="1"/>
              <a:t>phosphorylase</a:t>
            </a:r>
            <a:r>
              <a:rPr lang="en-US" dirty="0"/>
              <a:t> to a solution of ATP, GTP, and UTP. How many artificial mRNA 3 nucleotide codons would be possible?</a:t>
            </a:r>
          </a:p>
          <a:p>
            <a:r>
              <a:rPr lang="en-US" dirty="0"/>
              <a:t>A)	3	</a:t>
            </a:r>
          </a:p>
          <a:p>
            <a:r>
              <a:rPr lang="en-US" dirty="0"/>
              <a:t>B)	6	</a:t>
            </a:r>
          </a:p>
          <a:p>
            <a:r>
              <a:rPr lang="en-US" dirty="0"/>
              <a:t>C)	9	</a:t>
            </a:r>
          </a:p>
          <a:p>
            <a:r>
              <a:rPr lang="en-US" dirty="0"/>
              <a:t>D)	27	</a:t>
            </a:r>
          </a:p>
          <a:p>
            <a:r>
              <a:rPr lang="en-US" dirty="0"/>
              <a:t>E)	81</a:t>
            </a:r>
          </a:p>
          <a:p>
            <a:endParaRPr lang="en-US" dirty="0"/>
          </a:p>
        </p:txBody>
      </p:sp>
    </p:spTree>
    <p:extLst>
      <p:ext uri="{BB962C8B-B14F-4D97-AF65-F5344CB8AC3E}">
        <p14:creationId xmlns:p14="http://schemas.microsoft.com/office/powerpoint/2010/main" val="20399620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Which of the following is </a:t>
            </a:r>
            <a:r>
              <a:rPr lang="en-US" i="1" dirty="0"/>
              <a:t>not </a:t>
            </a:r>
            <a:r>
              <a:rPr lang="en-US" dirty="0"/>
              <a:t>true of RNA processing?</a:t>
            </a:r>
          </a:p>
          <a:p>
            <a:r>
              <a:rPr lang="en-US" dirty="0"/>
              <a:t>A)	Exons are cut out before mRNA leaves the nucleus.	</a:t>
            </a:r>
          </a:p>
          <a:p>
            <a:r>
              <a:rPr lang="en-US" dirty="0"/>
              <a:t>B)	Nucleotides may be added at both ends of the RNA.	</a:t>
            </a:r>
          </a:p>
          <a:p>
            <a:r>
              <a:rPr lang="en-US" dirty="0"/>
              <a:t>C)	Ribozymes may function in RNA splicing.	</a:t>
            </a:r>
          </a:p>
          <a:p>
            <a:r>
              <a:rPr lang="en-US" dirty="0"/>
              <a:t>D)	RNA splicing can be catalyzed by </a:t>
            </a:r>
            <a:r>
              <a:rPr lang="en-US" dirty="0" err="1"/>
              <a:t>spliceosomes</a:t>
            </a:r>
            <a:r>
              <a:rPr lang="en-US" dirty="0"/>
              <a:t>.	</a:t>
            </a:r>
          </a:p>
          <a:p>
            <a:r>
              <a:rPr lang="en-US" dirty="0"/>
              <a:t>E)	A primary transcript is often much longer than the final RNA molecule that leaves the nucleus.</a:t>
            </a:r>
          </a:p>
          <a:p>
            <a:endParaRPr lang="en-US" dirty="0"/>
          </a:p>
        </p:txBody>
      </p:sp>
    </p:spTree>
    <p:extLst>
      <p:ext uri="{BB962C8B-B14F-4D97-AF65-F5344CB8AC3E}">
        <p14:creationId xmlns:p14="http://schemas.microsoft.com/office/powerpoint/2010/main" val="30808726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Which of the following mutations would be </a:t>
            </a:r>
            <a:r>
              <a:rPr lang="en-US" i="1" dirty="0"/>
              <a:t>most </a:t>
            </a:r>
            <a:r>
              <a:rPr lang="en-US" dirty="0"/>
              <a:t>likely to have a harmful effect on an organism?</a:t>
            </a:r>
          </a:p>
          <a:p>
            <a:r>
              <a:rPr lang="en-US" dirty="0"/>
              <a:t>A)	a nucleotide–pair substitution	</a:t>
            </a:r>
          </a:p>
          <a:p>
            <a:r>
              <a:rPr lang="en-US" dirty="0"/>
              <a:t>B)	a deletion of three nucleotides near the middle of a gene	</a:t>
            </a:r>
          </a:p>
          <a:p>
            <a:r>
              <a:rPr lang="en-US" dirty="0"/>
              <a:t>C)	a single nucleotide deletion in the middle of an intron	</a:t>
            </a:r>
          </a:p>
          <a:p>
            <a:r>
              <a:rPr lang="en-US" dirty="0"/>
              <a:t>D)	a single nucleotide deletion near the end of the coding sequence	</a:t>
            </a:r>
          </a:p>
          <a:p>
            <a:r>
              <a:rPr lang="en-US" dirty="0"/>
              <a:t>E)	a single nucleotide insertion downstream of, and close to, the start of the coding sequence</a:t>
            </a:r>
          </a:p>
          <a:p>
            <a:endParaRPr lang="en-US" dirty="0"/>
          </a:p>
        </p:txBody>
      </p:sp>
    </p:spTree>
    <p:extLst>
      <p:ext uri="{BB962C8B-B14F-4D97-AF65-F5344CB8AC3E}">
        <p14:creationId xmlns:p14="http://schemas.microsoft.com/office/powerpoint/2010/main" val="25503275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The role of a metabolite that controls a repressible operon is to</a:t>
            </a:r>
          </a:p>
          <a:p>
            <a:r>
              <a:rPr lang="en-US" dirty="0"/>
              <a:t>A)	bind to the promoter region and decrease the affinity of RNA polymerase for the promoter.	</a:t>
            </a:r>
          </a:p>
          <a:p>
            <a:r>
              <a:rPr lang="en-US" dirty="0"/>
              <a:t>B)	bind to the operator region and block the attachment of RNA polymerase to the promoter.	</a:t>
            </a:r>
          </a:p>
          <a:p>
            <a:r>
              <a:rPr lang="en-US" dirty="0"/>
              <a:t>C)	increase the production of inactive repressor proteins.	</a:t>
            </a:r>
          </a:p>
          <a:p>
            <a:r>
              <a:rPr lang="en-US" dirty="0"/>
              <a:t>D)	bind to the repressor protein and inactivate it.	</a:t>
            </a:r>
          </a:p>
          <a:p>
            <a:r>
              <a:rPr lang="en-US" dirty="0"/>
              <a:t>E)	bind to the repressor protein and activate it.</a:t>
            </a:r>
          </a:p>
          <a:p>
            <a:endParaRPr lang="en-US" dirty="0"/>
          </a:p>
        </p:txBody>
      </p:sp>
    </p:spTree>
    <p:extLst>
      <p:ext uri="{BB962C8B-B14F-4D97-AF65-F5344CB8AC3E}">
        <p14:creationId xmlns:p14="http://schemas.microsoft.com/office/powerpoint/2010/main" val="303920967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Which of the following is a protein produced by a regulatory gene?</a:t>
            </a:r>
          </a:p>
          <a:p>
            <a:r>
              <a:rPr lang="en-US" dirty="0"/>
              <a:t>A)	operon	</a:t>
            </a:r>
          </a:p>
          <a:p>
            <a:r>
              <a:rPr lang="en-US" dirty="0"/>
              <a:t>B)	inducer	</a:t>
            </a:r>
          </a:p>
          <a:p>
            <a:r>
              <a:rPr lang="en-US" dirty="0"/>
              <a:t>C)	promoter	</a:t>
            </a:r>
          </a:p>
          <a:p>
            <a:r>
              <a:rPr lang="en-US" dirty="0"/>
              <a:t>D)	repressor	</a:t>
            </a:r>
          </a:p>
          <a:p>
            <a:r>
              <a:rPr lang="en-US" dirty="0"/>
              <a:t>E)	</a:t>
            </a:r>
            <a:r>
              <a:rPr lang="en-US" dirty="0" err="1"/>
              <a:t>corepressor</a:t>
            </a:r>
            <a:endParaRPr lang="en-US" dirty="0"/>
          </a:p>
          <a:p>
            <a:endParaRPr lang="en-US" dirty="0"/>
          </a:p>
        </p:txBody>
      </p:sp>
    </p:spTree>
    <p:extLst>
      <p:ext uri="{BB962C8B-B14F-4D97-AF65-F5344CB8AC3E}">
        <p14:creationId xmlns:p14="http://schemas.microsoft.com/office/powerpoint/2010/main" val="35677183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lack of which molecule would result in the cell's inability to "turn off" genes?</a:t>
            </a:r>
          </a:p>
          <a:p>
            <a:r>
              <a:rPr lang="en-US" dirty="0"/>
              <a:t>A)	operon	</a:t>
            </a:r>
          </a:p>
          <a:p>
            <a:r>
              <a:rPr lang="en-US" dirty="0"/>
              <a:t>B)	inducer	</a:t>
            </a:r>
          </a:p>
          <a:p>
            <a:r>
              <a:rPr lang="en-US" dirty="0"/>
              <a:t>C)	promoter	</a:t>
            </a:r>
          </a:p>
          <a:p>
            <a:r>
              <a:rPr lang="en-US" dirty="0"/>
              <a:t>D)	ubiquitin	</a:t>
            </a:r>
          </a:p>
          <a:p>
            <a:r>
              <a:rPr lang="en-US" dirty="0"/>
              <a:t>E)	</a:t>
            </a:r>
            <a:r>
              <a:rPr lang="en-US" dirty="0" err="1"/>
              <a:t>corepressor</a:t>
            </a:r>
            <a:endParaRPr lang="en-US" dirty="0"/>
          </a:p>
          <a:p>
            <a:endParaRPr lang="en-US" dirty="0"/>
          </a:p>
        </p:txBody>
      </p:sp>
    </p:spTree>
    <p:extLst>
      <p:ext uri="{BB962C8B-B14F-4D97-AF65-F5344CB8AC3E}">
        <p14:creationId xmlns:p14="http://schemas.microsoft.com/office/powerpoint/2010/main" val="19661807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Which of the following, when taken up by the cell, binds to the repressor so that the repressor no longer binds to the operator?</a:t>
            </a:r>
          </a:p>
          <a:p>
            <a:r>
              <a:rPr lang="en-US" dirty="0"/>
              <a:t>A)	ubiquitin	</a:t>
            </a:r>
          </a:p>
          <a:p>
            <a:r>
              <a:rPr lang="en-US" dirty="0"/>
              <a:t>B)	inducer	</a:t>
            </a:r>
          </a:p>
          <a:p>
            <a:r>
              <a:rPr lang="en-US" dirty="0"/>
              <a:t>C)	promoter	</a:t>
            </a:r>
          </a:p>
          <a:p>
            <a:r>
              <a:rPr lang="en-US" dirty="0"/>
              <a:t>D)	repressor	</a:t>
            </a:r>
          </a:p>
          <a:p>
            <a:r>
              <a:rPr lang="en-US" dirty="0"/>
              <a:t>E)	</a:t>
            </a:r>
            <a:r>
              <a:rPr lang="en-US" dirty="0" err="1"/>
              <a:t>corepressor</a:t>
            </a:r>
            <a:endParaRPr lang="en-US" dirty="0"/>
          </a:p>
          <a:p>
            <a:endParaRPr lang="en-US" dirty="0"/>
          </a:p>
        </p:txBody>
      </p:sp>
    </p:spTree>
    <p:extLst>
      <p:ext uri="{BB962C8B-B14F-4D97-AF65-F5344CB8AC3E}">
        <p14:creationId xmlns:p14="http://schemas.microsoft.com/office/powerpoint/2010/main" val="367037150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Transcription of the structural genes in an inducible operon</a:t>
            </a:r>
          </a:p>
          <a:p>
            <a:r>
              <a:rPr lang="en-US" dirty="0"/>
              <a:t>A)	occurs continuously in the cell.	</a:t>
            </a:r>
          </a:p>
          <a:p>
            <a:r>
              <a:rPr lang="en-US" dirty="0"/>
              <a:t>B)	starts when the pathway's substrate is present.	</a:t>
            </a:r>
          </a:p>
          <a:p>
            <a:r>
              <a:rPr lang="en-US" dirty="0"/>
              <a:t>C)	starts when the pathway's product is present.	</a:t>
            </a:r>
          </a:p>
          <a:p>
            <a:r>
              <a:rPr lang="en-US" dirty="0"/>
              <a:t>D)	stops when the pathway's product is present.	</a:t>
            </a:r>
          </a:p>
          <a:p>
            <a:r>
              <a:rPr lang="en-US" dirty="0"/>
              <a:t>E)	does not result in the production of enzymes.</a:t>
            </a:r>
          </a:p>
          <a:p>
            <a:endParaRPr lang="en-US" dirty="0"/>
          </a:p>
        </p:txBody>
      </p:sp>
    </p:spTree>
    <p:extLst>
      <p:ext uri="{BB962C8B-B14F-4D97-AF65-F5344CB8AC3E}">
        <p14:creationId xmlns:p14="http://schemas.microsoft.com/office/powerpoint/2010/main" val="199750502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err="1"/>
              <a:t>Allolactose</a:t>
            </a:r>
            <a:r>
              <a:rPr lang="en-US" dirty="0"/>
              <a:t>, an isomer of lactose, is formed in small amounts from lactose. An </a:t>
            </a:r>
            <a:r>
              <a:rPr lang="en-US" i="1" dirty="0"/>
              <a:t>E. coli </a:t>
            </a:r>
            <a:r>
              <a:rPr lang="en-US" dirty="0"/>
              <a:t>cell is presented for the first time with the sugar lactose (containing </a:t>
            </a:r>
            <a:r>
              <a:rPr lang="en-US" dirty="0" err="1"/>
              <a:t>allolactose</a:t>
            </a:r>
            <a:r>
              <a:rPr lang="en-US" dirty="0"/>
              <a:t>) as a potential food source. Which of the following occurs when the lactose enters the cell?</a:t>
            </a:r>
          </a:p>
          <a:p>
            <a:r>
              <a:rPr lang="en-US" dirty="0"/>
              <a:t>A)	The repressor protein attaches to the regulator.	</a:t>
            </a:r>
          </a:p>
          <a:p>
            <a:r>
              <a:rPr lang="en-US" dirty="0"/>
              <a:t>B)	</a:t>
            </a:r>
            <a:r>
              <a:rPr lang="en-US" dirty="0" err="1"/>
              <a:t>Allolactose</a:t>
            </a:r>
            <a:r>
              <a:rPr lang="en-US" dirty="0"/>
              <a:t> binds to the repressor protein.	</a:t>
            </a:r>
          </a:p>
          <a:p>
            <a:r>
              <a:rPr lang="en-US" dirty="0"/>
              <a:t>C)	</a:t>
            </a:r>
            <a:r>
              <a:rPr lang="en-US" dirty="0" err="1"/>
              <a:t>Allolactose</a:t>
            </a:r>
            <a:r>
              <a:rPr lang="en-US" dirty="0"/>
              <a:t> binds to the regulator gene.	</a:t>
            </a:r>
          </a:p>
          <a:p>
            <a:r>
              <a:rPr lang="en-US" dirty="0"/>
              <a:t>D)	The repressor protein and </a:t>
            </a:r>
            <a:r>
              <a:rPr lang="en-US" dirty="0" err="1"/>
              <a:t>allolactose</a:t>
            </a:r>
            <a:r>
              <a:rPr lang="en-US" dirty="0"/>
              <a:t> bind to RNA polymerase.	</a:t>
            </a:r>
          </a:p>
          <a:p>
            <a:r>
              <a:rPr lang="en-US" dirty="0"/>
              <a:t>E)	RNA polymerase attaches to the regulator.</a:t>
            </a:r>
          </a:p>
          <a:p>
            <a:endParaRPr lang="en-US" dirty="0"/>
          </a:p>
        </p:txBody>
      </p:sp>
    </p:spTree>
    <p:extLst>
      <p:ext uri="{BB962C8B-B14F-4D97-AF65-F5344CB8AC3E}">
        <p14:creationId xmlns:p14="http://schemas.microsoft.com/office/powerpoint/2010/main" val="1145244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err="1"/>
              <a:t>Polytene</a:t>
            </a:r>
            <a:r>
              <a:rPr lang="en-US" dirty="0"/>
              <a:t> chromosomes of </a:t>
            </a:r>
            <a:r>
              <a:rPr lang="en-US" i="1" dirty="0"/>
              <a:t>Drosophila </a:t>
            </a:r>
            <a:r>
              <a:rPr lang="en-US" dirty="0"/>
              <a:t>salivary glands each consist of multiple identical DNA strands that are aligned in parallel arrays. How could these arise?</a:t>
            </a:r>
          </a:p>
          <a:p>
            <a:r>
              <a:rPr lang="en-US" dirty="0"/>
              <a:t>A)	replication followed by mitosis	</a:t>
            </a:r>
          </a:p>
          <a:p>
            <a:r>
              <a:rPr lang="en-US" dirty="0"/>
              <a:t>B)	replication without separation	</a:t>
            </a:r>
          </a:p>
          <a:p>
            <a:r>
              <a:rPr lang="en-US" dirty="0"/>
              <a:t>C)	meiosis followed by mitosis	</a:t>
            </a:r>
          </a:p>
          <a:p>
            <a:r>
              <a:rPr lang="en-US" dirty="0"/>
              <a:t>D)	fertilization by multiple sperm	</a:t>
            </a:r>
          </a:p>
          <a:p>
            <a:r>
              <a:rPr lang="en-US" dirty="0"/>
              <a:t>E)	special association with histone proteins</a:t>
            </a:r>
          </a:p>
          <a:p>
            <a:endParaRPr lang="en-US" dirty="0"/>
          </a:p>
        </p:txBody>
      </p:sp>
    </p:spTree>
    <p:extLst>
      <p:ext uri="{BB962C8B-B14F-4D97-AF65-F5344CB8AC3E}">
        <p14:creationId xmlns:p14="http://schemas.microsoft.com/office/powerpoint/2010/main" val="331563815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In response to chemical signals, prokaryotes can do which of the following?</a:t>
            </a:r>
          </a:p>
          <a:p>
            <a:r>
              <a:rPr lang="en-US" dirty="0"/>
              <a:t>A)	turn off translation of their mRNA	</a:t>
            </a:r>
          </a:p>
          <a:p>
            <a:r>
              <a:rPr lang="en-US" dirty="0"/>
              <a:t>B)	alter the level of production of various enzymes	</a:t>
            </a:r>
          </a:p>
          <a:p>
            <a:r>
              <a:rPr lang="en-US" dirty="0"/>
              <a:t>C)	increase the number and responsiveness of their ribosomes	</a:t>
            </a:r>
          </a:p>
          <a:p>
            <a:r>
              <a:rPr lang="en-US" dirty="0"/>
              <a:t>D)	inactivate their mRNA molecules	</a:t>
            </a:r>
          </a:p>
          <a:p>
            <a:r>
              <a:rPr lang="en-US" dirty="0"/>
              <a:t>E)	alter the sequence of amino acids in certain proteins</a:t>
            </a:r>
          </a:p>
          <a:p>
            <a:endParaRPr lang="en-US" dirty="0"/>
          </a:p>
        </p:txBody>
      </p:sp>
    </p:spTree>
    <p:extLst>
      <p:ext uri="{BB962C8B-B14F-4D97-AF65-F5344CB8AC3E}">
        <p14:creationId xmlns:p14="http://schemas.microsoft.com/office/powerpoint/2010/main" val="82665504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If glucose is available in the environment of </a:t>
            </a:r>
            <a:r>
              <a:rPr lang="en-US" i="1" dirty="0"/>
              <a:t>E. coli</a:t>
            </a:r>
            <a:r>
              <a:rPr lang="en-US" dirty="0"/>
              <a:t>, the cell responds with a very low concentration of </a:t>
            </a:r>
            <a:r>
              <a:rPr lang="en-US" dirty="0" err="1"/>
              <a:t>cAMP</a:t>
            </a:r>
            <a:r>
              <a:rPr lang="en-US" dirty="0"/>
              <a:t>. When the </a:t>
            </a:r>
            <a:r>
              <a:rPr lang="en-US" dirty="0" err="1"/>
              <a:t>cAMP</a:t>
            </a:r>
            <a:r>
              <a:rPr lang="en-US" dirty="0"/>
              <a:t> increases in concentration, it binds to CAP. Which of the following would you expect to be a measurable effect?</a:t>
            </a:r>
          </a:p>
          <a:p>
            <a:r>
              <a:rPr lang="en-US" dirty="0"/>
              <a:t>A)	decreased concentration of the </a:t>
            </a:r>
            <a:r>
              <a:rPr lang="en-US" i="1" dirty="0"/>
              <a:t>lac </a:t>
            </a:r>
            <a:r>
              <a:rPr lang="en-US" dirty="0"/>
              <a:t>enzymes	</a:t>
            </a:r>
          </a:p>
          <a:p>
            <a:r>
              <a:rPr lang="en-US" dirty="0"/>
              <a:t>B)	increased concentration of the </a:t>
            </a:r>
            <a:r>
              <a:rPr lang="en-US" i="1" dirty="0" err="1"/>
              <a:t>trp</a:t>
            </a:r>
            <a:r>
              <a:rPr lang="en-US" i="1" dirty="0"/>
              <a:t> </a:t>
            </a:r>
            <a:r>
              <a:rPr lang="en-US" dirty="0"/>
              <a:t>enzymes	</a:t>
            </a:r>
          </a:p>
          <a:p>
            <a:r>
              <a:rPr lang="en-US" dirty="0"/>
              <a:t>C)	decreased binding of the RNA polymerase to sugar metabolism -related promoters	</a:t>
            </a:r>
          </a:p>
          <a:p>
            <a:r>
              <a:rPr lang="en-US" dirty="0"/>
              <a:t>D)	decreased concentration of alternative sugars in the cell	</a:t>
            </a:r>
          </a:p>
          <a:p>
            <a:r>
              <a:rPr lang="en-US" dirty="0"/>
              <a:t>E)	increased concentrations of sugars such as arabinose in the cell</a:t>
            </a:r>
          </a:p>
          <a:p>
            <a:endParaRPr lang="en-US" dirty="0"/>
          </a:p>
        </p:txBody>
      </p:sp>
    </p:spTree>
    <p:extLst>
      <p:ext uri="{BB962C8B-B14F-4D97-AF65-F5344CB8AC3E}">
        <p14:creationId xmlns:p14="http://schemas.microsoft.com/office/powerpoint/2010/main" val="307440476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dirty="0"/>
              <a:t>There is a mutation in the repressor that results in a molecule known as a super -repressor because it represses the </a:t>
            </a:r>
            <a:r>
              <a:rPr lang="en-US" i="1" dirty="0"/>
              <a:t>lac </a:t>
            </a:r>
            <a:r>
              <a:rPr lang="en-US" dirty="0"/>
              <a:t>operon permanently. Which of these would characterize such a mutant?</a:t>
            </a:r>
          </a:p>
          <a:p>
            <a:r>
              <a:rPr lang="en-US" dirty="0"/>
              <a:t>A)	It cannot bind to the operator.	</a:t>
            </a:r>
          </a:p>
          <a:p>
            <a:r>
              <a:rPr lang="en-US" dirty="0"/>
              <a:t>B)	It cannot make a functional repressor.	</a:t>
            </a:r>
          </a:p>
          <a:p>
            <a:r>
              <a:rPr lang="en-US" dirty="0"/>
              <a:t>C)	It cannot bind to the inducer.	</a:t>
            </a:r>
          </a:p>
          <a:p>
            <a:r>
              <a:rPr lang="en-US" dirty="0"/>
              <a:t>D)	It makes molecules that bind to one another.	</a:t>
            </a:r>
          </a:p>
          <a:p>
            <a:r>
              <a:rPr lang="en-US" dirty="0"/>
              <a:t>E)	It makes a repressor that binds CAP.</a:t>
            </a:r>
          </a:p>
          <a:p>
            <a:endParaRPr lang="en-US" dirty="0"/>
          </a:p>
        </p:txBody>
      </p:sp>
    </p:spTree>
    <p:extLst>
      <p:ext uri="{BB962C8B-B14F-4D97-AF65-F5344CB8AC3E}">
        <p14:creationId xmlns:p14="http://schemas.microsoft.com/office/powerpoint/2010/main" val="16078945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Which of the following mechanisms is (are) used to coordinate the expression of multiple, related genes in eukaryotic cells?</a:t>
            </a:r>
          </a:p>
          <a:p>
            <a:r>
              <a:rPr lang="en-US" dirty="0"/>
              <a:t>A)	A specific combination of control elements in each gene’s enhancer coordinates the simultaneous activation of the genes.	</a:t>
            </a:r>
          </a:p>
          <a:p>
            <a:r>
              <a:rPr lang="en-US" dirty="0"/>
              <a:t>B)	The genes share a single common enhancer, which allows appropriate activators to turn on their transcription at the same time.	</a:t>
            </a:r>
          </a:p>
          <a:p>
            <a:r>
              <a:rPr lang="en-US" dirty="0"/>
              <a:t>C)	The genes are organized into large operons, allowing them to be transcribed as a single unit.	</a:t>
            </a:r>
          </a:p>
          <a:p>
            <a:r>
              <a:rPr lang="en-US" dirty="0"/>
              <a:t>D)	A single repressor is able to turn off several related genes.	</a:t>
            </a:r>
          </a:p>
          <a:p>
            <a:r>
              <a:rPr lang="en-US" dirty="0"/>
              <a:t>E)	Environmental signals enter the cell and bind directly to promoters.</a:t>
            </a:r>
          </a:p>
          <a:p>
            <a:endParaRPr lang="en-US" dirty="0"/>
          </a:p>
        </p:txBody>
      </p:sp>
    </p:spTree>
    <p:extLst>
      <p:ext uri="{BB962C8B-B14F-4D97-AF65-F5344CB8AC3E}">
        <p14:creationId xmlns:p14="http://schemas.microsoft.com/office/powerpoint/2010/main" val="271222539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During DNA replication,</a:t>
            </a:r>
          </a:p>
          <a:p>
            <a:r>
              <a:rPr lang="en-US" dirty="0"/>
              <a:t>A)	all methylation of the DNA is lost at the first round of replication.	</a:t>
            </a:r>
          </a:p>
          <a:p>
            <a:r>
              <a:rPr lang="en-US" dirty="0"/>
              <a:t>B)	DNA polymerase is blocked by methyl groups, and methylated regions of the genome are therefore left </a:t>
            </a:r>
            <a:r>
              <a:rPr lang="en-US" dirty="0" err="1"/>
              <a:t>uncopied</a:t>
            </a:r>
            <a:r>
              <a:rPr lang="en-US" dirty="0"/>
              <a:t>.	</a:t>
            </a:r>
          </a:p>
          <a:p>
            <a:r>
              <a:rPr lang="en-US" dirty="0"/>
              <a:t>C)	methylation of the DNA is maintained because methylation enzymes act at DNA sites where one strand is already methylated and thus correctly </a:t>
            </a:r>
            <a:r>
              <a:rPr lang="en-US" dirty="0" err="1"/>
              <a:t>methylates</a:t>
            </a:r>
            <a:r>
              <a:rPr lang="en-US" dirty="0"/>
              <a:t> daughter strands after replication.	</a:t>
            </a:r>
          </a:p>
          <a:p>
            <a:r>
              <a:rPr lang="en-US" dirty="0"/>
              <a:t>D)	methylation of the DNA is maintained because DNA polymerase directly incorporates methylated nucleotides into the new strand opposite any methylated nucleotides in the template.	</a:t>
            </a:r>
          </a:p>
          <a:p>
            <a:r>
              <a:rPr lang="en-US" dirty="0"/>
              <a:t>E)	methylated DNA is copied in the cytoplasm, and </a:t>
            </a:r>
            <a:r>
              <a:rPr lang="en-US" dirty="0" err="1"/>
              <a:t>unmethylated</a:t>
            </a:r>
            <a:r>
              <a:rPr lang="en-US" dirty="0"/>
              <a:t> DNA is copied in the nucleus.</a:t>
            </a:r>
          </a:p>
          <a:p>
            <a:endParaRPr lang="en-US" dirty="0"/>
          </a:p>
        </p:txBody>
      </p:sp>
    </p:spTree>
    <p:extLst>
      <p:ext uri="{BB962C8B-B14F-4D97-AF65-F5344CB8AC3E}">
        <p14:creationId xmlns:p14="http://schemas.microsoft.com/office/powerpoint/2010/main" val="38721476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Transcription factors in eukaryotes usually have DNA binding domains as well as other domains that are also specific for binding. In general, which of the following would you expect many of them to be able to bind?</a:t>
            </a:r>
          </a:p>
          <a:p>
            <a:r>
              <a:rPr lang="en-US" dirty="0"/>
              <a:t>A)	repressors	</a:t>
            </a:r>
          </a:p>
          <a:p>
            <a:r>
              <a:rPr lang="en-US" dirty="0"/>
              <a:t>B)	ATP	</a:t>
            </a:r>
          </a:p>
          <a:p>
            <a:r>
              <a:rPr lang="en-US" dirty="0"/>
              <a:t>C)	protein-based hormones	</a:t>
            </a:r>
          </a:p>
          <a:p>
            <a:r>
              <a:rPr lang="en-US" dirty="0"/>
              <a:t>D)	other transcription factors	</a:t>
            </a:r>
          </a:p>
          <a:p>
            <a:r>
              <a:rPr lang="en-US" dirty="0"/>
              <a:t>E)	</a:t>
            </a:r>
            <a:r>
              <a:rPr lang="en-US" dirty="0" err="1"/>
              <a:t>tRNA</a:t>
            </a:r>
            <a:endParaRPr lang="en-US" dirty="0"/>
          </a:p>
          <a:p>
            <a:endParaRPr lang="en-US" dirty="0"/>
          </a:p>
        </p:txBody>
      </p:sp>
    </p:spTree>
    <p:extLst>
      <p:ext uri="{BB962C8B-B14F-4D97-AF65-F5344CB8AC3E}">
        <p14:creationId xmlns:p14="http://schemas.microsoft.com/office/powerpoint/2010/main" val="78617989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Gene expression might be altered at the level of post -transcriptional processing in eukaryotes rather than prokaryotes because of which of the following?</a:t>
            </a:r>
          </a:p>
          <a:p>
            <a:r>
              <a:rPr lang="en-US" dirty="0"/>
              <a:t>A)	Eukaryotic mRNAs get 5' caps and 3' tails.	</a:t>
            </a:r>
          </a:p>
          <a:p>
            <a:r>
              <a:rPr lang="en-US" dirty="0"/>
              <a:t>B)	Prokaryotic genes are expressed as mRNA, which is more stable in the cell.	</a:t>
            </a:r>
          </a:p>
          <a:p>
            <a:r>
              <a:rPr lang="en-US" dirty="0"/>
              <a:t>C)	Eukaryotic exons may be spliced in alternative patterns.	</a:t>
            </a:r>
          </a:p>
          <a:p>
            <a:r>
              <a:rPr lang="en-US" dirty="0"/>
              <a:t>D)	Prokaryotes use ribosomes of different structure and size.	</a:t>
            </a:r>
          </a:p>
          <a:p>
            <a:r>
              <a:rPr lang="en-US" dirty="0"/>
              <a:t>E)	Eukaryotic coded polypeptides often require cleaving of signal sequences before localization.</a:t>
            </a:r>
          </a:p>
          <a:p>
            <a:endParaRPr lang="en-US" dirty="0"/>
          </a:p>
        </p:txBody>
      </p:sp>
    </p:spTree>
    <p:extLst>
      <p:ext uri="{BB962C8B-B14F-4D97-AF65-F5344CB8AC3E}">
        <p14:creationId xmlns:p14="http://schemas.microsoft.com/office/powerpoint/2010/main" val="109690592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In prophase I of meiosis in female </a:t>
            </a:r>
            <a:r>
              <a:rPr lang="en-US" i="1" dirty="0"/>
              <a:t>Drosophila</a:t>
            </a:r>
            <a:r>
              <a:rPr lang="en-US" dirty="0"/>
              <a:t>, studies have shown that there is phosphorylation of an amino acid in the tails of histones of gametes. A mutation in flies that interferes with this process results in sterility. Which of the following is the most likely hypothesis?</a:t>
            </a:r>
          </a:p>
          <a:p>
            <a:r>
              <a:rPr lang="en-US" dirty="0"/>
              <a:t>A)	These oocytes have no histones.	</a:t>
            </a:r>
          </a:p>
          <a:p>
            <a:r>
              <a:rPr lang="en-US" dirty="0"/>
              <a:t>B)	Any mutation during oogenesis results in sterility.	</a:t>
            </a:r>
          </a:p>
          <a:p>
            <a:r>
              <a:rPr lang="en-US" dirty="0"/>
              <a:t>C)	All proteins in the cell must be phosphorylated.	</a:t>
            </a:r>
          </a:p>
          <a:p>
            <a:r>
              <a:rPr lang="en-US" dirty="0"/>
              <a:t>D)	Histone tail phosphorylation prohibits chromosome condensation.	</a:t>
            </a:r>
          </a:p>
          <a:p>
            <a:r>
              <a:rPr lang="en-US" dirty="0"/>
              <a:t>E)	Histone tails must be removed from the rest of the histones.</a:t>
            </a:r>
          </a:p>
          <a:p>
            <a:endParaRPr lang="en-US" dirty="0"/>
          </a:p>
        </p:txBody>
      </p:sp>
    </p:spTree>
    <p:extLst>
      <p:ext uri="{BB962C8B-B14F-4D97-AF65-F5344CB8AC3E}">
        <p14:creationId xmlns:p14="http://schemas.microsoft.com/office/powerpoint/2010/main" val="2649240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At the beginning of this century there was a general announcement regarding the sequencing of the human genome and the genomes of many other multicellular eukaryotes. There was surprise expressed by many that the number of protein-coding sequences was much smaller than they had expected. Which of the following could account for most of the rest?</a:t>
            </a:r>
          </a:p>
          <a:p>
            <a:r>
              <a:rPr lang="en-US" dirty="0"/>
              <a:t>A)	"junk" DNA that serves no possible purpose	</a:t>
            </a:r>
          </a:p>
          <a:p>
            <a:r>
              <a:rPr lang="en-US" dirty="0"/>
              <a:t>B)	</a:t>
            </a:r>
            <a:r>
              <a:rPr lang="en-US" dirty="0" err="1"/>
              <a:t>rRNA</a:t>
            </a:r>
            <a:r>
              <a:rPr lang="en-US" dirty="0"/>
              <a:t> and </a:t>
            </a:r>
            <a:r>
              <a:rPr lang="en-US" dirty="0" err="1"/>
              <a:t>tRNA</a:t>
            </a:r>
            <a:r>
              <a:rPr lang="en-US" dirty="0"/>
              <a:t> coding sequences	</a:t>
            </a:r>
          </a:p>
          <a:p>
            <a:r>
              <a:rPr lang="en-US" dirty="0"/>
              <a:t>C)	DNA that is translated directly without being transcribed	</a:t>
            </a:r>
          </a:p>
          <a:p>
            <a:r>
              <a:rPr lang="en-US" dirty="0"/>
              <a:t>D)	non-protein-coding DNA that is transcribed into several kinds of small RNAs with biological function	</a:t>
            </a:r>
          </a:p>
          <a:p>
            <a:r>
              <a:rPr lang="en-US" dirty="0"/>
              <a:t>E)	non-protein-coding DNA that is transcribed into several kinds of small RNAs without biological function</a:t>
            </a:r>
          </a:p>
          <a:p>
            <a:endParaRPr lang="en-US" dirty="0"/>
          </a:p>
        </p:txBody>
      </p:sp>
    </p:spTree>
    <p:extLst>
      <p:ext uri="{BB962C8B-B14F-4D97-AF65-F5344CB8AC3E}">
        <p14:creationId xmlns:p14="http://schemas.microsoft.com/office/powerpoint/2010/main" val="409201720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Among the newly discovered small noncoding RNAs, one type reestablishes methylation patterns during gamete formation and blocks expression of some transposons. These are known as </a:t>
            </a:r>
          </a:p>
          <a:p>
            <a:r>
              <a:rPr lang="en-US" dirty="0"/>
              <a:t>A)	</a:t>
            </a:r>
            <a:r>
              <a:rPr lang="en-US" dirty="0" err="1"/>
              <a:t>miRNA</a:t>
            </a:r>
            <a:r>
              <a:rPr lang="en-US" dirty="0"/>
              <a:t>.	</a:t>
            </a:r>
          </a:p>
          <a:p>
            <a:r>
              <a:rPr lang="en-US" dirty="0"/>
              <a:t>B)	</a:t>
            </a:r>
            <a:r>
              <a:rPr lang="en-US" dirty="0" err="1"/>
              <a:t>piRNA</a:t>
            </a:r>
            <a:r>
              <a:rPr lang="en-US" dirty="0"/>
              <a:t>.	</a:t>
            </a:r>
          </a:p>
          <a:p>
            <a:r>
              <a:rPr lang="en-US" dirty="0"/>
              <a:t>C)	</a:t>
            </a:r>
            <a:r>
              <a:rPr lang="en-US" dirty="0" err="1"/>
              <a:t>snRNA</a:t>
            </a:r>
            <a:r>
              <a:rPr lang="en-US" dirty="0"/>
              <a:t>.	</a:t>
            </a:r>
          </a:p>
          <a:p>
            <a:r>
              <a:rPr lang="en-US" dirty="0"/>
              <a:t>D)	</a:t>
            </a:r>
            <a:r>
              <a:rPr lang="en-US" dirty="0" err="1"/>
              <a:t>siRNA</a:t>
            </a:r>
            <a:r>
              <a:rPr lang="en-US" dirty="0"/>
              <a:t>.	</a:t>
            </a:r>
          </a:p>
          <a:p>
            <a:r>
              <a:rPr lang="en-US" dirty="0"/>
              <a:t>E)	</a:t>
            </a:r>
            <a:r>
              <a:rPr lang="en-US" dirty="0" err="1"/>
              <a:t>RNAi</a:t>
            </a:r>
            <a:r>
              <a:rPr lang="en-US" dirty="0"/>
              <a:t>.</a:t>
            </a:r>
          </a:p>
          <a:p>
            <a:endParaRPr lang="en-US" dirty="0"/>
          </a:p>
        </p:txBody>
      </p:sp>
    </p:spTree>
    <p:extLst>
      <p:ext uri="{BB962C8B-B14F-4D97-AF65-F5344CB8AC3E}">
        <p14:creationId xmlns:p14="http://schemas.microsoft.com/office/powerpoint/2010/main" val="2123452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To repair a thymine dimer by nucleotide excision repair, in which order do the necessary enzymes act?</a:t>
            </a:r>
          </a:p>
          <a:p>
            <a:r>
              <a:rPr lang="en-US" dirty="0"/>
              <a:t>A)	</a:t>
            </a:r>
            <a:r>
              <a:rPr lang="en-US" dirty="0" err="1"/>
              <a:t>exonuclease</a:t>
            </a:r>
            <a:r>
              <a:rPr lang="en-US" dirty="0"/>
              <a:t>, DNA polymerase III, RNA </a:t>
            </a:r>
            <a:r>
              <a:rPr lang="en-US" dirty="0" err="1"/>
              <a:t>primase</a:t>
            </a:r>
            <a:r>
              <a:rPr lang="en-US" dirty="0"/>
              <a:t>	</a:t>
            </a:r>
          </a:p>
          <a:p>
            <a:r>
              <a:rPr lang="en-US" dirty="0"/>
              <a:t>B)	helicase, DNA polymerase I, DNA ligase	</a:t>
            </a:r>
          </a:p>
          <a:p>
            <a:r>
              <a:rPr lang="en-US" dirty="0"/>
              <a:t>C)	DNA ligase, nuclease, helicase	</a:t>
            </a:r>
          </a:p>
          <a:p>
            <a:r>
              <a:rPr lang="en-US" dirty="0"/>
              <a:t>D)	DNA polymerase I, DNA polymerase III, DNA ligase	</a:t>
            </a:r>
          </a:p>
          <a:p>
            <a:r>
              <a:rPr lang="en-US" dirty="0"/>
              <a:t>E)	endonuclease, DNA polymerase I, DNA ligase</a:t>
            </a:r>
          </a:p>
          <a:p>
            <a:endParaRPr lang="en-US" dirty="0"/>
          </a:p>
        </p:txBody>
      </p:sp>
    </p:spTree>
    <p:extLst>
      <p:ext uri="{BB962C8B-B14F-4D97-AF65-F5344CB8AC3E}">
        <p14:creationId xmlns:p14="http://schemas.microsoft.com/office/powerpoint/2010/main" val="328912865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One way scientists hope to use the recent knowledge gained about noncoding RNAs lies with the possibilities for their use in medicine. Of the following scenarios for future research, which would you expect to gain most from RNAs?</a:t>
            </a:r>
          </a:p>
          <a:p>
            <a:r>
              <a:rPr lang="en-US" dirty="0"/>
              <a:t>A)	exploring a way to turn on the expression of </a:t>
            </a:r>
            <a:r>
              <a:rPr lang="en-US" dirty="0" err="1"/>
              <a:t>pseudogenes</a:t>
            </a:r>
            <a:r>
              <a:rPr lang="en-US" dirty="0"/>
              <a:t>	</a:t>
            </a:r>
          </a:p>
          <a:p>
            <a:r>
              <a:rPr lang="en-US" dirty="0"/>
              <a:t>B)	targeting </a:t>
            </a:r>
            <a:r>
              <a:rPr lang="en-US" dirty="0" err="1"/>
              <a:t>siRNAs</a:t>
            </a:r>
            <a:r>
              <a:rPr lang="en-US" dirty="0"/>
              <a:t> to disable the expression of an allele associated with autosomal recessive disease	</a:t>
            </a:r>
          </a:p>
          <a:p>
            <a:r>
              <a:rPr lang="en-US" dirty="0"/>
              <a:t>C)	targeting </a:t>
            </a:r>
            <a:r>
              <a:rPr lang="en-US" dirty="0" err="1"/>
              <a:t>siRNAs</a:t>
            </a:r>
            <a:r>
              <a:rPr lang="en-US" dirty="0"/>
              <a:t> to disable the expression of an allele associated with autosomal dominant disease	</a:t>
            </a:r>
          </a:p>
          <a:p>
            <a:r>
              <a:rPr lang="en-US" dirty="0"/>
              <a:t>D)	creating knock-out organisms that can be useful for pharmaceutical drug design	</a:t>
            </a:r>
          </a:p>
          <a:p>
            <a:r>
              <a:rPr lang="en-US" dirty="0"/>
              <a:t>E)	looking for a way to prevent viral DNA from causing infection in humans</a:t>
            </a:r>
          </a:p>
          <a:p>
            <a:endParaRPr lang="en-US" dirty="0"/>
          </a:p>
        </p:txBody>
      </p:sp>
    </p:spTree>
    <p:extLst>
      <p:ext uri="{BB962C8B-B14F-4D97-AF65-F5344CB8AC3E}">
        <p14:creationId xmlns:p14="http://schemas.microsoft.com/office/powerpoint/2010/main" val="9709474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In a series of experiments, the enzyme Dicer has been inactivated in cells from various vertebrates so that the centromere is abnormally formed from chromatin. Which of the following is most likely to occur?</a:t>
            </a:r>
          </a:p>
          <a:p>
            <a:r>
              <a:rPr lang="en-US" dirty="0"/>
              <a:t>A)	The usual mRNAs transcribed from </a:t>
            </a:r>
            <a:r>
              <a:rPr lang="en-US" dirty="0" err="1"/>
              <a:t>centromeric</a:t>
            </a:r>
            <a:r>
              <a:rPr lang="en-US" dirty="0"/>
              <a:t> DNA will be missing from the cells.	</a:t>
            </a:r>
          </a:p>
          <a:p>
            <a:r>
              <a:rPr lang="en-US" dirty="0"/>
              <a:t>B)	Tetrads will no longer be able to form during meiosis I.	</a:t>
            </a:r>
          </a:p>
          <a:p>
            <a:r>
              <a:rPr lang="en-US" dirty="0"/>
              <a:t>C)	Centromeres will be </a:t>
            </a:r>
            <a:r>
              <a:rPr lang="en-US" dirty="0" err="1"/>
              <a:t>euchromatic</a:t>
            </a:r>
            <a:r>
              <a:rPr lang="en-US" dirty="0"/>
              <a:t> rather than heterochromatic and the cells will soon die in culture.	</a:t>
            </a:r>
          </a:p>
          <a:p>
            <a:r>
              <a:rPr lang="en-US" dirty="0"/>
              <a:t>D)	The cells will no longer be able to resist bacterial contamination.	</a:t>
            </a:r>
          </a:p>
          <a:p>
            <a:r>
              <a:rPr lang="en-US" dirty="0"/>
              <a:t>E)	The DNA of the centromeres will no longer be able to replicate.</a:t>
            </a:r>
          </a:p>
          <a:p>
            <a:endParaRPr lang="en-US" dirty="0"/>
          </a:p>
        </p:txBody>
      </p:sp>
    </p:spTree>
    <p:extLst>
      <p:ext uri="{BB962C8B-B14F-4D97-AF65-F5344CB8AC3E}">
        <p14:creationId xmlns:p14="http://schemas.microsoft.com/office/powerpoint/2010/main" val="357615546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Since Watson and Crick described DNA in 1953, which of the following might best explain why the function of small RNAs is still being explained?</a:t>
            </a:r>
          </a:p>
          <a:p>
            <a:r>
              <a:rPr lang="en-US" dirty="0"/>
              <a:t>A)	As RNAs have evolved since that time, they have taken on new functions.	</a:t>
            </a:r>
          </a:p>
          <a:p>
            <a:r>
              <a:rPr lang="en-US" dirty="0"/>
              <a:t>B)	Watson and Crick described DNA but did not predict any function for RNA.	</a:t>
            </a:r>
          </a:p>
          <a:p>
            <a:r>
              <a:rPr lang="en-US" dirty="0"/>
              <a:t>C)	The functions of small RNAs could not be approached until the entire human genome was sequenced.	</a:t>
            </a:r>
          </a:p>
          <a:p>
            <a:r>
              <a:rPr lang="en-US" dirty="0"/>
              <a:t>D)	Ethical considerations prevented scientists from exploring this material until recently.	</a:t>
            </a:r>
          </a:p>
          <a:p>
            <a:r>
              <a:rPr lang="en-US" dirty="0"/>
              <a:t>E)	Changes in technology as well as our ability to determine how much of the DNA is expressed have now made this possible.</a:t>
            </a:r>
          </a:p>
          <a:p>
            <a:endParaRPr lang="en-US" dirty="0"/>
          </a:p>
        </p:txBody>
      </p:sp>
    </p:spTree>
    <p:extLst>
      <p:ext uri="{BB962C8B-B14F-4D97-AF65-F5344CB8AC3E}">
        <p14:creationId xmlns:p14="http://schemas.microsoft.com/office/powerpoint/2010/main" val="263549705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You are given an experimental problem involving control of a gene's expression in the embryo of a particular species. One of your first questions is whether the gene's expression is controlled at the level of transcription or translation. Which of the following might best give you an answer?</a:t>
            </a:r>
          </a:p>
          <a:p>
            <a:r>
              <a:rPr lang="en-US" dirty="0"/>
              <a:t>A)	You explore whether there has been alternative splicing by examining amino acid sequences of very similar proteins.	</a:t>
            </a:r>
          </a:p>
          <a:p>
            <a:r>
              <a:rPr lang="en-US" dirty="0"/>
              <a:t>B)	You measure the quantity of the appropriate pre-mRNA in various cell types and find they are all the same.	</a:t>
            </a:r>
          </a:p>
          <a:p>
            <a:r>
              <a:rPr lang="en-US" dirty="0"/>
              <a:t>C)	You assess the position and sequence of the promoter and enhancer for this gene.	</a:t>
            </a:r>
          </a:p>
          <a:p>
            <a:r>
              <a:rPr lang="en-US" dirty="0"/>
              <a:t>D)	An analysis of amino acid production by the cell shows you that there is an increase at this stage of embryonic life.	</a:t>
            </a:r>
          </a:p>
          <a:p>
            <a:r>
              <a:rPr lang="en-US" dirty="0"/>
              <a:t>E)	You use an antibiotic known to prevent translation.</a:t>
            </a:r>
          </a:p>
          <a:p>
            <a:endParaRPr lang="en-US" dirty="0"/>
          </a:p>
        </p:txBody>
      </p:sp>
    </p:spTree>
    <p:extLst>
      <p:ext uri="{BB962C8B-B14F-4D97-AF65-F5344CB8AC3E}">
        <p14:creationId xmlns:p14="http://schemas.microsoft.com/office/powerpoint/2010/main" val="237135954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In humans, the embryonic and fetal forms of hemoglobin have a higher affinity for oxygen than that of adults. This is due to</a:t>
            </a:r>
          </a:p>
          <a:p>
            <a:r>
              <a:rPr lang="en-US" dirty="0"/>
              <a:t>A)	</a:t>
            </a:r>
            <a:r>
              <a:rPr lang="en-US" dirty="0" err="1"/>
              <a:t>nonidentical</a:t>
            </a:r>
            <a:r>
              <a:rPr lang="en-US" dirty="0"/>
              <a:t> genes that produce different versions of </a:t>
            </a:r>
            <a:r>
              <a:rPr lang="en-US" dirty="0" err="1"/>
              <a:t>globins</a:t>
            </a:r>
            <a:r>
              <a:rPr lang="en-US" dirty="0"/>
              <a:t> during development.	</a:t>
            </a:r>
          </a:p>
          <a:p>
            <a:r>
              <a:rPr lang="en-US" dirty="0"/>
              <a:t>B)	identical genes that generate many copies of the ribosomes needed for fetal globin production.	</a:t>
            </a:r>
          </a:p>
          <a:p>
            <a:r>
              <a:rPr lang="en-US" dirty="0"/>
              <a:t>C)	</a:t>
            </a:r>
            <a:r>
              <a:rPr lang="en-US" dirty="0" err="1"/>
              <a:t>pseudogenes</a:t>
            </a:r>
            <a:r>
              <a:rPr lang="en-US" dirty="0"/>
              <a:t>, which interfere with gene expression in adults.	</a:t>
            </a:r>
          </a:p>
          <a:p>
            <a:r>
              <a:rPr lang="en-US" dirty="0"/>
              <a:t>D)	the attachment of methyl groups to cytosine following birth, which changes the type of hemoglobin produced.	</a:t>
            </a:r>
          </a:p>
          <a:p>
            <a:r>
              <a:rPr lang="en-US" dirty="0"/>
              <a:t>E)	histone proteins changing shape during embryonic development.</a:t>
            </a:r>
          </a:p>
          <a:p>
            <a:endParaRPr lang="en-US" dirty="0"/>
          </a:p>
        </p:txBody>
      </p:sp>
    </p:spTree>
    <p:extLst>
      <p:ext uri="{BB962C8B-B14F-4D97-AF65-F5344CB8AC3E}">
        <p14:creationId xmlns:p14="http://schemas.microsoft.com/office/powerpoint/2010/main" val="333785484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The fact that plants can be cloned from somatic cells demonstrates that</a:t>
            </a:r>
          </a:p>
          <a:p>
            <a:r>
              <a:rPr lang="en-US" dirty="0"/>
              <a:t>A)	differentiated cells retain all the genes of the zygote.	</a:t>
            </a:r>
          </a:p>
          <a:p>
            <a:r>
              <a:rPr lang="en-US" dirty="0"/>
              <a:t>B)	genes are lost during differentiation.	</a:t>
            </a:r>
          </a:p>
          <a:p>
            <a:r>
              <a:rPr lang="en-US" dirty="0"/>
              <a:t>C)	the differentiated state is normally very unstable.	</a:t>
            </a:r>
          </a:p>
          <a:p>
            <a:r>
              <a:rPr lang="en-US" dirty="0"/>
              <a:t>D)	differentiated cells contain masked mRNA.	</a:t>
            </a:r>
          </a:p>
          <a:p>
            <a:r>
              <a:rPr lang="en-US" dirty="0"/>
              <a:t>E)	differentiation does not occur in plants.</a:t>
            </a:r>
          </a:p>
          <a:p>
            <a:endParaRPr lang="en-US" dirty="0"/>
          </a:p>
        </p:txBody>
      </p:sp>
    </p:spTree>
    <p:extLst>
      <p:ext uri="{BB962C8B-B14F-4D97-AF65-F5344CB8AC3E}">
        <p14:creationId xmlns:p14="http://schemas.microsoft.com/office/powerpoint/2010/main" val="74678489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product of the </a:t>
            </a:r>
            <a:r>
              <a:rPr lang="en-US" i="1" dirty="0" err="1"/>
              <a:t>bicoid</a:t>
            </a:r>
            <a:r>
              <a:rPr lang="en-US" i="1" dirty="0"/>
              <a:t> </a:t>
            </a:r>
            <a:r>
              <a:rPr lang="en-US" dirty="0"/>
              <a:t>gene in </a:t>
            </a:r>
            <a:r>
              <a:rPr lang="en-US" i="1" dirty="0"/>
              <a:t>Drosophila </a:t>
            </a:r>
            <a:r>
              <a:rPr lang="en-US" dirty="0"/>
              <a:t>provides essential information about</a:t>
            </a:r>
          </a:p>
          <a:p>
            <a:r>
              <a:rPr lang="en-US" dirty="0"/>
              <a:t>A)	lethal genes.	</a:t>
            </a:r>
          </a:p>
          <a:p>
            <a:r>
              <a:rPr lang="en-US" dirty="0"/>
              <a:t>B)	the dorsal-ventral axis.	</a:t>
            </a:r>
          </a:p>
          <a:p>
            <a:r>
              <a:rPr lang="en-US" dirty="0"/>
              <a:t>C)	the left-right axis.	</a:t>
            </a:r>
          </a:p>
          <a:p>
            <a:r>
              <a:rPr lang="en-US" dirty="0"/>
              <a:t>D)	segmentation.	</a:t>
            </a:r>
          </a:p>
          <a:p>
            <a:r>
              <a:rPr lang="en-US" dirty="0"/>
              <a:t>E)	the anterior-posterior axis.</a:t>
            </a:r>
          </a:p>
          <a:p>
            <a:endParaRPr lang="en-US" dirty="0"/>
          </a:p>
        </p:txBody>
      </p:sp>
    </p:spTree>
    <p:extLst>
      <p:ext uri="{BB962C8B-B14F-4D97-AF65-F5344CB8AC3E}">
        <p14:creationId xmlns:p14="http://schemas.microsoft.com/office/powerpoint/2010/main" val="325509179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Mutations in which of the following genes lead to transformations in the identity of entire body parts?</a:t>
            </a:r>
          </a:p>
          <a:p>
            <a:r>
              <a:rPr lang="en-US" dirty="0"/>
              <a:t>A)	</a:t>
            </a:r>
            <a:r>
              <a:rPr lang="en-US" dirty="0" err="1"/>
              <a:t>morphogens</a:t>
            </a:r>
            <a:r>
              <a:rPr lang="en-US" dirty="0"/>
              <a:t>	</a:t>
            </a:r>
          </a:p>
          <a:p>
            <a:r>
              <a:rPr lang="en-US" dirty="0"/>
              <a:t>B)	segmentation genes	</a:t>
            </a:r>
          </a:p>
          <a:p>
            <a:r>
              <a:rPr lang="en-US" dirty="0"/>
              <a:t>C)	egg-polarity genes	</a:t>
            </a:r>
          </a:p>
          <a:p>
            <a:r>
              <a:rPr lang="en-US" dirty="0"/>
              <a:t>D)	homeotic genes	</a:t>
            </a:r>
          </a:p>
          <a:p>
            <a:r>
              <a:rPr lang="en-US" dirty="0"/>
              <a:t>E)	inducers</a:t>
            </a:r>
          </a:p>
          <a:p>
            <a:endParaRPr lang="en-US" dirty="0"/>
          </a:p>
        </p:txBody>
      </p:sp>
    </p:spTree>
    <p:extLst>
      <p:ext uri="{BB962C8B-B14F-4D97-AF65-F5344CB8AC3E}">
        <p14:creationId xmlns:p14="http://schemas.microsoft.com/office/powerpoint/2010/main" val="81763262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Which of the following genes map out the basic subdivisions along the anterior -posterior axis of the </a:t>
            </a:r>
            <a:r>
              <a:rPr lang="en-US" i="1" dirty="0"/>
              <a:t>Drosophila </a:t>
            </a:r>
            <a:r>
              <a:rPr lang="en-US" dirty="0"/>
              <a:t>embryo?</a:t>
            </a:r>
          </a:p>
          <a:p>
            <a:r>
              <a:rPr lang="en-US" dirty="0"/>
              <a:t>A)	homeotic genes	</a:t>
            </a:r>
          </a:p>
          <a:p>
            <a:r>
              <a:rPr lang="en-US" dirty="0"/>
              <a:t>B)	segmentation genes	</a:t>
            </a:r>
          </a:p>
          <a:p>
            <a:r>
              <a:rPr lang="en-US" dirty="0"/>
              <a:t>C)	egg-polarity genes	</a:t>
            </a:r>
          </a:p>
          <a:p>
            <a:r>
              <a:rPr lang="en-US" dirty="0"/>
              <a:t>D)	</a:t>
            </a:r>
            <a:r>
              <a:rPr lang="en-US" dirty="0" err="1"/>
              <a:t>morphogens</a:t>
            </a:r>
            <a:r>
              <a:rPr lang="en-US" dirty="0"/>
              <a:t>	</a:t>
            </a:r>
          </a:p>
          <a:p>
            <a:r>
              <a:rPr lang="en-US" dirty="0"/>
              <a:t>E)	inducers</a:t>
            </a:r>
          </a:p>
          <a:p>
            <a:endParaRPr lang="en-US" dirty="0"/>
          </a:p>
        </p:txBody>
      </p:sp>
    </p:spTree>
    <p:extLst>
      <p:ext uri="{BB962C8B-B14F-4D97-AF65-F5344CB8AC3E}">
        <p14:creationId xmlns:p14="http://schemas.microsoft.com/office/powerpoint/2010/main" val="193895613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Gap genes and pair-rule genes fall into which of the following categories?</a:t>
            </a:r>
          </a:p>
          <a:p>
            <a:r>
              <a:rPr lang="en-US" dirty="0"/>
              <a:t>A)	homeotic genes	</a:t>
            </a:r>
          </a:p>
          <a:p>
            <a:r>
              <a:rPr lang="en-US" dirty="0"/>
              <a:t>B)	segmentation genes	</a:t>
            </a:r>
          </a:p>
          <a:p>
            <a:r>
              <a:rPr lang="en-US" dirty="0"/>
              <a:t>C)	egg-polarity genes	</a:t>
            </a:r>
          </a:p>
          <a:p>
            <a:r>
              <a:rPr lang="en-US" dirty="0"/>
              <a:t>D)	</a:t>
            </a:r>
            <a:r>
              <a:rPr lang="en-US" dirty="0" err="1"/>
              <a:t>morphogens</a:t>
            </a:r>
            <a:r>
              <a:rPr lang="en-US" dirty="0"/>
              <a:t>	</a:t>
            </a:r>
          </a:p>
          <a:p>
            <a:r>
              <a:rPr lang="en-US" dirty="0"/>
              <a:t>E)	inducers</a:t>
            </a:r>
          </a:p>
          <a:p>
            <a:endParaRPr lang="en-US" dirty="0"/>
          </a:p>
        </p:txBody>
      </p:sp>
    </p:spTree>
    <p:extLst>
      <p:ext uri="{BB962C8B-B14F-4D97-AF65-F5344CB8AC3E}">
        <p14:creationId xmlns:p14="http://schemas.microsoft.com/office/powerpoint/2010/main" val="175592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What is the function of DNA polymerase III?</a:t>
            </a:r>
          </a:p>
          <a:p>
            <a:r>
              <a:rPr lang="en-US" dirty="0"/>
              <a:t>A)	to unwind the DNA helix during replication	</a:t>
            </a:r>
          </a:p>
          <a:p>
            <a:r>
              <a:rPr lang="en-US" dirty="0"/>
              <a:t>B)	to seal together the broken ends of DNA strands	</a:t>
            </a:r>
          </a:p>
          <a:p>
            <a:r>
              <a:rPr lang="en-US" dirty="0"/>
              <a:t>C)	to add nucleotides to the 3' end of a growing DNA strand	</a:t>
            </a:r>
          </a:p>
          <a:p>
            <a:r>
              <a:rPr lang="en-US" dirty="0"/>
              <a:t>D)	to degrade damaged DNA molecules	</a:t>
            </a:r>
          </a:p>
          <a:p>
            <a:r>
              <a:rPr lang="en-US" dirty="0"/>
              <a:t>E)	to rejoin the two DNA strands (one new and one old) after replication</a:t>
            </a:r>
          </a:p>
          <a:p>
            <a:endParaRPr lang="en-US" dirty="0"/>
          </a:p>
        </p:txBody>
      </p:sp>
    </p:spTree>
    <p:extLst>
      <p:ext uri="{BB962C8B-B14F-4D97-AF65-F5344CB8AC3E}">
        <p14:creationId xmlns:p14="http://schemas.microsoft.com/office/powerpoint/2010/main" val="177146988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Of the following, which is the most current description of a gene?</a:t>
            </a:r>
          </a:p>
          <a:p>
            <a:r>
              <a:rPr lang="en-US" dirty="0"/>
              <a:t>A)	a unit of heredity that causes formation of a phenotypic characteristic	</a:t>
            </a:r>
          </a:p>
          <a:p>
            <a:r>
              <a:rPr lang="en-US" dirty="0"/>
              <a:t>B)	a DNA subunit that codes for a single complete protein	</a:t>
            </a:r>
          </a:p>
          <a:p>
            <a:r>
              <a:rPr lang="en-US" dirty="0"/>
              <a:t>C)	a DNA sequence that is expressed to form a functional product: either RNA or polypeptide	</a:t>
            </a:r>
          </a:p>
          <a:p>
            <a:r>
              <a:rPr lang="en-US" dirty="0"/>
              <a:t>D)	a DNA—RNA sequence combination that results in an enzymatic product	</a:t>
            </a:r>
          </a:p>
          <a:p>
            <a:r>
              <a:rPr lang="en-US" dirty="0"/>
              <a:t>E)	a discrete unit of hereditary information that consists of a sequence of amino acids</a:t>
            </a:r>
          </a:p>
          <a:p>
            <a:endParaRPr lang="en-US" dirty="0"/>
          </a:p>
        </p:txBody>
      </p:sp>
    </p:spTree>
    <p:extLst>
      <p:ext uri="{BB962C8B-B14F-4D97-AF65-F5344CB8AC3E}">
        <p14:creationId xmlns:p14="http://schemas.microsoft.com/office/powerpoint/2010/main" val="396732108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Gene expression in the domain </a:t>
            </a:r>
            <a:r>
              <a:rPr lang="en-US" dirty="0" err="1"/>
              <a:t>Archaea</a:t>
            </a:r>
            <a:r>
              <a:rPr lang="en-US" dirty="0"/>
              <a:t> in part resembles that of bacteria and in part that of the domain </a:t>
            </a:r>
            <a:r>
              <a:rPr lang="en-US" dirty="0" err="1"/>
              <a:t>Eukarya</a:t>
            </a:r>
            <a:r>
              <a:rPr lang="en-US" dirty="0"/>
              <a:t>. In which way is it most like the domain </a:t>
            </a:r>
            <a:r>
              <a:rPr lang="en-US" dirty="0" err="1"/>
              <a:t>Eukarya</a:t>
            </a:r>
            <a:r>
              <a:rPr lang="en-US" dirty="0"/>
              <a:t>?</a:t>
            </a:r>
          </a:p>
          <a:p>
            <a:r>
              <a:rPr lang="en-US" dirty="0"/>
              <a:t>A)	Domain </a:t>
            </a:r>
            <a:r>
              <a:rPr lang="en-US" dirty="0" err="1"/>
              <a:t>Archaea</a:t>
            </a:r>
            <a:r>
              <a:rPr lang="en-US" dirty="0"/>
              <a:t> have numerous transcription factors.	</a:t>
            </a:r>
          </a:p>
          <a:p>
            <a:r>
              <a:rPr lang="en-US" dirty="0"/>
              <a:t>B)	Initiation of translation is like that of domain </a:t>
            </a:r>
            <a:r>
              <a:rPr lang="en-US" dirty="0" err="1"/>
              <a:t>Eukarya</a:t>
            </a:r>
            <a:r>
              <a:rPr lang="en-US" dirty="0"/>
              <a:t>.	</a:t>
            </a:r>
          </a:p>
          <a:p>
            <a:r>
              <a:rPr lang="en-US" dirty="0"/>
              <a:t>C)	There is only one RNA polymerase.	</a:t>
            </a:r>
          </a:p>
          <a:p>
            <a:r>
              <a:rPr lang="en-US" dirty="0"/>
              <a:t>D)	Transcription termination often involves attenuation.	</a:t>
            </a:r>
          </a:p>
          <a:p>
            <a:r>
              <a:rPr lang="en-US" dirty="0"/>
              <a:t>E)	Post–transcriptional splicing is like that of </a:t>
            </a:r>
            <a:r>
              <a:rPr lang="en-US" dirty="0" err="1"/>
              <a:t>Eukarya</a:t>
            </a:r>
            <a:r>
              <a:rPr lang="en-US" dirty="0"/>
              <a:t>.</a:t>
            </a:r>
          </a:p>
          <a:p>
            <a:endParaRPr lang="en-US" dirty="0"/>
          </a:p>
        </p:txBody>
      </p:sp>
    </p:spTree>
    <p:extLst>
      <p:ext uri="{BB962C8B-B14F-4D97-AF65-F5344CB8AC3E}">
        <p14:creationId xmlns:p14="http://schemas.microsoft.com/office/powerpoint/2010/main" val="211735232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In comparing DNA replication with RNA transcription in the same cell, which of the following is true only of replication?</a:t>
            </a:r>
          </a:p>
          <a:p>
            <a:r>
              <a:rPr lang="en-US" dirty="0"/>
              <a:t>A)	It uses RNA polymerase.	</a:t>
            </a:r>
          </a:p>
          <a:p>
            <a:r>
              <a:rPr lang="en-US" dirty="0"/>
              <a:t>B)	It makes a new molecule from its 5' end to its 3' end.	</a:t>
            </a:r>
          </a:p>
          <a:p>
            <a:r>
              <a:rPr lang="en-US" dirty="0"/>
              <a:t>C)	The process is extremely fast once it is initiated.	</a:t>
            </a:r>
          </a:p>
          <a:p>
            <a:r>
              <a:rPr lang="en-US" dirty="0"/>
              <a:t>D)	The process occurs in the nucleus of a eukaryotic cell.	</a:t>
            </a:r>
          </a:p>
          <a:p>
            <a:r>
              <a:rPr lang="en-US" dirty="0"/>
              <a:t>E)	The entire template molecule is represented in the product.</a:t>
            </a:r>
          </a:p>
          <a:p>
            <a:endParaRPr lang="en-US" dirty="0"/>
          </a:p>
        </p:txBody>
      </p:sp>
    </p:spTree>
    <p:extLst>
      <p:ext uri="{BB962C8B-B14F-4D97-AF65-F5344CB8AC3E}">
        <p14:creationId xmlns:p14="http://schemas.microsoft.com/office/powerpoint/2010/main" val="2826059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In order for a eukaryotic gene to be engineered into a bacterial colony to be expressed, what must be included in addition to the coding exons of the gene?</a:t>
            </a:r>
          </a:p>
          <a:p>
            <a:r>
              <a:rPr lang="en-US" dirty="0"/>
              <a:t>A)	the introns	</a:t>
            </a:r>
          </a:p>
          <a:p>
            <a:r>
              <a:rPr lang="en-US" dirty="0"/>
              <a:t>B)	eukaryotic polymerases	</a:t>
            </a:r>
          </a:p>
          <a:p>
            <a:r>
              <a:rPr lang="en-US" dirty="0"/>
              <a:t>C)	a bacterial promoter sequence	</a:t>
            </a:r>
          </a:p>
          <a:p>
            <a:r>
              <a:rPr lang="en-US" dirty="0"/>
              <a:t>D)	eukaryotic ribosomal subunits	</a:t>
            </a:r>
          </a:p>
          <a:p>
            <a:r>
              <a:rPr lang="en-US" dirty="0"/>
              <a:t>E)	eukaryotic </a:t>
            </a:r>
            <a:r>
              <a:rPr lang="en-US" dirty="0" err="1"/>
              <a:t>tRNAs</a:t>
            </a:r>
            <a:endParaRPr lang="en-US" dirty="0"/>
          </a:p>
          <a:p>
            <a:endParaRPr lang="en-US" dirty="0"/>
          </a:p>
        </p:txBody>
      </p:sp>
    </p:spTree>
    <p:extLst>
      <p:ext uri="{BB962C8B-B14F-4D97-AF65-F5344CB8AC3E}">
        <p14:creationId xmlns:p14="http://schemas.microsoft.com/office/powerpoint/2010/main" val="341753286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When the genome of a particular species is said to include 20,000 protein–coding regions, what does this imply?</a:t>
            </a:r>
          </a:p>
          <a:p>
            <a:r>
              <a:rPr lang="en-US" dirty="0"/>
              <a:t>A)	There are 20,000 genes.	</a:t>
            </a:r>
          </a:p>
          <a:p>
            <a:r>
              <a:rPr lang="en-US" dirty="0"/>
              <a:t>B)	Each gene codes for one protein.	</a:t>
            </a:r>
          </a:p>
          <a:p>
            <a:r>
              <a:rPr lang="en-US" dirty="0"/>
              <a:t>C)	Any other regions are "junk" DNA.	</a:t>
            </a:r>
          </a:p>
          <a:p>
            <a:r>
              <a:rPr lang="en-US" dirty="0"/>
              <a:t>D)	There are also genes for RNAs other than mRNA.	</a:t>
            </a:r>
          </a:p>
          <a:p>
            <a:r>
              <a:rPr lang="en-US" dirty="0"/>
              <a:t>E)	The species is highly evolved.</a:t>
            </a:r>
          </a:p>
          <a:p>
            <a:endParaRPr lang="en-US" dirty="0"/>
          </a:p>
        </p:txBody>
      </p:sp>
    </p:spTree>
    <p:extLst>
      <p:ext uri="{BB962C8B-B14F-4D97-AF65-F5344CB8AC3E}">
        <p14:creationId xmlns:p14="http://schemas.microsoft.com/office/powerpoint/2010/main" val="246849117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A researcher introduces double-stranded RNA into a culture of mammalian cells, and can identify its location or that of its smaller subsections experimentally, using a fluorescent probe.</a:t>
            </a:r>
            <a:br>
              <a:rPr lang="en-US" sz="2400" dirty="0"/>
            </a:br>
            <a:endParaRPr lang="en-US" sz="2400" dirty="0"/>
          </a:p>
        </p:txBody>
      </p:sp>
      <p:sp>
        <p:nvSpPr>
          <p:cNvPr id="3" name="Content Placeholder 2"/>
          <p:cNvSpPr>
            <a:spLocks noGrp="1"/>
          </p:cNvSpPr>
          <p:nvPr>
            <p:ph idx="1"/>
          </p:nvPr>
        </p:nvSpPr>
        <p:spPr/>
        <p:txBody>
          <a:bodyPr>
            <a:normAutofit fontScale="85000" lnSpcReduction="20000"/>
          </a:bodyPr>
          <a:lstStyle/>
          <a:p>
            <a:r>
              <a:rPr lang="en-US" dirty="0"/>
              <a:t>Within the first quarter hour, the researcher sees that the intact RNA is found in the cells. After 3 hours, she is not surprised to find that</a:t>
            </a:r>
          </a:p>
          <a:p>
            <a:r>
              <a:rPr lang="en-US" dirty="0"/>
              <a:t>A)	Dicer enzyme has reduced it to smaller double-stranded pieces.	</a:t>
            </a:r>
          </a:p>
          <a:p>
            <a:r>
              <a:rPr lang="en-US" dirty="0"/>
              <a:t>B)	the RNA is degraded by 5' and 3' </a:t>
            </a:r>
            <a:r>
              <a:rPr lang="en-US" dirty="0" err="1"/>
              <a:t>exonucleases</a:t>
            </a:r>
            <a:r>
              <a:rPr lang="en-US" dirty="0"/>
              <a:t>.	</a:t>
            </a:r>
          </a:p>
          <a:p>
            <a:r>
              <a:rPr lang="en-US" dirty="0"/>
              <a:t>C)	the double-stranded RNA replicates itself.	</a:t>
            </a:r>
          </a:p>
          <a:p>
            <a:r>
              <a:rPr lang="en-US" dirty="0"/>
              <a:t>D)	the double-stranded RNA binds to mRNAs to prevent translation.	</a:t>
            </a:r>
          </a:p>
          <a:p>
            <a:r>
              <a:rPr lang="en-US" dirty="0"/>
              <a:t>E)	the double-stranded RNA binds to </a:t>
            </a:r>
            <a:r>
              <a:rPr lang="en-US" dirty="0" err="1"/>
              <a:t>tRNAs</a:t>
            </a:r>
            <a:r>
              <a:rPr lang="en-US" dirty="0"/>
              <a:t> to prevent translation.</a:t>
            </a:r>
          </a:p>
          <a:p>
            <a:endParaRPr lang="en-US" dirty="0"/>
          </a:p>
        </p:txBody>
      </p:sp>
    </p:spTree>
    <p:extLst>
      <p:ext uri="{BB962C8B-B14F-4D97-AF65-F5344CB8AC3E}">
        <p14:creationId xmlns:p14="http://schemas.microsoft.com/office/powerpoint/2010/main" val="235732900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Some time later, she finds that the introduced strand separates into single -stranded RNAs, one of which is degraded. What does this enable the remaining strand to do?</a:t>
            </a:r>
          </a:p>
          <a:p>
            <a:r>
              <a:rPr lang="en-US" dirty="0"/>
              <a:t>A)	attach to histones in the chromatin	</a:t>
            </a:r>
          </a:p>
          <a:p>
            <a:r>
              <a:rPr lang="en-US" dirty="0"/>
              <a:t>B)	bind to complementary regions of target mRNAs	</a:t>
            </a:r>
          </a:p>
          <a:p>
            <a:r>
              <a:rPr lang="en-US" dirty="0"/>
              <a:t>C)	bind to Dicer enzymes to destroy other RNAs	</a:t>
            </a:r>
          </a:p>
          <a:p>
            <a:r>
              <a:rPr lang="en-US" dirty="0"/>
              <a:t>D)	activate other </a:t>
            </a:r>
            <a:r>
              <a:rPr lang="en-US" dirty="0" err="1"/>
              <a:t>siRNAs</a:t>
            </a:r>
            <a:r>
              <a:rPr lang="en-US" dirty="0"/>
              <a:t> in the cell	</a:t>
            </a:r>
          </a:p>
          <a:p>
            <a:r>
              <a:rPr lang="en-US" dirty="0"/>
              <a:t>E)	bind to </a:t>
            </a:r>
            <a:r>
              <a:rPr lang="en-US" dirty="0" err="1"/>
              <a:t>noncomplementary</a:t>
            </a:r>
            <a:r>
              <a:rPr lang="en-US" dirty="0"/>
              <a:t> RNA sequences</a:t>
            </a:r>
          </a:p>
          <a:p>
            <a:endParaRPr lang="en-US" dirty="0"/>
          </a:p>
        </p:txBody>
      </p:sp>
    </p:spTree>
    <p:extLst>
      <p:ext uri="{BB962C8B-B14F-4D97-AF65-F5344CB8AC3E}">
        <p14:creationId xmlns:p14="http://schemas.microsoft.com/office/powerpoint/2010/main" val="68422509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In addition, she finds what other evidence of this single -stranded RNA piece's activity?</a:t>
            </a:r>
          </a:p>
          <a:p>
            <a:r>
              <a:rPr lang="en-US" dirty="0"/>
              <a:t>A)	She can measure the degradation rate of the remaining single strand.	</a:t>
            </a:r>
          </a:p>
          <a:p>
            <a:r>
              <a:rPr lang="en-US" dirty="0"/>
              <a:t>B)	She can measure the decrease in the concentration of Dicer.	</a:t>
            </a:r>
          </a:p>
          <a:p>
            <a:r>
              <a:rPr lang="en-US" dirty="0"/>
              <a:t>C)	The rate of accumulation of the polypeptide to be translated from the target mRNA is reduced.	</a:t>
            </a:r>
          </a:p>
          <a:p>
            <a:r>
              <a:rPr lang="en-US" dirty="0"/>
              <a:t>D)	The amount of </a:t>
            </a:r>
            <a:r>
              <a:rPr lang="en-US" dirty="0" err="1"/>
              <a:t>miRNA</a:t>
            </a:r>
            <a:r>
              <a:rPr lang="en-US" dirty="0"/>
              <a:t> is multiplied by its replication.	</a:t>
            </a:r>
          </a:p>
          <a:p>
            <a:r>
              <a:rPr lang="en-US" dirty="0"/>
              <a:t>E)	The cell's translation ability is entirely shut down.</a:t>
            </a:r>
          </a:p>
          <a:p>
            <a:endParaRPr lang="en-US" dirty="0"/>
          </a:p>
        </p:txBody>
      </p:sp>
    </p:spTree>
    <p:extLst>
      <p:ext uri="{BB962C8B-B14F-4D97-AF65-F5344CB8AC3E}">
        <p14:creationId xmlns:p14="http://schemas.microsoft.com/office/powerpoint/2010/main" val="46794196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2000" dirty="0"/>
              <a:t>A geneticist introduces a transgene into yeast cells and isolates five independent cell lines in which the transgene has integrated into the yeast genome. In four of the lines, the transgene is expressed strongly, but in the fifth there is no expression at all.</a:t>
            </a:r>
            <a:br>
              <a:rPr lang="en-US" sz="2000" dirty="0"/>
            </a:br>
            <a:endParaRPr lang="en-US" sz="2000" dirty="0"/>
          </a:p>
        </p:txBody>
      </p:sp>
      <p:sp>
        <p:nvSpPr>
          <p:cNvPr id="3" name="Content Placeholder 2"/>
          <p:cNvSpPr>
            <a:spLocks noGrp="1"/>
          </p:cNvSpPr>
          <p:nvPr>
            <p:ph idx="1"/>
          </p:nvPr>
        </p:nvSpPr>
        <p:spPr/>
        <p:txBody>
          <a:bodyPr>
            <a:normAutofit fontScale="85000" lnSpcReduction="20000"/>
          </a:bodyPr>
          <a:lstStyle/>
          <a:p>
            <a:r>
              <a:rPr lang="en-US" dirty="0"/>
              <a:t>Which of the following is a likely explanation for the lack of transgene expression in the fifth cell line?</a:t>
            </a:r>
          </a:p>
          <a:p>
            <a:r>
              <a:rPr lang="en-US" dirty="0"/>
              <a:t>A)	The transgene integrated into a heterochromatic region of the genome.	</a:t>
            </a:r>
          </a:p>
          <a:p>
            <a:r>
              <a:rPr lang="en-US" dirty="0"/>
              <a:t>B)	The transgene integrated into a </a:t>
            </a:r>
            <a:r>
              <a:rPr lang="en-US" dirty="0" err="1"/>
              <a:t>euchromatic</a:t>
            </a:r>
            <a:r>
              <a:rPr lang="en-US" dirty="0"/>
              <a:t> region of the genome.	</a:t>
            </a:r>
          </a:p>
          <a:p>
            <a:r>
              <a:rPr lang="en-US" dirty="0"/>
              <a:t>C)	The transgene was mutated during the process of integration into the host cell genome.	</a:t>
            </a:r>
          </a:p>
          <a:p>
            <a:r>
              <a:rPr lang="en-US" dirty="0"/>
              <a:t>D)	The host cell lacks the enzymes necessary to express the transgene.	</a:t>
            </a:r>
          </a:p>
          <a:p>
            <a:r>
              <a:rPr lang="en-US" dirty="0"/>
              <a:t>E)	The transgene integrated into a region of the genome characterized by high histone acetylation.</a:t>
            </a:r>
          </a:p>
          <a:p>
            <a:endParaRPr lang="en-US" dirty="0"/>
          </a:p>
        </p:txBody>
      </p:sp>
    </p:spTree>
    <p:extLst>
      <p:ext uri="{BB962C8B-B14F-4D97-AF65-F5344CB8AC3E}">
        <p14:creationId xmlns:p14="http://schemas.microsoft.com/office/powerpoint/2010/main" val="182480544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Suppose an experimenter becomes proficient with a technique that allows her to move DNA sequences within a prokaryotic genome.</a:t>
            </a:r>
            <a:br>
              <a:rPr lang="en-US" sz="2400" dirty="0"/>
            </a:br>
            <a:endParaRPr lang="en-US" sz="2400" dirty="0"/>
          </a:p>
        </p:txBody>
      </p:sp>
      <p:sp>
        <p:nvSpPr>
          <p:cNvPr id="3" name="Content Placeholder 2"/>
          <p:cNvSpPr>
            <a:spLocks noGrp="1"/>
          </p:cNvSpPr>
          <p:nvPr>
            <p:ph idx="1"/>
          </p:nvPr>
        </p:nvSpPr>
        <p:spPr/>
        <p:txBody>
          <a:bodyPr>
            <a:normAutofit fontScale="85000" lnSpcReduction="20000"/>
          </a:bodyPr>
          <a:lstStyle/>
          <a:p>
            <a:r>
              <a:rPr lang="en-US" dirty="0"/>
              <a:t>If she moves the promoter for the </a:t>
            </a:r>
            <a:r>
              <a:rPr lang="en-US" i="1" dirty="0"/>
              <a:t>lac </a:t>
            </a:r>
            <a:r>
              <a:rPr lang="en-US" dirty="0"/>
              <a:t>operon to the region between the beta </a:t>
            </a:r>
            <a:r>
              <a:rPr lang="en-US" dirty="0" err="1"/>
              <a:t>galactosidase</a:t>
            </a:r>
            <a:r>
              <a:rPr lang="en-US" dirty="0"/>
              <a:t> (</a:t>
            </a:r>
            <a:r>
              <a:rPr lang="en-US" i="1" dirty="0" err="1"/>
              <a:t>lacZ</a:t>
            </a:r>
            <a:r>
              <a:rPr lang="en-US" dirty="0"/>
              <a:t>) gene and the </a:t>
            </a:r>
            <a:r>
              <a:rPr lang="en-US" dirty="0" err="1"/>
              <a:t>permease</a:t>
            </a:r>
            <a:r>
              <a:rPr lang="en-US" i="1" dirty="0"/>
              <a:t> (</a:t>
            </a:r>
            <a:r>
              <a:rPr lang="en-US" i="1" dirty="0" err="1"/>
              <a:t>lacY</a:t>
            </a:r>
            <a:r>
              <a:rPr lang="en-US" i="1" dirty="0"/>
              <a:t>) </a:t>
            </a:r>
            <a:r>
              <a:rPr lang="en-US" dirty="0"/>
              <a:t>gene, which of the following would be likely?</a:t>
            </a:r>
          </a:p>
          <a:p>
            <a:r>
              <a:rPr lang="en-US" dirty="0"/>
              <a:t>A)	The three structural genes will be expressed normally.	</a:t>
            </a:r>
          </a:p>
          <a:p>
            <a:r>
              <a:rPr lang="en-US" dirty="0"/>
              <a:t>B)	RNA polymerase will no longer transcribe </a:t>
            </a:r>
            <a:r>
              <a:rPr lang="en-US" dirty="0" err="1"/>
              <a:t>permease</a:t>
            </a:r>
            <a:r>
              <a:rPr lang="en-US" dirty="0"/>
              <a:t>.	</a:t>
            </a:r>
          </a:p>
          <a:p>
            <a:r>
              <a:rPr lang="en-US" dirty="0"/>
              <a:t>C)	The operon will no longer be inducible.	</a:t>
            </a:r>
          </a:p>
          <a:p>
            <a:r>
              <a:rPr lang="en-US" dirty="0"/>
              <a:t>D)	Beta </a:t>
            </a:r>
            <a:r>
              <a:rPr lang="en-US" dirty="0" err="1"/>
              <a:t>galactosidase</a:t>
            </a:r>
            <a:r>
              <a:rPr lang="en-US" dirty="0"/>
              <a:t> will not be produced.	</a:t>
            </a:r>
          </a:p>
          <a:p>
            <a:r>
              <a:rPr lang="en-US" dirty="0"/>
              <a:t>E)	The cell will continue to metabolize but more slowly.</a:t>
            </a:r>
          </a:p>
          <a:p>
            <a:endParaRPr lang="en-US" dirty="0"/>
          </a:p>
        </p:txBody>
      </p:sp>
    </p:spTree>
    <p:extLst>
      <p:ext uri="{BB962C8B-B14F-4D97-AF65-F5344CB8AC3E}">
        <p14:creationId xmlns:p14="http://schemas.microsoft.com/office/powerpoint/2010/main" val="4202403297"/>
      </p:ext>
    </p:extLst>
  </p:cSld>
  <p:clrMapOvr>
    <a:masterClrMapping/>
  </p:clrMapOvr>
</p:sld>
</file>

<file path=ppt/theme/theme1.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TotalTime>
  <Words>3805</Words>
  <Application>Microsoft Office PowerPoint</Application>
  <PresentationFormat>On-screen Show (4:3)</PresentationFormat>
  <Paragraphs>875</Paragraphs>
  <Slides>114</Slides>
  <Notes>99</Notes>
  <HiddenSlides>0</HiddenSlides>
  <MMClips>0</MMClips>
  <ScaleCrop>false</ScaleCrop>
  <HeadingPairs>
    <vt:vector size="4" baseType="variant">
      <vt:variant>
        <vt:lpstr>Theme</vt:lpstr>
      </vt:variant>
      <vt:variant>
        <vt:i4>1</vt:i4>
      </vt:variant>
      <vt:variant>
        <vt:lpstr>Slide Titles</vt:lpstr>
      </vt:variant>
      <vt:variant>
        <vt:i4>114</vt:i4>
      </vt:variant>
    </vt:vector>
  </HeadingPairs>
  <TitlesOfParts>
    <vt:vector size="1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the following list of choices for the following questions: I. helicase II. DNA polymerase III III. ligase IV. DNA polymerase I V. primase </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the following information to answer the next few questions. A transfer RNA (#1) attached to the amino acid lysine enters the ribosome. The lysine binds to the growing polypeptide on the other tRNA (#2) in the ribosome already. </vt:lpstr>
      <vt:lpstr>PowerPoint Presentation</vt:lpstr>
      <vt:lpstr>Use the following information to answer the next few questions.  The enzyme polynucleotide phosphorylase randomly assembles nucleotides into a polynucleotide polymer.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researcher introduces double-stranded RNA into a culture of mammalian cells, and can identify its location or that of its smaller subsections experimentally, using a fluorescent probe. </vt:lpstr>
      <vt:lpstr>PowerPoint Presentation</vt:lpstr>
      <vt:lpstr>PowerPoint Presentation</vt:lpstr>
      <vt:lpstr>A geneticist introduces a transgene into yeast cells and isolates five independent cell lines in which the transgene has integrated into the yeast genome. In four of the lines, the transgene is expressed strongly, but in the fifth there is no expression at all. </vt:lpstr>
      <vt:lpstr>Suppose an experimenter becomes proficient with a technique that allows her to move DNA sequences within a prokaryotic genome. </vt:lpstr>
      <vt:lpstr>PowerPoint Presentation</vt:lpstr>
      <vt:lpstr>PowerPoint Presentation</vt:lpstr>
      <vt:lpstr>PowerPoint Presentation</vt:lpstr>
      <vt:lpstr>A researcher has arrived at a method to prevent gene expression from Drosophila embryonic genes. The following questions assume that he is using this method. </vt:lpstr>
      <vt:lpstr>PowerPoint Presentation</vt:lpstr>
      <vt:lpstr>PowerPoint Presentation</vt:lpstr>
      <vt:lpstr>One hereditary disease in humans, called xeroderma pigmentosum (XP), makes homozygous individuals exceptionally susceptible to UV-induced mutation damage in the cells of exposed tissue, especially skin. Without extraordinary avoidance of sunlight exposure, patients soon succumb to numerous skin cancers. </vt:lpstr>
      <vt:lpstr>A few decades ago, Knudsen and colleagues proposed a theory that, for a normal cell to become a cancer cell, a minimum of two genetic changes had to occur in that cell. Knudsen was studying retinoblastoma, a childhood cancer of the eye. </vt:lpstr>
      <vt:lpstr>PowerPoint Presentation</vt:lpstr>
      <vt:lpstr>Epstein Bar Virus (EBV) causes most of us to have an episode of sore throat and swollen glands during early childhood. If we first become exposed to the virus during our teen years, however, EBV causes the syndrome we know as mononucleosis. However, in special circumstances, the same virus can be carcinogenic.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McQuade</dc:creator>
  <cp:lastModifiedBy>Jennifer McQuade</cp:lastModifiedBy>
  <cp:revision>13</cp:revision>
  <dcterms:created xsi:type="dcterms:W3CDTF">2014-02-07T19:41:50Z</dcterms:created>
  <dcterms:modified xsi:type="dcterms:W3CDTF">2014-02-10T19:38:30Z</dcterms:modified>
</cp:coreProperties>
</file>