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18"/>
  </p:notesMasterIdLst>
  <p:sldIdLst>
    <p:sldId id="315" r:id="rId3"/>
    <p:sldId id="316" r:id="rId4"/>
    <p:sldId id="317" r:id="rId5"/>
    <p:sldId id="319" r:id="rId6"/>
    <p:sldId id="349" r:id="rId7"/>
    <p:sldId id="350" r:id="rId8"/>
    <p:sldId id="334" r:id="rId9"/>
    <p:sldId id="335" r:id="rId10"/>
    <p:sldId id="338" r:id="rId11"/>
    <p:sldId id="343" r:id="rId12"/>
    <p:sldId id="351" r:id="rId13"/>
    <p:sldId id="354" r:id="rId14"/>
    <p:sldId id="352" r:id="rId15"/>
    <p:sldId id="353" r:id="rId16"/>
    <p:sldId id="34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608" autoAdjust="0"/>
  </p:normalViewPr>
  <p:slideViewPr>
    <p:cSldViewPr>
      <p:cViewPr varScale="1">
        <p:scale>
          <a:sx n="103" d="100"/>
          <a:sy n="103" d="100"/>
        </p:scale>
        <p:origin x="185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47CD1A-B8E8-4C53-A05E-A846578DD32C}" type="datetimeFigureOut">
              <a:rPr lang="en-US" smtClean="0"/>
              <a:pPr/>
              <a:t>5/22/2014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C25C04-104D-4552-834D-163122CAFF6C}" type="slidenum">
              <a:rPr lang="en-US" smtClean="0"/>
              <a:pPr/>
              <a:t>‹#›</a:t>
            </a:fld>
            <a:endParaRPr lang="en-US"/>
          </a:p>
        </p:txBody>
      </p:sp>
    </p:spTree>
    <p:extLst>
      <p:ext uri="{BB962C8B-B14F-4D97-AF65-F5344CB8AC3E}">
        <p14:creationId xmlns:p14="http://schemas.microsoft.com/office/powerpoint/2010/main" val="412258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2" name="Rectangle 2"/>
          <p:cNvSpPr>
            <a:spLocks noChangeArrowheads="1" noTextEdit="1"/>
          </p:cNvSpPr>
          <p:nvPr>
            <p:ph type="sldImg"/>
          </p:nvPr>
        </p:nvSpPr>
        <p:spPr>
          <a:xfrm>
            <a:off x="1296988" y="682625"/>
            <a:ext cx="4492625" cy="3370263"/>
          </a:xfrm>
          <a:ln/>
        </p:spPr>
      </p:sp>
      <p:sp>
        <p:nvSpPr>
          <p:cNvPr id="9932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51970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26" name="Rectangle 2"/>
          <p:cNvSpPr>
            <a:spLocks noChangeArrowheads="1" noTextEdit="1"/>
          </p:cNvSpPr>
          <p:nvPr>
            <p:ph type="sldImg"/>
          </p:nvPr>
        </p:nvSpPr>
        <p:spPr>
          <a:xfrm>
            <a:off x="1296988" y="682625"/>
            <a:ext cx="4492625" cy="3370263"/>
          </a:xfrm>
          <a:ln/>
        </p:spPr>
      </p:sp>
      <p:sp>
        <p:nvSpPr>
          <p:cNvPr id="12298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923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3666" name="Rectangle 2"/>
          <p:cNvSpPr>
            <a:spLocks noChangeArrowheads="1" noTextEdit="1"/>
          </p:cNvSpPr>
          <p:nvPr>
            <p:ph type="sldImg"/>
          </p:nvPr>
        </p:nvSpPr>
        <p:spPr>
          <a:xfrm>
            <a:off x="1296988" y="682625"/>
            <a:ext cx="4492625" cy="3370263"/>
          </a:xfrm>
          <a:ln/>
        </p:spPr>
      </p:sp>
      <p:sp>
        <p:nvSpPr>
          <p:cNvPr id="13936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10801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1611325-2711-45F2-A228-77DFD8D3DE73}" type="datetimeFigureOut">
              <a:rPr lang="en-US" smtClean="0"/>
              <a:pPr/>
              <a:t>5/22/2014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E3472132-E9F9-40A3-AB8E-35D71E0066AA}"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3744051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1309043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29672017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611325-2711-45F2-A228-77DFD8D3DE73}"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15449244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611325-2711-45F2-A228-77DFD8D3DE73}" type="datetimeFigureOut">
              <a:rPr lang="en-US" smtClean="0"/>
              <a:pPr/>
              <a:t>5/22/2014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5509525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611325-2711-45F2-A228-77DFD8D3DE73}" type="datetimeFigureOut">
              <a:rPr lang="en-US" smtClean="0"/>
              <a:pPr/>
              <a:t>5/22/2014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16243622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11325-2711-45F2-A228-77DFD8D3DE73}" type="datetimeFigureOut">
              <a:rPr lang="en-US" smtClean="0"/>
              <a:pPr/>
              <a:t>5/22/2014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40955773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11325-2711-45F2-A228-77DFD8D3DE73}"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27828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11325-2711-45F2-A228-77DFD8D3DE73}"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2927267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19255784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extLst>
      <p:ext uri="{BB962C8B-B14F-4D97-AF65-F5344CB8AC3E}">
        <p14:creationId xmlns:p14="http://schemas.microsoft.com/office/powerpoint/2010/main" val="221990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611325-2711-45F2-A228-77DFD8D3DE73}"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472132-E9F9-40A3-AB8E-35D71E0066A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61611325-2711-45F2-A228-77DFD8D3DE73}"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472132-E9F9-40A3-AB8E-35D71E0066AA}"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1611325-2711-45F2-A228-77DFD8D3DE73}" type="datetimeFigureOut">
              <a:rPr lang="en-US" smtClean="0"/>
              <a:pPr/>
              <a:t>5/22/2014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472132-E9F9-40A3-AB8E-35D71E0066A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611325-2711-45F2-A228-77DFD8D3DE73}" type="datetimeFigureOut">
              <a:rPr lang="en-US" smtClean="0"/>
              <a:pPr/>
              <a:t>5/22/2014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472132-E9F9-40A3-AB8E-35D71E0066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611325-2711-45F2-A228-77DFD8D3DE73}" type="datetimeFigureOut">
              <a:rPr lang="en-US" smtClean="0"/>
              <a:pPr/>
              <a:t>5/22/2014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472132-E9F9-40A3-AB8E-35D71E0066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1611325-2711-45F2-A228-77DFD8D3DE73}" type="datetimeFigureOut">
              <a:rPr lang="en-US" smtClean="0"/>
              <a:pPr/>
              <a:t>5/22/2014</a:t>
            </a:fld>
            <a:endParaRPr lang="en-US"/>
          </a:p>
        </p:txBody>
      </p:sp>
      <p:sp>
        <p:nvSpPr>
          <p:cNvPr id="7" name="Slide Number Placeholder 6"/>
          <p:cNvSpPr>
            <a:spLocks noGrp="1"/>
          </p:cNvSpPr>
          <p:nvPr>
            <p:ph type="sldNum" sz="quarter" idx="12"/>
          </p:nvPr>
        </p:nvSpPr>
        <p:spPr/>
        <p:txBody>
          <a:bodyPr/>
          <a:lstStyle/>
          <a:p>
            <a:fld id="{E3472132-E9F9-40A3-AB8E-35D71E0066AA}"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11325-2711-45F2-A228-77DFD8D3DE73}" type="datetimeFigureOut">
              <a:rPr lang="en-US" smtClean="0"/>
              <a:pPr/>
              <a:t>5/22/2014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E3472132-E9F9-40A3-AB8E-35D71E0066A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1611325-2711-45F2-A228-77DFD8D3DE73}" type="datetimeFigureOut">
              <a:rPr lang="en-US" smtClean="0"/>
              <a:pPr/>
              <a:t>5/22/2014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E3472132-E9F9-40A3-AB8E-35D71E0066A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1611325-2711-45F2-A228-77DFD8D3DE73}" type="datetimeFigureOut">
              <a:rPr lang="en-US" smtClean="0"/>
              <a:pPr/>
              <a:t>5/22/2014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3472132-E9F9-40A3-AB8E-35D71E0066AA}" type="slidenum">
              <a:rPr lang="en-US" smtClean="0"/>
              <a:pPr/>
              <a:t>‹#›</a:t>
            </a:fld>
            <a:endParaRPr lang="en-US"/>
          </a:p>
        </p:txBody>
      </p:sp>
    </p:spTree>
    <p:extLst>
      <p:ext uri="{BB962C8B-B14F-4D97-AF65-F5344CB8AC3E}">
        <p14:creationId xmlns:p14="http://schemas.microsoft.com/office/powerpoint/2010/main" val="15649786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438400"/>
            <a:ext cx="3313355" cy="1702160"/>
          </a:xfrm>
        </p:spPr>
        <p:txBody>
          <a:bodyPr>
            <a:normAutofit fontScale="90000"/>
          </a:bodyPr>
          <a:lstStyle/>
          <a:p>
            <a:r>
              <a:rPr lang="en-US" dirty="0" smtClean="0"/>
              <a:t>The Central Dogma of Biology</a:t>
            </a:r>
            <a:endParaRPr lang="en-US" dirty="0"/>
          </a:p>
        </p:txBody>
      </p:sp>
      <p:sp>
        <p:nvSpPr>
          <p:cNvPr id="3" name="Subtitle 2"/>
          <p:cNvSpPr>
            <a:spLocks noGrp="1"/>
          </p:cNvSpPr>
          <p:nvPr>
            <p:ph type="subTitle" idx="1"/>
          </p:nvPr>
        </p:nvSpPr>
        <p:spPr/>
        <p:txBody>
          <a:bodyPr>
            <a:normAutofit fontScale="92500" lnSpcReduction="10000"/>
          </a:bodyPr>
          <a:lstStyle/>
          <a:p>
            <a:pPr>
              <a:spcBef>
                <a:spcPct val="0"/>
              </a:spcBef>
              <a:buSzTx/>
            </a:pPr>
            <a:r>
              <a:rPr lang="en-US" altLang="en-US" b="1" u="sng" dirty="0">
                <a:solidFill>
                  <a:schemeClr val="accent3"/>
                </a:solidFill>
              </a:rPr>
              <a:t>Why It’s Important </a:t>
            </a:r>
            <a:endParaRPr lang="en-US" altLang="en-US" dirty="0">
              <a:solidFill>
                <a:schemeClr val="accent3"/>
              </a:solidFill>
            </a:endParaRPr>
          </a:p>
          <a:p>
            <a:pPr>
              <a:spcBef>
                <a:spcPct val="0"/>
              </a:spcBef>
              <a:buSzTx/>
            </a:pPr>
            <a:r>
              <a:rPr lang="en-US" altLang="en-US" dirty="0" smtClean="0">
                <a:solidFill>
                  <a:schemeClr val="accent3"/>
                </a:solidFill>
              </a:rPr>
              <a:t>DNA </a:t>
            </a:r>
            <a:r>
              <a:rPr lang="en-US" altLang="en-US" dirty="0">
                <a:solidFill>
                  <a:schemeClr val="accent3"/>
                </a:solidFill>
              </a:rPr>
              <a:t>contains instructions for making proteins, which determine an organism’s  traits</a:t>
            </a:r>
          </a:p>
          <a:p>
            <a:pPr>
              <a:spcBef>
                <a:spcPct val="0"/>
              </a:spcBef>
              <a:buSzTx/>
            </a:pPr>
            <a:endParaRPr lang="en-US" altLang="en-US" dirty="0">
              <a:solidFill>
                <a:schemeClr val="accent3"/>
              </a:solidFill>
            </a:endParaRPr>
          </a:p>
          <a:p>
            <a:pPr>
              <a:spcBef>
                <a:spcPct val="0"/>
              </a:spcBef>
              <a:buSzTx/>
            </a:pPr>
            <a:endParaRPr lang="en-US" altLang="en-US" dirty="0">
              <a:solidFill>
                <a:schemeClr val="accent3"/>
              </a:solidFill>
            </a:endParaRPr>
          </a:p>
          <a:p>
            <a:pPr>
              <a:spcBef>
                <a:spcPct val="0"/>
              </a:spcBef>
              <a:buSzTx/>
            </a:pPr>
            <a:endParaRPr lang="en-US" altLang="en-US" sz="2000" b="1" dirty="0"/>
          </a:p>
          <a:p>
            <a:endParaRPr lang="en-US" dirty="0"/>
          </a:p>
        </p:txBody>
      </p:sp>
      <p:pic>
        <p:nvPicPr>
          <p:cNvPr id="5" name="Picture 2" descr="http://fopcustudents.files.wordpress.com/2008/07/dna_chr1.jpg"/>
          <p:cNvPicPr>
            <a:picLocks noChangeAspect="1" noChangeArrowheads="1"/>
          </p:cNvPicPr>
          <p:nvPr/>
        </p:nvPicPr>
        <p:blipFill>
          <a:blip r:embed="rId2" cstate="print"/>
          <a:srcRect/>
          <a:stretch>
            <a:fillRect/>
          </a:stretch>
        </p:blipFill>
        <p:spPr bwMode="auto">
          <a:xfrm>
            <a:off x="228600" y="1905000"/>
            <a:ext cx="4161875" cy="3121406"/>
          </a:xfrm>
          <a:prstGeom prst="rect">
            <a:avLst/>
          </a:prstGeom>
          <a:noFill/>
        </p:spPr>
      </p:pic>
    </p:spTree>
    <p:extLst>
      <p:ext uri="{BB962C8B-B14F-4D97-AF65-F5344CB8AC3E}">
        <p14:creationId xmlns:p14="http://schemas.microsoft.com/office/powerpoint/2010/main" val="4047423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829" y="457200"/>
            <a:ext cx="7024744" cy="1143000"/>
          </a:xfrm>
        </p:spPr>
        <p:txBody>
          <a:bodyPr>
            <a:normAutofit fontScale="90000"/>
          </a:bodyPr>
          <a:lstStyle/>
          <a:p>
            <a:r>
              <a:rPr lang="en-US" dirty="0" smtClean="0"/>
              <a:t>Overview of Gene Expression</a:t>
            </a:r>
            <a:endParaRPr lang="en-US" dirty="0"/>
          </a:p>
        </p:txBody>
      </p:sp>
      <p:sp>
        <p:nvSpPr>
          <p:cNvPr id="3" name="Content Placeholder 2"/>
          <p:cNvSpPr>
            <a:spLocks noGrp="1"/>
          </p:cNvSpPr>
          <p:nvPr>
            <p:ph sz="quarter" idx="1"/>
          </p:nvPr>
        </p:nvSpPr>
        <p:spPr>
          <a:xfrm>
            <a:off x="612648" y="1600200"/>
            <a:ext cx="8153400" cy="4876800"/>
          </a:xfrm>
        </p:spPr>
        <p:txBody>
          <a:bodyPr>
            <a:normAutofit/>
          </a:bodyPr>
          <a:lstStyle/>
          <a:p>
            <a:r>
              <a:rPr lang="en-US" dirty="0" smtClean="0"/>
              <a:t>DNA is composed of long stretches of nucleotides covalently linked together</a:t>
            </a:r>
          </a:p>
          <a:p>
            <a:r>
              <a:rPr lang="en-US" dirty="0" smtClean="0"/>
              <a:t>Genetic information lies in the sequence of nitrogenous bases </a:t>
            </a:r>
          </a:p>
          <a:p>
            <a:pPr lvl="1"/>
            <a:r>
              <a:rPr lang="en-US" dirty="0" smtClean="0"/>
              <a:t>There are 5 nitrogenous bases</a:t>
            </a:r>
          </a:p>
          <a:p>
            <a:pPr lvl="2"/>
            <a:r>
              <a:rPr lang="en-US" dirty="0" smtClean="0"/>
              <a:t>DNA: adenine, cytosine, guanine, thymine</a:t>
            </a:r>
          </a:p>
          <a:p>
            <a:pPr lvl="2"/>
            <a:r>
              <a:rPr lang="en-US" dirty="0" smtClean="0"/>
              <a:t>RNA:  adenine, cytosine, guanine, </a:t>
            </a:r>
            <a:r>
              <a:rPr lang="en-US" dirty="0" err="1" smtClean="0"/>
              <a:t>uracil</a:t>
            </a:r>
            <a:endParaRPr lang="en-US" dirty="0" smtClean="0"/>
          </a:p>
          <a:p>
            <a:pPr lvl="2"/>
            <a:endParaRPr lang="en-US" dirty="0" smtClean="0"/>
          </a:p>
          <a:p>
            <a:pPr lvl="2"/>
            <a:r>
              <a:rPr lang="en-US" dirty="0" smtClean="0"/>
              <a:t>Cytosine on 1 strand always pairs with guanine on the other strand</a:t>
            </a:r>
          </a:p>
          <a:p>
            <a:pPr lvl="2"/>
            <a:r>
              <a:rPr lang="en-US" dirty="0" smtClean="0"/>
              <a:t>Adenine pairs with either thymine </a:t>
            </a:r>
            <a:r>
              <a:rPr lang="en-US" dirty="0" smtClean="0"/>
              <a:t>or Uracil</a:t>
            </a:r>
            <a:endParaRPr lang="en-US" dirty="0" smtClean="0"/>
          </a:p>
          <a:p>
            <a:endParaRPr lang="en-US" dirty="0"/>
          </a:p>
        </p:txBody>
      </p:sp>
    </p:spTree>
    <p:extLst>
      <p:ext uri="{BB962C8B-B14F-4D97-AF65-F5344CB8AC3E}">
        <p14:creationId xmlns:p14="http://schemas.microsoft.com/office/powerpoint/2010/main" val="1685172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05" name="Rectangle 5"/>
          <p:cNvSpPr>
            <a:spLocks noChangeArrowheads="1"/>
          </p:cNvSpPr>
          <p:nvPr>
            <p:ph type="title"/>
          </p:nvPr>
        </p:nvSpPr>
        <p:spPr>
          <a:xfrm>
            <a:off x="685800" y="1066800"/>
            <a:ext cx="8001000" cy="954734"/>
          </a:xfrm>
          <a:noFill/>
          <a:ln/>
        </p:spPr>
        <p:txBody>
          <a:bodyPr>
            <a:normAutofit fontScale="90000"/>
          </a:bodyPr>
          <a:lstStyle/>
          <a:p>
            <a:r>
              <a:rPr lang="en-US" altLang="en-US" dirty="0"/>
              <a:t>The Genetic Code: Three-Nucleotide “Words”</a:t>
            </a:r>
            <a:endParaRPr lang="en-US" altLang="en-US" b="0" dirty="0"/>
          </a:p>
        </p:txBody>
      </p:sp>
      <p:sp>
        <p:nvSpPr>
          <p:cNvPr id="1228806" name="Rectangle 6"/>
          <p:cNvSpPr>
            <a:spLocks noChangeArrowheads="1"/>
          </p:cNvSpPr>
          <p:nvPr>
            <p:ph type="body" idx="1"/>
          </p:nvPr>
        </p:nvSpPr>
        <p:spPr>
          <a:xfrm>
            <a:off x="609600" y="2595264"/>
            <a:ext cx="8077200" cy="3881735"/>
          </a:xfrm>
          <a:noFill/>
          <a:ln/>
        </p:spPr>
        <p:txBody>
          <a:bodyPr>
            <a:normAutofit/>
          </a:bodyPr>
          <a:lstStyle/>
          <a:p>
            <a:pPr>
              <a:spcBef>
                <a:spcPct val="0"/>
              </a:spcBef>
              <a:buClr>
                <a:srgbClr val="FECB00"/>
              </a:buClr>
              <a:buSzTx/>
            </a:pPr>
            <a:r>
              <a:rPr lang="en-US" altLang="en-US" dirty="0">
                <a:solidFill>
                  <a:schemeClr val="tx1"/>
                </a:solidFill>
              </a:rPr>
              <a:t>In order for a protein to be made, the code stored in mRNA must be __________________</a:t>
            </a:r>
          </a:p>
          <a:p>
            <a:pPr>
              <a:spcBef>
                <a:spcPct val="0"/>
              </a:spcBef>
              <a:buClr>
                <a:srgbClr val="FECB00"/>
              </a:buClr>
              <a:buSzTx/>
            </a:pPr>
            <a:endParaRPr lang="en-US" altLang="en-US" dirty="0">
              <a:solidFill>
                <a:schemeClr val="tx1"/>
              </a:solidFill>
            </a:endParaRPr>
          </a:p>
          <a:p>
            <a:pPr>
              <a:spcBef>
                <a:spcPct val="0"/>
              </a:spcBef>
              <a:buClr>
                <a:srgbClr val="FECB00"/>
              </a:buClr>
              <a:buSzTx/>
            </a:pPr>
            <a:r>
              <a:rPr lang="en-US" altLang="en-US" dirty="0">
                <a:solidFill>
                  <a:schemeClr val="tx1"/>
                </a:solidFill>
              </a:rPr>
              <a:t>The code is stored in a series of ________ nucleotide sequences on mRNA called </a:t>
            </a:r>
            <a:r>
              <a:rPr lang="en-US" altLang="en-US" b="1" dirty="0">
                <a:solidFill>
                  <a:schemeClr val="tx1"/>
                </a:solidFill>
              </a:rPr>
              <a:t>_______________</a:t>
            </a:r>
          </a:p>
          <a:p>
            <a:pPr>
              <a:spcBef>
                <a:spcPct val="0"/>
              </a:spcBef>
              <a:buClr>
                <a:srgbClr val="FECB00"/>
              </a:buClr>
              <a:buSzTx/>
            </a:pPr>
            <a:endParaRPr lang="en-US" altLang="en-US" dirty="0">
              <a:solidFill>
                <a:schemeClr val="tx1"/>
              </a:solidFill>
            </a:endParaRPr>
          </a:p>
          <a:p>
            <a:pPr>
              <a:spcBef>
                <a:spcPct val="0"/>
              </a:spcBef>
              <a:buClr>
                <a:srgbClr val="FECB00"/>
              </a:buClr>
              <a:buSzTx/>
            </a:pPr>
            <a:r>
              <a:rPr lang="en-US" altLang="en-US" dirty="0">
                <a:solidFill>
                  <a:schemeClr val="tx1"/>
                </a:solidFill>
              </a:rPr>
              <a:t>Each codon codes for a specific __________ _________ that will be placed in a protein</a:t>
            </a:r>
          </a:p>
        </p:txBody>
      </p:sp>
      <p:sp>
        <p:nvSpPr>
          <p:cNvPr id="1228811" name="Text Box 11"/>
          <p:cNvSpPr txBox="1">
            <a:spLocks noChangeArrowheads="1"/>
          </p:cNvSpPr>
          <p:nvPr/>
        </p:nvSpPr>
        <p:spPr bwMode="auto">
          <a:xfrm>
            <a:off x="3728283" y="2855268"/>
            <a:ext cx="168668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translated</a:t>
            </a:r>
          </a:p>
        </p:txBody>
      </p:sp>
      <p:sp>
        <p:nvSpPr>
          <p:cNvPr id="1228812" name="Text Box 12"/>
          <p:cNvSpPr txBox="1">
            <a:spLocks noChangeArrowheads="1"/>
          </p:cNvSpPr>
          <p:nvPr/>
        </p:nvSpPr>
        <p:spPr bwMode="auto">
          <a:xfrm>
            <a:off x="5766596" y="3685592"/>
            <a:ext cx="9701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three</a:t>
            </a:r>
          </a:p>
        </p:txBody>
      </p:sp>
      <p:sp>
        <p:nvSpPr>
          <p:cNvPr id="1228813" name="Text Box 13"/>
          <p:cNvSpPr txBox="1">
            <a:spLocks noChangeArrowheads="1"/>
          </p:cNvSpPr>
          <p:nvPr/>
        </p:nvSpPr>
        <p:spPr bwMode="auto">
          <a:xfrm>
            <a:off x="5429965" y="3992925"/>
            <a:ext cx="130676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codons</a:t>
            </a:r>
          </a:p>
        </p:txBody>
      </p:sp>
      <p:sp>
        <p:nvSpPr>
          <p:cNvPr id="1228814" name="Text Box 14"/>
          <p:cNvSpPr txBox="1">
            <a:spLocks noChangeArrowheads="1"/>
          </p:cNvSpPr>
          <p:nvPr/>
        </p:nvSpPr>
        <p:spPr bwMode="auto">
          <a:xfrm>
            <a:off x="5896146" y="4761924"/>
            <a:ext cx="113364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amino</a:t>
            </a:r>
          </a:p>
        </p:txBody>
      </p:sp>
      <p:sp>
        <p:nvSpPr>
          <p:cNvPr id="1228815" name="Text Box 15"/>
          <p:cNvSpPr txBox="1">
            <a:spLocks noChangeArrowheads="1"/>
          </p:cNvSpPr>
          <p:nvPr/>
        </p:nvSpPr>
        <p:spPr bwMode="auto">
          <a:xfrm>
            <a:off x="1219200" y="5181600"/>
            <a:ext cx="8659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acid</a:t>
            </a:r>
          </a:p>
        </p:txBody>
      </p:sp>
    </p:spTree>
    <p:extLst>
      <p:ext uri="{BB962C8B-B14F-4D97-AF65-F5344CB8AC3E}">
        <p14:creationId xmlns:p14="http://schemas.microsoft.com/office/powerpoint/2010/main" val="14592618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06">
                                            <p:txEl>
                                              <p:pRg st="0" end="0"/>
                                            </p:txEl>
                                          </p:spTgt>
                                        </p:tgtEl>
                                        <p:attrNameLst>
                                          <p:attrName>style.visibility</p:attrName>
                                        </p:attrNameLst>
                                      </p:cBhvr>
                                      <p:to>
                                        <p:strVal val="visible"/>
                                      </p:to>
                                    </p:set>
                                    <p:animEffect transition="in" filter="wipe(left)">
                                      <p:cBhvr>
                                        <p:cTn id="7" dur="500"/>
                                        <p:tgtEl>
                                          <p:spTgt spid="122880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228806">
                                            <p:txEl>
                                              <p:pRg st="2" end="2"/>
                                            </p:txEl>
                                          </p:spTgt>
                                        </p:tgtEl>
                                        <p:attrNameLst>
                                          <p:attrName>style.visibility</p:attrName>
                                        </p:attrNameLst>
                                      </p:cBhvr>
                                      <p:to>
                                        <p:strVal val="visible"/>
                                      </p:to>
                                    </p:set>
                                    <p:animEffect transition="in" filter="wipe(left)">
                                      <p:cBhvr>
                                        <p:cTn id="12" dur="500"/>
                                        <p:tgtEl>
                                          <p:spTgt spid="1228806">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28806">
                                            <p:txEl>
                                              <p:pRg st="4" end="4"/>
                                            </p:txEl>
                                          </p:spTgt>
                                        </p:tgtEl>
                                        <p:attrNameLst>
                                          <p:attrName>style.visibility</p:attrName>
                                        </p:attrNameLst>
                                      </p:cBhvr>
                                      <p:to>
                                        <p:strVal val="visible"/>
                                      </p:to>
                                    </p:set>
                                    <p:animEffect transition="in" filter="wipe(left)">
                                      <p:cBhvr>
                                        <p:cTn id="17" dur="500"/>
                                        <p:tgtEl>
                                          <p:spTgt spid="1228806">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228811">
                                            <p:txEl>
                                              <p:pRg st="0" end="0"/>
                                            </p:txEl>
                                          </p:spTgt>
                                        </p:tgtEl>
                                        <p:attrNameLst>
                                          <p:attrName>style.visibility</p:attrName>
                                        </p:attrNameLst>
                                      </p:cBhvr>
                                      <p:to>
                                        <p:strVal val="visible"/>
                                      </p:to>
                                    </p:set>
                                    <p:animEffect transition="in" filter="box(in)">
                                      <p:cBhvr>
                                        <p:cTn id="22" dur="500"/>
                                        <p:tgtEl>
                                          <p:spTgt spid="1228811">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228812">
                                            <p:txEl>
                                              <p:pRg st="0" end="0"/>
                                            </p:txEl>
                                          </p:spTgt>
                                        </p:tgtEl>
                                        <p:attrNameLst>
                                          <p:attrName>style.visibility</p:attrName>
                                        </p:attrNameLst>
                                      </p:cBhvr>
                                      <p:to>
                                        <p:strVal val="visible"/>
                                      </p:to>
                                    </p:set>
                                    <p:animEffect transition="in" filter="box(in)">
                                      <p:cBhvr>
                                        <p:cTn id="27" dur="500"/>
                                        <p:tgtEl>
                                          <p:spTgt spid="1228812">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1228813">
                                            <p:txEl>
                                              <p:pRg st="0" end="0"/>
                                            </p:txEl>
                                          </p:spTgt>
                                        </p:tgtEl>
                                        <p:attrNameLst>
                                          <p:attrName>style.visibility</p:attrName>
                                        </p:attrNameLst>
                                      </p:cBhvr>
                                      <p:to>
                                        <p:strVal val="visible"/>
                                      </p:to>
                                    </p:set>
                                    <p:animEffect transition="in" filter="box(in)">
                                      <p:cBhvr>
                                        <p:cTn id="32" dur="500"/>
                                        <p:tgtEl>
                                          <p:spTgt spid="1228813">
                                            <p:txEl>
                                              <p:pRg st="0" end="0"/>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1228814">
                                            <p:txEl>
                                              <p:pRg st="0" end="0"/>
                                            </p:txEl>
                                          </p:spTgt>
                                        </p:tgtEl>
                                        <p:attrNameLst>
                                          <p:attrName>style.visibility</p:attrName>
                                        </p:attrNameLst>
                                      </p:cBhvr>
                                      <p:to>
                                        <p:strVal val="visible"/>
                                      </p:to>
                                    </p:set>
                                    <p:animEffect transition="in" filter="box(in)">
                                      <p:cBhvr>
                                        <p:cTn id="37" dur="500"/>
                                        <p:tgtEl>
                                          <p:spTgt spid="1228814">
                                            <p:txEl>
                                              <p:pRg st="0" end="0"/>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1228815">
                                            <p:txEl>
                                              <p:pRg st="0" end="0"/>
                                            </p:txEl>
                                          </p:spTgt>
                                        </p:tgtEl>
                                        <p:attrNameLst>
                                          <p:attrName>style.visibility</p:attrName>
                                        </p:attrNameLst>
                                      </p:cBhvr>
                                      <p:to>
                                        <p:strVal val="visible"/>
                                      </p:to>
                                    </p:set>
                                    <p:animEffect transition="in" filter="box(in)">
                                      <p:cBhvr>
                                        <p:cTn id="42" dur="500"/>
                                        <p:tgtEl>
                                          <p:spTgt spid="12288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06"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8" descr="Untitled-14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4000"/>
            <a:ext cx="7586065" cy="40505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0302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5" descr="Untitled-19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995007"/>
            <a:ext cx="8229600" cy="55256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00845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42" name="Rectangle 2"/>
          <p:cNvSpPr>
            <a:spLocks noGrp="1" noChangeArrowheads="1"/>
          </p:cNvSpPr>
          <p:nvPr>
            <p:ph type="title"/>
          </p:nvPr>
        </p:nvSpPr>
        <p:spPr>
          <a:xfrm>
            <a:off x="685800" y="1066800"/>
            <a:ext cx="7543800" cy="609600"/>
          </a:xfrm>
          <a:noFill/>
          <a:ln/>
        </p:spPr>
        <p:txBody>
          <a:bodyPr>
            <a:normAutofit fontScale="90000"/>
          </a:bodyPr>
          <a:lstStyle/>
          <a:p>
            <a:r>
              <a:rPr lang="en-US" altLang="en-US" dirty="0">
                <a:solidFill>
                  <a:schemeClr val="tx1"/>
                </a:solidFill>
              </a:rPr>
              <a:t>What does CCC code for?</a:t>
            </a:r>
          </a:p>
        </p:txBody>
      </p:sp>
      <p:pic>
        <p:nvPicPr>
          <p:cNvPr id="1392645" name="Picture 5" descr="Untitled-19 cop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676400"/>
            <a:ext cx="6096000" cy="4333875"/>
          </a:xfrm>
          <a:prstGeom prst="rect">
            <a:avLst/>
          </a:prstGeom>
          <a:noFill/>
          <a:extLst>
            <a:ext uri="{909E8E84-426E-40DD-AFC4-6F175D3DCCD1}">
              <a14:hiddenFill xmlns:a14="http://schemas.microsoft.com/office/drawing/2010/main">
                <a:solidFill>
                  <a:srgbClr val="FFFFFF"/>
                </a:solidFill>
              </a14:hiddenFill>
            </a:ext>
          </a:extLst>
        </p:spPr>
      </p:pic>
      <p:sp>
        <p:nvSpPr>
          <p:cNvPr id="1392646" name="Text Box 6"/>
          <p:cNvSpPr txBox="1">
            <a:spLocks noChangeArrowheads="1"/>
          </p:cNvSpPr>
          <p:nvPr/>
        </p:nvSpPr>
        <p:spPr bwMode="auto">
          <a:xfrm>
            <a:off x="6967699" y="1104900"/>
            <a:ext cx="119936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err="1"/>
              <a:t>proline</a:t>
            </a:r>
            <a:endParaRPr lang="en-US" altLang="en-US" sz="2400" baseline="0" dirty="0"/>
          </a:p>
        </p:txBody>
      </p:sp>
      <p:sp>
        <p:nvSpPr>
          <p:cNvPr id="1392647" name="Oval 7"/>
          <p:cNvSpPr>
            <a:spLocks noChangeArrowheads="1"/>
          </p:cNvSpPr>
          <p:nvPr/>
        </p:nvSpPr>
        <p:spPr bwMode="auto">
          <a:xfrm>
            <a:off x="2667000" y="3429000"/>
            <a:ext cx="381000" cy="4572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2648" name="Oval 8"/>
          <p:cNvSpPr>
            <a:spLocks noChangeArrowheads="1"/>
          </p:cNvSpPr>
          <p:nvPr/>
        </p:nvSpPr>
        <p:spPr bwMode="auto">
          <a:xfrm>
            <a:off x="4800600" y="1905000"/>
            <a:ext cx="381000" cy="4572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2649" name="Oval 9"/>
          <p:cNvSpPr>
            <a:spLocks noChangeArrowheads="1"/>
          </p:cNvSpPr>
          <p:nvPr/>
        </p:nvSpPr>
        <p:spPr bwMode="auto">
          <a:xfrm>
            <a:off x="8077200" y="3505200"/>
            <a:ext cx="381000" cy="228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92650" name="Oval 10"/>
          <p:cNvSpPr>
            <a:spLocks noChangeArrowheads="1"/>
          </p:cNvSpPr>
          <p:nvPr/>
        </p:nvSpPr>
        <p:spPr bwMode="auto">
          <a:xfrm>
            <a:off x="4495800" y="3505200"/>
            <a:ext cx="381000" cy="228600"/>
          </a:xfrm>
          <a:prstGeom prst="ellipse">
            <a:avLst/>
          </a:prstGeom>
          <a:noFill/>
          <a:ln w="254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5335163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92647"/>
                                        </p:tgtEl>
                                        <p:attrNameLst>
                                          <p:attrName>style.visibility</p:attrName>
                                        </p:attrNameLst>
                                      </p:cBhvr>
                                      <p:to>
                                        <p:strVal val="visible"/>
                                      </p:to>
                                    </p:set>
                                    <p:animEffect transition="in" filter="box(in)">
                                      <p:cBhvr>
                                        <p:cTn id="7" dur="500"/>
                                        <p:tgtEl>
                                          <p:spTgt spid="13926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92648"/>
                                        </p:tgtEl>
                                        <p:attrNameLst>
                                          <p:attrName>style.visibility</p:attrName>
                                        </p:attrNameLst>
                                      </p:cBhvr>
                                      <p:to>
                                        <p:strVal val="visible"/>
                                      </p:to>
                                    </p:set>
                                    <p:animEffect transition="in" filter="box(in)">
                                      <p:cBhvr>
                                        <p:cTn id="12" dur="500"/>
                                        <p:tgtEl>
                                          <p:spTgt spid="139264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92649"/>
                                        </p:tgtEl>
                                        <p:attrNameLst>
                                          <p:attrName>style.visibility</p:attrName>
                                        </p:attrNameLst>
                                      </p:cBhvr>
                                      <p:to>
                                        <p:strVal val="visible"/>
                                      </p:to>
                                    </p:set>
                                    <p:animEffect transition="in" filter="box(in)">
                                      <p:cBhvr>
                                        <p:cTn id="17" dur="500"/>
                                        <p:tgtEl>
                                          <p:spTgt spid="139264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392650"/>
                                        </p:tgtEl>
                                        <p:attrNameLst>
                                          <p:attrName>style.visibility</p:attrName>
                                        </p:attrNameLst>
                                      </p:cBhvr>
                                      <p:to>
                                        <p:strVal val="visible"/>
                                      </p:to>
                                    </p:set>
                                    <p:animEffect transition="in" filter="box(in)">
                                      <p:cBhvr>
                                        <p:cTn id="22" dur="500"/>
                                        <p:tgtEl>
                                          <p:spTgt spid="139265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1392646">
                                            <p:txEl>
                                              <p:pRg st="0" end="0"/>
                                            </p:txEl>
                                          </p:spTgt>
                                        </p:tgtEl>
                                        <p:attrNameLst>
                                          <p:attrName>style.visibility</p:attrName>
                                        </p:attrNameLst>
                                      </p:cBhvr>
                                      <p:to>
                                        <p:strVal val="visible"/>
                                      </p:to>
                                    </p:set>
                                    <p:animEffect transition="in" filter="box(in)">
                                      <p:cBhvr>
                                        <p:cTn id="27" dur="500"/>
                                        <p:tgtEl>
                                          <p:spTgt spid="13926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47" grpId="0" animBg="1"/>
      <p:bldP spid="1392648" grpId="0" animBg="1"/>
      <p:bldP spid="1392649" grpId="0" animBg="1"/>
      <p:bldP spid="139265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DNA is the template to build RNA</a:t>
            </a:r>
            <a:endParaRPr lang="en-US" dirty="0"/>
          </a:p>
        </p:txBody>
      </p:sp>
      <p:sp>
        <p:nvSpPr>
          <p:cNvPr id="3" name="Content Placeholder 2"/>
          <p:cNvSpPr>
            <a:spLocks noGrp="1"/>
          </p:cNvSpPr>
          <p:nvPr>
            <p:ph idx="1"/>
          </p:nvPr>
        </p:nvSpPr>
        <p:spPr>
          <a:xfrm>
            <a:off x="304800" y="1600200"/>
            <a:ext cx="758952" cy="5257800"/>
          </a:xfrm>
        </p:spPr>
        <p:txBody>
          <a:bodyPr vert="wordArtVert">
            <a:normAutofit/>
          </a:bodyPr>
          <a:lstStyle/>
          <a:p>
            <a:pPr>
              <a:buNone/>
            </a:pPr>
            <a:r>
              <a:rPr lang="en-US" dirty="0" smtClean="0"/>
              <a:t>AATCCGTCTATG</a:t>
            </a:r>
            <a:endParaRPr lang="en-US" dirty="0"/>
          </a:p>
        </p:txBody>
      </p:sp>
      <p:sp>
        <p:nvSpPr>
          <p:cNvPr id="4" name="Content Placeholder 2"/>
          <p:cNvSpPr txBox="1">
            <a:spLocks/>
          </p:cNvSpPr>
          <p:nvPr/>
        </p:nvSpPr>
        <p:spPr>
          <a:xfrm>
            <a:off x="2209800" y="1600200"/>
            <a:ext cx="758952" cy="5257800"/>
          </a:xfrm>
          <a:prstGeom prst="rect">
            <a:avLst/>
          </a:prstGeom>
        </p:spPr>
        <p:txBody>
          <a:bodyPr vert="wordArtVert">
            <a:normAutofit fontScale="77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TTAGGCAGATAC</a:t>
            </a: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8" name="Group 17"/>
          <p:cNvGrpSpPr/>
          <p:nvPr/>
        </p:nvGrpSpPr>
        <p:grpSpPr>
          <a:xfrm>
            <a:off x="838200" y="3810000"/>
            <a:ext cx="1524000" cy="382588"/>
            <a:chOff x="838200" y="3810000"/>
            <a:chExt cx="1524000" cy="382588"/>
          </a:xfrm>
        </p:grpSpPr>
        <p:cxnSp>
          <p:nvCxnSpPr>
            <p:cNvPr id="6" name="Straight Arrow Connector 5"/>
            <p:cNvCxnSpPr/>
            <p:nvPr/>
          </p:nvCxnSpPr>
          <p:spPr>
            <a:xfrm rot="10800000">
              <a:off x="838200" y="4191000"/>
              <a:ext cx="12954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066800" y="3810000"/>
              <a:ext cx="1295400" cy="307777"/>
            </a:xfrm>
            <a:prstGeom prst="rect">
              <a:avLst/>
            </a:prstGeom>
            <a:noFill/>
          </p:spPr>
          <p:txBody>
            <a:bodyPr wrap="square" rtlCol="0">
              <a:spAutoFit/>
            </a:bodyPr>
            <a:lstStyle/>
            <a:p>
              <a:r>
                <a:rPr lang="en-US" sz="1400" dirty="0" smtClean="0"/>
                <a:t>REPLICATION</a:t>
              </a:r>
              <a:endParaRPr lang="en-US" sz="1400" dirty="0"/>
            </a:p>
          </p:txBody>
        </p:sp>
      </p:grpSp>
      <p:sp>
        <p:nvSpPr>
          <p:cNvPr id="9" name="Content Placeholder 2"/>
          <p:cNvSpPr txBox="1">
            <a:spLocks/>
          </p:cNvSpPr>
          <p:nvPr/>
        </p:nvSpPr>
        <p:spPr>
          <a:xfrm>
            <a:off x="4267200" y="1600200"/>
            <a:ext cx="758952" cy="5257800"/>
          </a:xfrm>
          <a:prstGeom prst="rect">
            <a:avLst/>
          </a:prstGeom>
        </p:spPr>
        <p:txBody>
          <a:bodyPr vert="wordArtVert">
            <a:normAutofit fontScale="77500" lnSpcReduction="20000"/>
          </a:bodyPr>
          <a:lstStyle/>
          <a:p>
            <a:pPr marL="320040" marR="0" lvl="0" indent="-32004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900" b="0" i="0" u="none" strike="noStrike" kern="1200" cap="none" spc="0" normalizeH="0" baseline="0" noProof="0" dirty="0" smtClean="0">
                <a:ln>
                  <a:noFill/>
                </a:ln>
                <a:solidFill>
                  <a:schemeClr val="tx1"/>
                </a:solidFill>
                <a:effectLst/>
                <a:uLnTx/>
                <a:uFillTx/>
                <a:latin typeface="+mn-lt"/>
                <a:ea typeface="+mn-ea"/>
                <a:cs typeface="+mn-cs"/>
              </a:rPr>
              <a:t>AAUCCGUCUAUG</a:t>
            </a:r>
            <a:endParaRPr kumimoji="0" lang="en-US" sz="29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15" name="Straight Arrow Connector 14"/>
          <p:cNvCxnSpPr/>
          <p:nvPr/>
        </p:nvCxnSpPr>
        <p:spPr>
          <a:xfrm>
            <a:off x="2971800" y="4038600"/>
            <a:ext cx="12192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2819400" y="3657600"/>
            <a:ext cx="1371600" cy="307777"/>
          </a:xfrm>
          <a:prstGeom prst="rect">
            <a:avLst/>
          </a:prstGeom>
          <a:noFill/>
        </p:spPr>
        <p:txBody>
          <a:bodyPr wrap="square" rtlCol="0">
            <a:spAutoFit/>
          </a:bodyPr>
          <a:lstStyle/>
          <a:p>
            <a:r>
              <a:rPr lang="en-US" sz="1400" dirty="0" smtClean="0"/>
              <a:t>TRANSCRIPTION</a:t>
            </a:r>
            <a:endParaRPr lang="en-US" sz="1400" dirty="0"/>
          </a:p>
        </p:txBody>
      </p:sp>
      <p:cxnSp>
        <p:nvCxnSpPr>
          <p:cNvPr id="20" name="Straight Arrow Connector 19"/>
          <p:cNvCxnSpPr/>
          <p:nvPr/>
        </p:nvCxnSpPr>
        <p:spPr>
          <a:xfrm>
            <a:off x="5029200" y="4038600"/>
            <a:ext cx="13716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953000" y="3657600"/>
            <a:ext cx="1981200" cy="338554"/>
          </a:xfrm>
          <a:prstGeom prst="rect">
            <a:avLst/>
          </a:prstGeom>
          <a:noFill/>
        </p:spPr>
        <p:txBody>
          <a:bodyPr wrap="square" rtlCol="0">
            <a:spAutoFit/>
          </a:bodyPr>
          <a:lstStyle/>
          <a:p>
            <a:r>
              <a:rPr lang="en-US" sz="1600" dirty="0" smtClean="0"/>
              <a:t>TRANSLATION</a:t>
            </a:r>
            <a:endParaRPr lang="en-US" sz="1600" dirty="0"/>
          </a:p>
        </p:txBody>
      </p:sp>
      <p:sp>
        <p:nvSpPr>
          <p:cNvPr id="23" name="Rounded Rectangle 22"/>
          <p:cNvSpPr/>
          <p:nvPr/>
        </p:nvSpPr>
        <p:spPr>
          <a:xfrm>
            <a:off x="4876800" y="1828800"/>
            <a:ext cx="4038600" cy="1752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The sequence of bases is read in groups of 3</a:t>
            </a:r>
          </a:p>
          <a:p>
            <a:pPr algn="ctr"/>
            <a:endParaRPr lang="en-US" dirty="0" smtClean="0"/>
          </a:p>
          <a:p>
            <a:pPr algn="ctr"/>
            <a:r>
              <a:rPr lang="en-US" dirty="0" smtClean="0"/>
              <a:t>Each group of 3 bases is called a </a:t>
            </a:r>
            <a:r>
              <a:rPr lang="en-US" dirty="0" err="1" smtClean="0"/>
              <a:t>codon</a:t>
            </a:r>
            <a:r>
              <a:rPr lang="en-US" dirty="0" smtClean="0"/>
              <a:t> and specifies 1 amino acid</a:t>
            </a:r>
            <a:endParaRPr lang="en-US" dirty="0"/>
          </a:p>
        </p:txBody>
      </p:sp>
      <p:sp>
        <p:nvSpPr>
          <p:cNvPr id="25" name="Rectangle 24"/>
          <p:cNvSpPr/>
          <p:nvPr/>
        </p:nvSpPr>
        <p:spPr>
          <a:xfrm>
            <a:off x="4419600" y="1676400"/>
            <a:ext cx="381000" cy="11430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419600" y="2895600"/>
            <a:ext cx="381000" cy="11430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19600" y="4114800"/>
            <a:ext cx="381000" cy="11430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419600" y="5334000"/>
            <a:ext cx="381000" cy="1219200"/>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p:cNvSpPr/>
          <p:nvPr/>
        </p:nvSpPr>
        <p:spPr>
          <a:xfrm>
            <a:off x="7086600" y="1524000"/>
            <a:ext cx="17526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Asparagine</a:t>
            </a:r>
            <a:endParaRPr lang="en-US" dirty="0"/>
          </a:p>
        </p:txBody>
      </p:sp>
      <p:sp>
        <p:nvSpPr>
          <p:cNvPr id="30" name="Oval 29"/>
          <p:cNvSpPr/>
          <p:nvPr/>
        </p:nvSpPr>
        <p:spPr>
          <a:xfrm>
            <a:off x="7086600" y="2743200"/>
            <a:ext cx="17526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Proline</a:t>
            </a:r>
            <a:endParaRPr lang="en-US" dirty="0"/>
          </a:p>
        </p:txBody>
      </p:sp>
      <p:sp>
        <p:nvSpPr>
          <p:cNvPr id="31" name="Oval 30"/>
          <p:cNvSpPr/>
          <p:nvPr/>
        </p:nvSpPr>
        <p:spPr>
          <a:xfrm>
            <a:off x="7086600" y="4038600"/>
            <a:ext cx="17526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Serine</a:t>
            </a:r>
            <a:endParaRPr lang="en-US" dirty="0"/>
          </a:p>
        </p:txBody>
      </p:sp>
      <p:sp>
        <p:nvSpPr>
          <p:cNvPr id="32" name="Oval 31"/>
          <p:cNvSpPr/>
          <p:nvPr/>
        </p:nvSpPr>
        <p:spPr>
          <a:xfrm>
            <a:off x="7086600" y="5410200"/>
            <a:ext cx="17526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Methionine</a:t>
            </a:r>
            <a:endParaRPr lang="en-US" dirty="0"/>
          </a:p>
        </p:txBody>
      </p:sp>
      <p:sp>
        <p:nvSpPr>
          <p:cNvPr id="33" name="Rectangle 32"/>
          <p:cNvSpPr/>
          <p:nvPr/>
        </p:nvSpPr>
        <p:spPr>
          <a:xfrm>
            <a:off x="0" y="0"/>
            <a:ext cx="9144000" cy="152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a:off x="4343400" y="228600"/>
            <a:ext cx="4572000" cy="1600200"/>
            <a:chOff x="4343400" y="228600"/>
            <a:chExt cx="4572000" cy="1600200"/>
          </a:xfrm>
        </p:grpSpPr>
        <p:sp>
          <p:nvSpPr>
            <p:cNvPr id="35" name="TextBox 34"/>
            <p:cNvSpPr txBox="1"/>
            <p:nvPr/>
          </p:nvSpPr>
          <p:spPr>
            <a:xfrm>
              <a:off x="4876800" y="228600"/>
              <a:ext cx="4038600" cy="1200329"/>
            </a:xfrm>
            <a:prstGeom prst="rect">
              <a:avLst/>
            </a:prstGeom>
            <a:noFill/>
          </p:spPr>
          <p:txBody>
            <a:bodyPr wrap="square" rtlCol="0">
              <a:spAutoFit/>
            </a:bodyPr>
            <a:lstStyle/>
            <a:p>
              <a:pPr algn="ctr"/>
              <a:r>
                <a:rPr lang="en-US" sz="2400" dirty="0" smtClean="0">
                  <a:solidFill>
                    <a:srgbClr val="7030A0"/>
                  </a:solidFill>
                </a:rPr>
                <a:t>Occurs on a ribosome in the cytoplasm or attached to the RER</a:t>
              </a:r>
              <a:endParaRPr lang="en-US" sz="2400" dirty="0">
                <a:solidFill>
                  <a:srgbClr val="7030A0"/>
                </a:solidFill>
              </a:endParaRPr>
            </a:p>
          </p:txBody>
        </p:sp>
        <p:sp>
          <p:nvSpPr>
            <p:cNvPr id="37" name="Right Brace 36"/>
            <p:cNvSpPr/>
            <p:nvPr/>
          </p:nvSpPr>
          <p:spPr>
            <a:xfrm rot="16200000" flipV="1">
              <a:off x="6362700" y="-723900"/>
              <a:ext cx="533400" cy="4572000"/>
            </a:xfrm>
            <a:prstGeom prst="rightBrace">
              <a:avLst>
                <a:gd name="adj1" fmla="val 8333"/>
                <a:gd name="adj2" fmla="val 51212"/>
              </a:avLst>
            </a:prstGeom>
            <a:ln>
              <a:solidFill>
                <a:srgbClr val="7030A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39" name="Group 38"/>
          <p:cNvGrpSpPr/>
          <p:nvPr/>
        </p:nvGrpSpPr>
        <p:grpSpPr>
          <a:xfrm>
            <a:off x="228600" y="228600"/>
            <a:ext cx="4876800" cy="1600200"/>
            <a:chOff x="228600" y="228600"/>
            <a:chExt cx="4876800" cy="1600200"/>
          </a:xfrm>
        </p:grpSpPr>
        <p:sp>
          <p:nvSpPr>
            <p:cNvPr id="34" name="TextBox 33"/>
            <p:cNvSpPr txBox="1"/>
            <p:nvPr/>
          </p:nvSpPr>
          <p:spPr>
            <a:xfrm>
              <a:off x="609600" y="228600"/>
              <a:ext cx="3429000" cy="523220"/>
            </a:xfrm>
            <a:prstGeom prst="rect">
              <a:avLst/>
            </a:prstGeom>
            <a:noFill/>
          </p:spPr>
          <p:txBody>
            <a:bodyPr wrap="square" rtlCol="0">
              <a:spAutoFit/>
            </a:bodyPr>
            <a:lstStyle/>
            <a:p>
              <a:r>
                <a:rPr lang="en-US" sz="2800" dirty="0" smtClean="0">
                  <a:solidFill>
                    <a:srgbClr val="C00000"/>
                  </a:solidFill>
                </a:rPr>
                <a:t>Occurs in the nucleus</a:t>
              </a:r>
              <a:endParaRPr lang="en-US" sz="2800" dirty="0">
                <a:solidFill>
                  <a:srgbClr val="C00000"/>
                </a:solidFill>
              </a:endParaRPr>
            </a:p>
          </p:txBody>
        </p:sp>
        <p:sp>
          <p:nvSpPr>
            <p:cNvPr id="38" name="Right Brace 37"/>
            <p:cNvSpPr/>
            <p:nvPr/>
          </p:nvSpPr>
          <p:spPr>
            <a:xfrm rot="16200000" flipV="1">
              <a:off x="2209800" y="-1066800"/>
              <a:ext cx="914400" cy="4876800"/>
            </a:xfrm>
            <a:prstGeom prst="rightBrace">
              <a:avLst>
                <a:gd name="adj1" fmla="val 8333"/>
                <a:gd name="adj2" fmla="val 51212"/>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3" name="Group 42"/>
          <p:cNvGrpSpPr/>
          <p:nvPr/>
        </p:nvGrpSpPr>
        <p:grpSpPr>
          <a:xfrm>
            <a:off x="0" y="228600"/>
            <a:ext cx="7010400" cy="6629400"/>
            <a:chOff x="0" y="228600"/>
            <a:chExt cx="7010400" cy="6629400"/>
          </a:xfrm>
        </p:grpSpPr>
        <p:sp>
          <p:nvSpPr>
            <p:cNvPr id="41" name="Rectangle 40"/>
            <p:cNvSpPr/>
            <p:nvPr/>
          </p:nvSpPr>
          <p:spPr>
            <a:xfrm>
              <a:off x="152400" y="1295400"/>
              <a:ext cx="6858000" cy="5562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0" y="228600"/>
              <a:ext cx="4114800" cy="6629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Right Arrow 43"/>
          <p:cNvSpPr/>
          <p:nvPr/>
        </p:nvSpPr>
        <p:spPr>
          <a:xfrm>
            <a:off x="990600" y="1981200"/>
            <a:ext cx="5943600" cy="1447800"/>
          </a:xfrm>
          <a:prstGeom prst="rightArrow">
            <a:avLst/>
          </a:prstGeom>
          <a:solidFill>
            <a:schemeClr val="bg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Peptide bonds are a type of covalent bond that hold amino acids together</a:t>
            </a:r>
            <a:endParaRPr lang="en-US" dirty="0">
              <a:solidFill>
                <a:schemeClr val="tx1"/>
              </a:solidFill>
            </a:endParaRPr>
          </a:p>
        </p:txBody>
      </p:sp>
      <p:cxnSp>
        <p:nvCxnSpPr>
          <p:cNvPr id="49" name="Straight Connector 48"/>
          <p:cNvCxnSpPr/>
          <p:nvPr/>
        </p:nvCxnSpPr>
        <p:spPr>
          <a:xfrm rot="5400000">
            <a:off x="7429500" y="40005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7429500" y="52959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7429500" y="2705100"/>
            <a:ext cx="990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1371600" y="3657600"/>
            <a:ext cx="4267200" cy="369332"/>
          </a:xfrm>
          <a:prstGeom prst="rect">
            <a:avLst/>
          </a:prstGeom>
          <a:noFill/>
        </p:spPr>
        <p:txBody>
          <a:bodyPr wrap="square" rtlCol="0">
            <a:spAutoFit/>
          </a:bodyPr>
          <a:lstStyle/>
          <a:p>
            <a:r>
              <a:rPr lang="en-US" dirty="0" smtClean="0"/>
              <a:t>What type of reaction forms peptide bonds?</a:t>
            </a:r>
            <a:endParaRPr lang="en-US" dirty="0"/>
          </a:p>
        </p:txBody>
      </p:sp>
    </p:spTree>
    <p:extLst>
      <p:ext uri="{BB962C8B-B14F-4D97-AF65-F5344CB8AC3E}">
        <p14:creationId xmlns:p14="http://schemas.microsoft.com/office/powerpoint/2010/main" val="413426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anim calcmode="lin" valueType="num">
                                      <p:cBhvr additive="base">
                                        <p:cTn id="29"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3">
                                            <p:bg/>
                                          </p:spTgt>
                                        </p:tgtEl>
                                        <p:attrNameLst>
                                          <p:attrName>style.visibility</p:attrName>
                                        </p:attrNameLst>
                                      </p:cBhvr>
                                      <p:to>
                                        <p:strVal val="visible"/>
                                      </p:to>
                                    </p:set>
                                    <p:animEffect transition="in" filter="fade">
                                      <p:cBhvr>
                                        <p:cTn id="35" dur="2000"/>
                                        <p:tgtEl>
                                          <p:spTgt spid="23">
                                            <p:bg/>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3">
                                            <p:txEl>
                                              <p:pRg st="0" end="0"/>
                                            </p:txEl>
                                          </p:spTgt>
                                        </p:tgtEl>
                                        <p:attrNameLst>
                                          <p:attrName>style.visibility</p:attrName>
                                        </p:attrNameLst>
                                      </p:cBhvr>
                                      <p:to>
                                        <p:strVal val="visible"/>
                                      </p:to>
                                    </p:set>
                                    <p:animEffect transition="in" filter="fade">
                                      <p:cBhvr>
                                        <p:cTn id="40" dur="2000"/>
                                        <p:tgtEl>
                                          <p:spTgt spid="23">
                                            <p:txEl>
                                              <p:pRg st="0" end="0"/>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23">
                                            <p:txEl>
                                              <p:pRg st="2" end="2"/>
                                            </p:txEl>
                                          </p:spTgt>
                                        </p:tgtEl>
                                        <p:attrNameLst>
                                          <p:attrName>style.visibility</p:attrName>
                                        </p:attrNameLst>
                                      </p:cBhvr>
                                      <p:to>
                                        <p:strVal val="visible"/>
                                      </p:to>
                                    </p:set>
                                    <p:animEffect transition="in" filter="fade">
                                      <p:cBhvr>
                                        <p:cTn id="45" dur="2000"/>
                                        <p:tgtEl>
                                          <p:spTgt spid="23">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21"/>
                                        </p:tgtEl>
                                        <p:attrNameLst>
                                          <p:attrName>style.visibility</p:attrName>
                                        </p:attrNameLst>
                                      </p:cBhvr>
                                      <p:to>
                                        <p:strVal val="visible"/>
                                      </p:to>
                                    </p:set>
                                    <p:anim calcmode="lin" valueType="num">
                                      <p:cBhvr additive="base">
                                        <p:cTn id="50" dur="500" fill="hold"/>
                                        <p:tgtEl>
                                          <p:spTgt spid="21"/>
                                        </p:tgtEl>
                                        <p:attrNameLst>
                                          <p:attrName>ppt_x</p:attrName>
                                        </p:attrNameLst>
                                      </p:cBhvr>
                                      <p:tavLst>
                                        <p:tav tm="0">
                                          <p:val>
                                            <p:strVal val="#ppt_x"/>
                                          </p:val>
                                        </p:tav>
                                        <p:tav tm="100000">
                                          <p:val>
                                            <p:strVal val="#ppt_x"/>
                                          </p:val>
                                        </p:tav>
                                      </p:tavLst>
                                    </p:anim>
                                    <p:anim calcmode="lin" valueType="num">
                                      <p:cBhvr additive="base">
                                        <p:cTn id="51" dur="500" fill="hold"/>
                                        <p:tgtEl>
                                          <p:spTgt spid="21"/>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20"/>
                                        </p:tgtEl>
                                        <p:attrNameLst>
                                          <p:attrName>style.visibility</p:attrName>
                                        </p:attrNameLst>
                                      </p:cBhvr>
                                      <p:to>
                                        <p:strVal val="visible"/>
                                      </p:to>
                                    </p:set>
                                    <p:anim calcmode="lin" valueType="num">
                                      <p:cBhvr additive="base">
                                        <p:cTn id="54" dur="500" fill="hold"/>
                                        <p:tgtEl>
                                          <p:spTgt spid="20"/>
                                        </p:tgtEl>
                                        <p:attrNameLst>
                                          <p:attrName>ppt_x</p:attrName>
                                        </p:attrNameLst>
                                      </p:cBhvr>
                                      <p:tavLst>
                                        <p:tav tm="0">
                                          <p:val>
                                            <p:strVal val="#ppt_x"/>
                                          </p:val>
                                        </p:tav>
                                        <p:tav tm="100000">
                                          <p:val>
                                            <p:strVal val="#ppt_x"/>
                                          </p:val>
                                        </p:tav>
                                      </p:tavLst>
                                    </p:anim>
                                    <p:anim calcmode="lin" valueType="num">
                                      <p:cBhvr additive="base">
                                        <p:cTn id="55"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xit" presetSubtype="4" fill="hold" grpId="1" nodeType="clickEffect">
                                  <p:stCondLst>
                                    <p:cond delay="0"/>
                                  </p:stCondLst>
                                  <p:childTnLst>
                                    <p:anim calcmode="lin" valueType="num">
                                      <p:cBhvr additive="base">
                                        <p:cTn id="59" dur="500"/>
                                        <p:tgtEl>
                                          <p:spTgt spid="23">
                                            <p:txEl>
                                              <p:pRg st="0" end="0"/>
                                            </p:txEl>
                                          </p:spTgt>
                                        </p:tgtEl>
                                        <p:attrNameLst>
                                          <p:attrName>ppt_x</p:attrName>
                                        </p:attrNameLst>
                                      </p:cBhvr>
                                      <p:tavLst>
                                        <p:tav tm="0">
                                          <p:val>
                                            <p:strVal val="ppt_x"/>
                                          </p:val>
                                        </p:tav>
                                        <p:tav tm="100000">
                                          <p:val>
                                            <p:strVal val="ppt_x"/>
                                          </p:val>
                                        </p:tav>
                                      </p:tavLst>
                                    </p:anim>
                                    <p:anim calcmode="lin" valueType="num">
                                      <p:cBhvr additive="base">
                                        <p:cTn id="60" dur="500"/>
                                        <p:tgtEl>
                                          <p:spTgt spid="23">
                                            <p:txEl>
                                              <p:pRg st="0" end="0"/>
                                            </p:txEl>
                                          </p:spTgt>
                                        </p:tgtEl>
                                        <p:attrNameLst>
                                          <p:attrName>ppt_y</p:attrName>
                                        </p:attrNameLst>
                                      </p:cBhvr>
                                      <p:tavLst>
                                        <p:tav tm="0">
                                          <p:val>
                                            <p:strVal val="ppt_y"/>
                                          </p:val>
                                        </p:tav>
                                        <p:tav tm="100000">
                                          <p:val>
                                            <p:strVal val="1+ppt_h/2"/>
                                          </p:val>
                                        </p:tav>
                                      </p:tavLst>
                                    </p:anim>
                                    <p:set>
                                      <p:cBhvr>
                                        <p:cTn id="61" dur="1" fill="hold">
                                          <p:stCondLst>
                                            <p:cond delay="499"/>
                                          </p:stCondLst>
                                        </p:cTn>
                                        <p:tgtEl>
                                          <p:spTgt spid="23">
                                            <p:txEl>
                                              <p:pRg st="0" end="0"/>
                                            </p:txEl>
                                          </p:spTgt>
                                        </p:tgtEl>
                                        <p:attrNameLst>
                                          <p:attrName>style.visibility</p:attrName>
                                        </p:attrNameLst>
                                      </p:cBhvr>
                                      <p:to>
                                        <p:strVal val="hidden"/>
                                      </p:to>
                                    </p:set>
                                  </p:childTnLst>
                                </p:cTn>
                              </p:par>
                              <p:par>
                                <p:cTn id="62" presetID="2" presetClass="exit" presetSubtype="4" fill="hold" grpId="1" nodeType="withEffect">
                                  <p:stCondLst>
                                    <p:cond delay="0"/>
                                  </p:stCondLst>
                                  <p:childTnLst>
                                    <p:anim calcmode="lin" valueType="num">
                                      <p:cBhvr additive="base">
                                        <p:cTn id="63" dur="500"/>
                                        <p:tgtEl>
                                          <p:spTgt spid="23">
                                            <p:txEl>
                                              <p:pRg st="2" end="2"/>
                                            </p:txEl>
                                          </p:spTgt>
                                        </p:tgtEl>
                                        <p:attrNameLst>
                                          <p:attrName>ppt_x</p:attrName>
                                        </p:attrNameLst>
                                      </p:cBhvr>
                                      <p:tavLst>
                                        <p:tav tm="0">
                                          <p:val>
                                            <p:strVal val="ppt_x"/>
                                          </p:val>
                                        </p:tav>
                                        <p:tav tm="100000">
                                          <p:val>
                                            <p:strVal val="ppt_x"/>
                                          </p:val>
                                        </p:tav>
                                      </p:tavLst>
                                    </p:anim>
                                    <p:anim calcmode="lin" valueType="num">
                                      <p:cBhvr additive="base">
                                        <p:cTn id="64" dur="500"/>
                                        <p:tgtEl>
                                          <p:spTgt spid="23">
                                            <p:txEl>
                                              <p:pRg st="2" end="2"/>
                                            </p:txEl>
                                          </p:spTgt>
                                        </p:tgtEl>
                                        <p:attrNameLst>
                                          <p:attrName>ppt_y</p:attrName>
                                        </p:attrNameLst>
                                      </p:cBhvr>
                                      <p:tavLst>
                                        <p:tav tm="0">
                                          <p:val>
                                            <p:strVal val="ppt_y"/>
                                          </p:val>
                                        </p:tav>
                                        <p:tav tm="100000">
                                          <p:val>
                                            <p:strVal val="1+ppt_h/2"/>
                                          </p:val>
                                        </p:tav>
                                      </p:tavLst>
                                    </p:anim>
                                    <p:set>
                                      <p:cBhvr>
                                        <p:cTn id="65" dur="1" fill="hold">
                                          <p:stCondLst>
                                            <p:cond delay="499"/>
                                          </p:stCondLst>
                                        </p:cTn>
                                        <p:tgtEl>
                                          <p:spTgt spid="23">
                                            <p:txEl>
                                              <p:pRg st="2" end="2"/>
                                            </p:txEl>
                                          </p:spTgt>
                                        </p:tgtEl>
                                        <p:attrNameLst>
                                          <p:attrName>style.visibility</p:attrName>
                                        </p:attrNameLst>
                                      </p:cBhvr>
                                      <p:to>
                                        <p:strVal val="hidden"/>
                                      </p:to>
                                    </p:set>
                                  </p:childTnLst>
                                </p:cTn>
                              </p:par>
                              <p:par>
                                <p:cTn id="66" presetID="2" presetClass="exit" presetSubtype="4" fill="hold" grpId="1" nodeType="withEffect">
                                  <p:stCondLst>
                                    <p:cond delay="0"/>
                                  </p:stCondLst>
                                  <p:childTnLst>
                                    <p:anim calcmode="lin" valueType="num">
                                      <p:cBhvr additive="base">
                                        <p:cTn id="67" dur="500"/>
                                        <p:tgtEl>
                                          <p:spTgt spid="23">
                                            <p:bg/>
                                          </p:spTgt>
                                        </p:tgtEl>
                                        <p:attrNameLst>
                                          <p:attrName>ppt_x</p:attrName>
                                        </p:attrNameLst>
                                      </p:cBhvr>
                                      <p:tavLst>
                                        <p:tav tm="0">
                                          <p:val>
                                            <p:strVal val="ppt_x"/>
                                          </p:val>
                                        </p:tav>
                                        <p:tav tm="100000">
                                          <p:val>
                                            <p:strVal val="ppt_x"/>
                                          </p:val>
                                        </p:tav>
                                      </p:tavLst>
                                    </p:anim>
                                    <p:anim calcmode="lin" valueType="num">
                                      <p:cBhvr additive="base">
                                        <p:cTn id="68" dur="500"/>
                                        <p:tgtEl>
                                          <p:spTgt spid="23">
                                            <p:bg/>
                                          </p:spTgt>
                                        </p:tgtEl>
                                        <p:attrNameLst>
                                          <p:attrName>ppt_y</p:attrName>
                                        </p:attrNameLst>
                                      </p:cBhvr>
                                      <p:tavLst>
                                        <p:tav tm="0">
                                          <p:val>
                                            <p:strVal val="ppt_y"/>
                                          </p:val>
                                        </p:tav>
                                        <p:tav tm="100000">
                                          <p:val>
                                            <p:strVal val="1+ppt_h/2"/>
                                          </p:val>
                                        </p:tav>
                                      </p:tavLst>
                                    </p:anim>
                                    <p:set>
                                      <p:cBhvr>
                                        <p:cTn id="69" dur="1" fill="hold">
                                          <p:stCondLst>
                                            <p:cond delay="499"/>
                                          </p:stCondLst>
                                        </p:cTn>
                                        <p:tgtEl>
                                          <p:spTgt spid="23">
                                            <p:bg/>
                                          </p:spTgt>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grpId="0" nodeType="clickEffect">
                                  <p:stCondLst>
                                    <p:cond delay="0"/>
                                  </p:stCondLst>
                                  <p:childTnLst>
                                    <p:set>
                                      <p:cBhvr>
                                        <p:cTn id="73" dur="1" fill="hold">
                                          <p:stCondLst>
                                            <p:cond delay="0"/>
                                          </p:stCondLst>
                                        </p:cTn>
                                        <p:tgtEl>
                                          <p:spTgt spid="25"/>
                                        </p:tgtEl>
                                        <p:attrNameLst>
                                          <p:attrName>style.visibility</p:attrName>
                                        </p:attrNameLst>
                                      </p:cBhvr>
                                      <p:to>
                                        <p:strVal val="visible"/>
                                      </p:to>
                                    </p:set>
                                    <p:anim calcmode="lin" valueType="num">
                                      <p:cBhvr additive="base">
                                        <p:cTn id="74" dur="500" fill="hold"/>
                                        <p:tgtEl>
                                          <p:spTgt spid="25"/>
                                        </p:tgtEl>
                                        <p:attrNameLst>
                                          <p:attrName>ppt_x</p:attrName>
                                        </p:attrNameLst>
                                      </p:cBhvr>
                                      <p:tavLst>
                                        <p:tav tm="0">
                                          <p:val>
                                            <p:strVal val="#ppt_x"/>
                                          </p:val>
                                        </p:tav>
                                        <p:tav tm="100000">
                                          <p:val>
                                            <p:strVal val="#ppt_x"/>
                                          </p:val>
                                        </p:tav>
                                      </p:tavLst>
                                    </p:anim>
                                    <p:anim calcmode="lin" valueType="num">
                                      <p:cBhvr additive="base">
                                        <p:cTn id="75"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grpId="0" nodeType="clickEffect">
                                  <p:stCondLst>
                                    <p:cond delay="0"/>
                                  </p:stCondLst>
                                  <p:childTnLst>
                                    <p:set>
                                      <p:cBhvr>
                                        <p:cTn id="79" dur="1" fill="hold">
                                          <p:stCondLst>
                                            <p:cond delay="0"/>
                                          </p:stCondLst>
                                        </p:cTn>
                                        <p:tgtEl>
                                          <p:spTgt spid="26"/>
                                        </p:tgtEl>
                                        <p:attrNameLst>
                                          <p:attrName>style.visibility</p:attrName>
                                        </p:attrNameLst>
                                      </p:cBhvr>
                                      <p:to>
                                        <p:strVal val="visible"/>
                                      </p:to>
                                    </p:set>
                                    <p:anim calcmode="lin" valueType="num">
                                      <p:cBhvr additive="base">
                                        <p:cTn id="80" dur="500" fill="hold"/>
                                        <p:tgtEl>
                                          <p:spTgt spid="26"/>
                                        </p:tgtEl>
                                        <p:attrNameLst>
                                          <p:attrName>ppt_x</p:attrName>
                                        </p:attrNameLst>
                                      </p:cBhvr>
                                      <p:tavLst>
                                        <p:tav tm="0">
                                          <p:val>
                                            <p:strVal val="#ppt_x"/>
                                          </p:val>
                                        </p:tav>
                                        <p:tav tm="100000">
                                          <p:val>
                                            <p:strVal val="#ppt_x"/>
                                          </p:val>
                                        </p:tav>
                                      </p:tavLst>
                                    </p:anim>
                                    <p:anim calcmode="lin" valueType="num">
                                      <p:cBhvr additive="base">
                                        <p:cTn id="81"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2" presetClass="entr" presetSubtype="4" fill="hold" grpId="0" nodeType="clickEffect">
                                  <p:stCondLst>
                                    <p:cond delay="0"/>
                                  </p:stCondLst>
                                  <p:childTnLst>
                                    <p:set>
                                      <p:cBhvr>
                                        <p:cTn id="85" dur="1" fill="hold">
                                          <p:stCondLst>
                                            <p:cond delay="0"/>
                                          </p:stCondLst>
                                        </p:cTn>
                                        <p:tgtEl>
                                          <p:spTgt spid="27"/>
                                        </p:tgtEl>
                                        <p:attrNameLst>
                                          <p:attrName>style.visibility</p:attrName>
                                        </p:attrNameLst>
                                      </p:cBhvr>
                                      <p:to>
                                        <p:strVal val="visible"/>
                                      </p:to>
                                    </p:set>
                                    <p:anim calcmode="lin" valueType="num">
                                      <p:cBhvr additive="base">
                                        <p:cTn id="86" dur="500" fill="hold"/>
                                        <p:tgtEl>
                                          <p:spTgt spid="27"/>
                                        </p:tgtEl>
                                        <p:attrNameLst>
                                          <p:attrName>ppt_x</p:attrName>
                                        </p:attrNameLst>
                                      </p:cBhvr>
                                      <p:tavLst>
                                        <p:tav tm="0">
                                          <p:val>
                                            <p:strVal val="#ppt_x"/>
                                          </p:val>
                                        </p:tav>
                                        <p:tav tm="100000">
                                          <p:val>
                                            <p:strVal val="#ppt_x"/>
                                          </p:val>
                                        </p:tav>
                                      </p:tavLst>
                                    </p:anim>
                                    <p:anim calcmode="lin" valueType="num">
                                      <p:cBhvr additive="base">
                                        <p:cTn id="87"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88" fill="hold">
                      <p:stCondLst>
                        <p:cond delay="indefinite"/>
                      </p:stCondLst>
                      <p:childTnLst>
                        <p:par>
                          <p:cTn id="89" fill="hold">
                            <p:stCondLst>
                              <p:cond delay="0"/>
                            </p:stCondLst>
                            <p:childTnLst>
                              <p:par>
                                <p:cTn id="90" presetID="2" presetClass="entr" presetSubtype="4" fill="hold" grpId="0" nodeType="clickEffect">
                                  <p:stCondLst>
                                    <p:cond delay="0"/>
                                  </p:stCondLst>
                                  <p:childTnLst>
                                    <p:set>
                                      <p:cBhvr>
                                        <p:cTn id="91" dur="1" fill="hold">
                                          <p:stCondLst>
                                            <p:cond delay="0"/>
                                          </p:stCondLst>
                                        </p:cTn>
                                        <p:tgtEl>
                                          <p:spTgt spid="28"/>
                                        </p:tgtEl>
                                        <p:attrNameLst>
                                          <p:attrName>style.visibility</p:attrName>
                                        </p:attrNameLst>
                                      </p:cBhvr>
                                      <p:to>
                                        <p:strVal val="visible"/>
                                      </p:to>
                                    </p:set>
                                    <p:anim calcmode="lin" valueType="num">
                                      <p:cBhvr additive="base">
                                        <p:cTn id="92" dur="500" fill="hold"/>
                                        <p:tgtEl>
                                          <p:spTgt spid="28"/>
                                        </p:tgtEl>
                                        <p:attrNameLst>
                                          <p:attrName>ppt_x</p:attrName>
                                        </p:attrNameLst>
                                      </p:cBhvr>
                                      <p:tavLst>
                                        <p:tav tm="0">
                                          <p:val>
                                            <p:strVal val="#ppt_x"/>
                                          </p:val>
                                        </p:tav>
                                        <p:tav tm="100000">
                                          <p:val>
                                            <p:strVal val="#ppt_x"/>
                                          </p:val>
                                        </p:tav>
                                      </p:tavLst>
                                    </p:anim>
                                    <p:anim calcmode="lin" valueType="num">
                                      <p:cBhvr additive="base">
                                        <p:cTn id="93"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29">
                                            <p:bg/>
                                          </p:spTgt>
                                        </p:tgtEl>
                                        <p:attrNameLst>
                                          <p:attrName>style.visibility</p:attrName>
                                        </p:attrNameLst>
                                      </p:cBhvr>
                                      <p:to>
                                        <p:strVal val="visible"/>
                                      </p:to>
                                    </p:set>
                                    <p:anim calcmode="lin" valueType="num">
                                      <p:cBhvr additive="base">
                                        <p:cTn id="98" dur="500" fill="hold"/>
                                        <p:tgtEl>
                                          <p:spTgt spid="29">
                                            <p:bg/>
                                          </p:spTgt>
                                        </p:tgtEl>
                                        <p:attrNameLst>
                                          <p:attrName>ppt_x</p:attrName>
                                        </p:attrNameLst>
                                      </p:cBhvr>
                                      <p:tavLst>
                                        <p:tav tm="0">
                                          <p:val>
                                            <p:strVal val="#ppt_x"/>
                                          </p:val>
                                        </p:tav>
                                        <p:tav tm="100000">
                                          <p:val>
                                            <p:strVal val="#ppt_x"/>
                                          </p:val>
                                        </p:tav>
                                      </p:tavLst>
                                    </p:anim>
                                    <p:anim calcmode="lin" valueType="num">
                                      <p:cBhvr additive="base">
                                        <p:cTn id="99" dur="500" fill="hold"/>
                                        <p:tgtEl>
                                          <p:spTgt spid="29">
                                            <p:bg/>
                                          </p:spTgt>
                                        </p:tgtEl>
                                        <p:attrNameLst>
                                          <p:attrName>ppt_y</p:attrName>
                                        </p:attrNameLst>
                                      </p:cBhvr>
                                      <p:tavLst>
                                        <p:tav tm="0">
                                          <p:val>
                                            <p:strVal val="1+#ppt_h/2"/>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2" presetClass="entr" presetSubtype="4" fill="hold" grpId="0" nodeType="clickEffect">
                                  <p:stCondLst>
                                    <p:cond delay="0"/>
                                  </p:stCondLst>
                                  <p:childTnLst>
                                    <p:set>
                                      <p:cBhvr>
                                        <p:cTn id="103" dur="1" fill="hold">
                                          <p:stCondLst>
                                            <p:cond delay="0"/>
                                          </p:stCondLst>
                                        </p:cTn>
                                        <p:tgtEl>
                                          <p:spTgt spid="29">
                                            <p:txEl>
                                              <p:pRg st="0" end="0"/>
                                            </p:txEl>
                                          </p:spTgt>
                                        </p:tgtEl>
                                        <p:attrNameLst>
                                          <p:attrName>style.visibility</p:attrName>
                                        </p:attrNameLst>
                                      </p:cBhvr>
                                      <p:to>
                                        <p:strVal val="visible"/>
                                      </p:to>
                                    </p:set>
                                    <p:anim calcmode="lin" valueType="num">
                                      <p:cBhvr additive="base">
                                        <p:cTn id="104" dur="500" fill="hold"/>
                                        <p:tgtEl>
                                          <p:spTgt spid="29">
                                            <p:txEl>
                                              <p:pRg st="0" end="0"/>
                                            </p:txEl>
                                          </p:spTgt>
                                        </p:tgtEl>
                                        <p:attrNameLst>
                                          <p:attrName>ppt_x</p:attrName>
                                        </p:attrNameLst>
                                      </p:cBhvr>
                                      <p:tavLst>
                                        <p:tav tm="0">
                                          <p:val>
                                            <p:strVal val="#ppt_x"/>
                                          </p:val>
                                        </p:tav>
                                        <p:tav tm="100000">
                                          <p:val>
                                            <p:strVal val="#ppt_x"/>
                                          </p:val>
                                        </p:tav>
                                      </p:tavLst>
                                    </p:anim>
                                    <p:anim calcmode="lin" valueType="num">
                                      <p:cBhvr additive="base">
                                        <p:cTn id="105" dur="500" fill="hold"/>
                                        <p:tgtEl>
                                          <p:spTgt spid="2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2" presetClass="entr" presetSubtype="4" fill="hold" grpId="0" nodeType="clickEffect">
                                  <p:stCondLst>
                                    <p:cond delay="0"/>
                                  </p:stCondLst>
                                  <p:childTnLst>
                                    <p:set>
                                      <p:cBhvr>
                                        <p:cTn id="109" dur="1" fill="hold">
                                          <p:stCondLst>
                                            <p:cond delay="0"/>
                                          </p:stCondLst>
                                        </p:cTn>
                                        <p:tgtEl>
                                          <p:spTgt spid="30">
                                            <p:bg/>
                                          </p:spTgt>
                                        </p:tgtEl>
                                        <p:attrNameLst>
                                          <p:attrName>style.visibility</p:attrName>
                                        </p:attrNameLst>
                                      </p:cBhvr>
                                      <p:to>
                                        <p:strVal val="visible"/>
                                      </p:to>
                                    </p:set>
                                    <p:anim calcmode="lin" valueType="num">
                                      <p:cBhvr additive="base">
                                        <p:cTn id="110" dur="500" fill="hold"/>
                                        <p:tgtEl>
                                          <p:spTgt spid="30">
                                            <p:bg/>
                                          </p:spTgt>
                                        </p:tgtEl>
                                        <p:attrNameLst>
                                          <p:attrName>ppt_x</p:attrName>
                                        </p:attrNameLst>
                                      </p:cBhvr>
                                      <p:tavLst>
                                        <p:tav tm="0">
                                          <p:val>
                                            <p:strVal val="#ppt_x"/>
                                          </p:val>
                                        </p:tav>
                                        <p:tav tm="100000">
                                          <p:val>
                                            <p:strVal val="#ppt_x"/>
                                          </p:val>
                                        </p:tav>
                                      </p:tavLst>
                                    </p:anim>
                                    <p:anim calcmode="lin" valueType="num">
                                      <p:cBhvr additive="base">
                                        <p:cTn id="111" dur="500" fill="hold"/>
                                        <p:tgtEl>
                                          <p:spTgt spid="30">
                                            <p:bg/>
                                          </p:spTgt>
                                        </p:tgtEl>
                                        <p:attrNameLst>
                                          <p:attrName>ppt_y</p:attrName>
                                        </p:attrNameLst>
                                      </p:cBhvr>
                                      <p:tavLst>
                                        <p:tav tm="0">
                                          <p:val>
                                            <p:strVal val="1+#ppt_h/2"/>
                                          </p:val>
                                        </p:tav>
                                        <p:tav tm="100000">
                                          <p:val>
                                            <p:strVal val="#ppt_y"/>
                                          </p:val>
                                        </p:tav>
                                      </p:tavLst>
                                    </p:anim>
                                  </p:childTnLst>
                                </p:cTn>
                              </p:par>
                            </p:childTnLst>
                          </p:cTn>
                        </p:par>
                      </p:childTnLst>
                    </p:cTn>
                  </p:par>
                  <p:par>
                    <p:cTn id="112" fill="hold">
                      <p:stCondLst>
                        <p:cond delay="indefinite"/>
                      </p:stCondLst>
                      <p:childTnLst>
                        <p:par>
                          <p:cTn id="113" fill="hold">
                            <p:stCondLst>
                              <p:cond delay="0"/>
                            </p:stCondLst>
                            <p:childTnLst>
                              <p:par>
                                <p:cTn id="114" presetID="2" presetClass="entr" presetSubtype="4" fill="hold" grpId="0" nodeType="clickEffect">
                                  <p:stCondLst>
                                    <p:cond delay="0"/>
                                  </p:stCondLst>
                                  <p:childTnLst>
                                    <p:set>
                                      <p:cBhvr>
                                        <p:cTn id="115" dur="1" fill="hold">
                                          <p:stCondLst>
                                            <p:cond delay="0"/>
                                          </p:stCondLst>
                                        </p:cTn>
                                        <p:tgtEl>
                                          <p:spTgt spid="30">
                                            <p:txEl>
                                              <p:pRg st="0" end="0"/>
                                            </p:txEl>
                                          </p:spTgt>
                                        </p:tgtEl>
                                        <p:attrNameLst>
                                          <p:attrName>style.visibility</p:attrName>
                                        </p:attrNameLst>
                                      </p:cBhvr>
                                      <p:to>
                                        <p:strVal val="visible"/>
                                      </p:to>
                                    </p:set>
                                    <p:anim calcmode="lin" valueType="num">
                                      <p:cBhvr additive="base">
                                        <p:cTn id="116" dur="500" fill="hold"/>
                                        <p:tgtEl>
                                          <p:spTgt spid="30">
                                            <p:txEl>
                                              <p:pRg st="0" end="0"/>
                                            </p:txEl>
                                          </p:spTgt>
                                        </p:tgtEl>
                                        <p:attrNameLst>
                                          <p:attrName>ppt_x</p:attrName>
                                        </p:attrNameLst>
                                      </p:cBhvr>
                                      <p:tavLst>
                                        <p:tav tm="0">
                                          <p:val>
                                            <p:strVal val="#ppt_x"/>
                                          </p:val>
                                        </p:tav>
                                        <p:tav tm="100000">
                                          <p:val>
                                            <p:strVal val="#ppt_x"/>
                                          </p:val>
                                        </p:tav>
                                      </p:tavLst>
                                    </p:anim>
                                    <p:anim calcmode="lin" valueType="num">
                                      <p:cBhvr additive="base">
                                        <p:cTn id="117" dur="500" fill="hold"/>
                                        <p:tgtEl>
                                          <p:spTgt spid="3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2" presetClass="entr" presetSubtype="4" fill="hold" grpId="0" nodeType="clickEffect">
                                  <p:stCondLst>
                                    <p:cond delay="0"/>
                                  </p:stCondLst>
                                  <p:childTnLst>
                                    <p:set>
                                      <p:cBhvr>
                                        <p:cTn id="121" dur="1" fill="hold">
                                          <p:stCondLst>
                                            <p:cond delay="0"/>
                                          </p:stCondLst>
                                        </p:cTn>
                                        <p:tgtEl>
                                          <p:spTgt spid="31">
                                            <p:bg/>
                                          </p:spTgt>
                                        </p:tgtEl>
                                        <p:attrNameLst>
                                          <p:attrName>style.visibility</p:attrName>
                                        </p:attrNameLst>
                                      </p:cBhvr>
                                      <p:to>
                                        <p:strVal val="visible"/>
                                      </p:to>
                                    </p:set>
                                    <p:anim calcmode="lin" valueType="num">
                                      <p:cBhvr additive="base">
                                        <p:cTn id="122" dur="500" fill="hold"/>
                                        <p:tgtEl>
                                          <p:spTgt spid="31">
                                            <p:bg/>
                                          </p:spTgt>
                                        </p:tgtEl>
                                        <p:attrNameLst>
                                          <p:attrName>ppt_x</p:attrName>
                                        </p:attrNameLst>
                                      </p:cBhvr>
                                      <p:tavLst>
                                        <p:tav tm="0">
                                          <p:val>
                                            <p:strVal val="#ppt_x"/>
                                          </p:val>
                                        </p:tav>
                                        <p:tav tm="100000">
                                          <p:val>
                                            <p:strVal val="#ppt_x"/>
                                          </p:val>
                                        </p:tav>
                                      </p:tavLst>
                                    </p:anim>
                                    <p:anim calcmode="lin" valueType="num">
                                      <p:cBhvr additive="base">
                                        <p:cTn id="123" dur="500" fill="hold"/>
                                        <p:tgtEl>
                                          <p:spTgt spid="31">
                                            <p:bg/>
                                          </p:spTgt>
                                        </p:tgtEl>
                                        <p:attrNameLst>
                                          <p:attrName>ppt_y</p:attrName>
                                        </p:attrNameLst>
                                      </p:cBhvr>
                                      <p:tavLst>
                                        <p:tav tm="0">
                                          <p:val>
                                            <p:strVal val="1+#ppt_h/2"/>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2" presetClass="entr" presetSubtype="4" fill="hold" grpId="0" nodeType="clickEffect">
                                  <p:stCondLst>
                                    <p:cond delay="0"/>
                                  </p:stCondLst>
                                  <p:childTnLst>
                                    <p:set>
                                      <p:cBhvr>
                                        <p:cTn id="127" dur="1" fill="hold">
                                          <p:stCondLst>
                                            <p:cond delay="0"/>
                                          </p:stCondLst>
                                        </p:cTn>
                                        <p:tgtEl>
                                          <p:spTgt spid="31">
                                            <p:txEl>
                                              <p:pRg st="0" end="0"/>
                                            </p:txEl>
                                          </p:spTgt>
                                        </p:tgtEl>
                                        <p:attrNameLst>
                                          <p:attrName>style.visibility</p:attrName>
                                        </p:attrNameLst>
                                      </p:cBhvr>
                                      <p:to>
                                        <p:strVal val="visible"/>
                                      </p:to>
                                    </p:set>
                                    <p:anim calcmode="lin" valueType="num">
                                      <p:cBhvr additive="base">
                                        <p:cTn id="128"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additive="base">
                                        <p:cTn id="129" dur="500" fill="hold"/>
                                        <p:tgtEl>
                                          <p:spTgt spid="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32">
                                            <p:bg/>
                                          </p:spTgt>
                                        </p:tgtEl>
                                        <p:attrNameLst>
                                          <p:attrName>style.visibility</p:attrName>
                                        </p:attrNameLst>
                                      </p:cBhvr>
                                      <p:to>
                                        <p:strVal val="visible"/>
                                      </p:to>
                                    </p:set>
                                    <p:anim calcmode="lin" valueType="num">
                                      <p:cBhvr additive="base">
                                        <p:cTn id="134" dur="500" fill="hold"/>
                                        <p:tgtEl>
                                          <p:spTgt spid="32">
                                            <p:bg/>
                                          </p:spTgt>
                                        </p:tgtEl>
                                        <p:attrNameLst>
                                          <p:attrName>ppt_x</p:attrName>
                                        </p:attrNameLst>
                                      </p:cBhvr>
                                      <p:tavLst>
                                        <p:tav tm="0">
                                          <p:val>
                                            <p:strVal val="#ppt_x"/>
                                          </p:val>
                                        </p:tav>
                                        <p:tav tm="100000">
                                          <p:val>
                                            <p:strVal val="#ppt_x"/>
                                          </p:val>
                                        </p:tav>
                                      </p:tavLst>
                                    </p:anim>
                                    <p:anim calcmode="lin" valueType="num">
                                      <p:cBhvr additive="base">
                                        <p:cTn id="135" dur="500" fill="hold"/>
                                        <p:tgtEl>
                                          <p:spTgt spid="32">
                                            <p:bg/>
                                          </p:spTgt>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 presetClass="entr" presetSubtype="4" fill="hold" grpId="0" nodeType="clickEffect">
                                  <p:stCondLst>
                                    <p:cond delay="0"/>
                                  </p:stCondLst>
                                  <p:childTnLst>
                                    <p:set>
                                      <p:cBhvr>
                                        <p:cTn id="139" dur="1" fill="hold">
                                          <p:stCondLst>
                                            <p:cond delay="0"/>
                                          </p:stCondLst>
                                        </p:cTn>
                                        <p:tgtEl>
                                          <p:spTgt spid="32">
                                            <p:txEl>
                                              <p:pRg st="0" end="0"/>
                                            </p:txEl>
                                          </p:spTgt>
                                        </p:tgtEl>
                                        <p:attrNameLst>
                                          <p:attrName>style.visibility</p:attrName>
                                        </p:attrNameLst>
                                      </p:cBhvr>
                                      <p:to>
                                        <p:strVal val="visible"/>
                                      </p:to>
                                    </p:set>
                                    <p:anim calcmode="lin" valueType="num">
                                      <p:cBhvr additive="base">
                                        <p:cTn id="140"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141"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2" fill="hold">
                      <p:stCondLst>
                        <p:cond delay="indefinite"/>
                      </p:stCondLst>
                      <p:childTnLst>
                        <p:par>
                          <p:cTn id="143" fill="hold">
                            <p:stCondLst>
                              <p:cond delay="0"/>
                            </p:stCondLst>
                            <p:childTnLst>
                              <p:par>
                                <p:cTn id="144" presetID="22" presetClass="entr" presetSubtype="4" fill="hold" grpId="0" nodeType="clickEffect">
                                  <p:stCondLst>
                                    <p:cond delay="0"/>
                                  </p:stCondLst>
                                  <p:childTnLst>
                                    <p:set>
                                      <p:cBhvr>
                                        <p:cTn id="145" dur="1" fill="hold">
                                          <p:stCondLst>
                                            <p:cond delay="0"/>
                                          </p:stCondLst>
                                        </p:cTn>
                                        <p:tgtEl>
                                          <p:spTgt spid="33"/>
                                        </p:tgtEl>
                                        <p:attrNameLst>
                                          <p:attrName>style.visibility</p:attrName>
                                        </p:attrNameLst>
                                      </p:cBhvr>
                                      <p:to>
                                        <p:strVal val="visible"/>
                                      </p:to>
                                    </p:set>
                                    <p:animEffect transition="in" filter="wipe(down)">
                                      <p:cBhvr>
                                        <p:cTn id="146" dur="500"/>
                                        <p:tgtEl>
                                          <p:spTgt spid="33"/>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4" fill="hold" nodeType="clickEffect">
                                  <p:stCondLst>
                                    <p:cond delay="0"/>
                                  </p:stCondLst>
                                  <p:childTnLst>
                                    <p:set>
                                      <p:cBhvr>
                                        <p:cTn id="150" dur="1" fill="hold">
                                          <p:stCondLst>
                                            <p:cond delay="0"/>
                                          </p:stCondLst>
                                        </p:cTn>
                                        <p:tgtEl>
                                          <p:spTgt spid="39"/>
                                        </p:tgtEl>
                                        <p:attrNameLst>
                                          <p:attrName>style.visibility</p:attrName>
                                        </p:attrNameLst>
                                      </p:cBhvr>
                                      <p:to>
                                        <p:strVal val="visible"/>
                                      </p:to>
                                    </p:set>
                                    <p:animEffect transition="in" filter="wipe(down)">
                                      <p:cBhvr>
                                        <p:cTn id="151" dur="500"/>
                                        <p:tgtEl>
                                          <p:spTgt spid="39"/>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4" fill="hold" nodeType="clickEffect">
                                  <p:stCondLst>
                                    <p:cond delay="0"/>
                                  </p:stCondLst>
                                  <p:childTnLst>
                                    <p:set>
                                      <p:cBhvr>
                                        <p:cTn id="155" dur="1" fill="hold">
                                          <p:stCondLst>
                                            <p:cond delay="0"/>
                                          </p:stCondLst>
                                        </p:cTn>
                                        <p:tgtEl>
                                          <p:spTgt spid="40"/>
                                        </p:tgtEl>
                                        <p:attrNameLst>
                                          <p:attrName>style.visibility</p:attrName>
                                        </p:attrNameLst>
                                      </p:cBhvr>
                                      <p:to>
                                        <p:strVal val="visible"/>
                                      </p:to>
                                    </p:set>
                                    <p:animEffect transition="in" filter="wipe(down)">
                                      <p:cBhvr>
                                        <p:cTn id="156" dur="500"/>
                                        <p:tgtEl>
                                          <p:spTgt spid="40"/>
                                        </p:tgtEl>
                                      </p:cBhvr>
                                    </p:animEffect>
                                  </p:childTnLst>
                                </p:cTn>
                              </p:par>
                            </p:childTnLst>
                          </p:cTn>
                        </p:par>
                      </p:childTnLst>
                    </p:cTn>
                  </p:par>
                  <p:par>
                    <p:cTn id="157" fill="hold">
                      <p:stCondLst>
                        <p:cond delay="indefinite"/>
                      </p:stCondLst>
                      <p:childTnLst>
                        <p:par>
                          <p:cTn id="158" fill="hold">
                            <p:stCondLst>
                              <p:cond delay="0"/>
                            </p:stCondLst>
                            <p:childTnLst>
                              <p:par>
                                <p:cTn id="159" presetID="10" presetClass="entr" presetSubtype="0" fill="hold" nodeType="clickEffect">
                                  <p:stCondLst>
                                    <p:cond delay="0"/>
                                  </p:stCondLst>
                                  <p:childTnLst>
                                    <p:set>
                                      <p:cBhvr>
                                        <p:cTn id="160" dur="1" fill="hold">
                                          <p:stCondLst>
                                            <p:cond delay="0"/>
                                          </p:stCondLst>
                                        </p:cTn>
                                        <p:tgtEl>
                                          <p:spTgt spid="43"/>
                                        </p:tgtEl>
                                        <p:attrNameLst>
                                          <p:attrName>style.visibility</p:attrName>
                                        </p:attrNameLst>
                                      </p:cBhvr>
                                      <p:to>
                                        <p:strVal val="visible"/>
                                      </p:to>
                                    </p:set>
                                    <p:animEffect transition="in" filter="fade">
                                      <p:cBhvr>
                                        <p:cTn id="161" dur="2000"/>
                                        <p:tgtEl>
                                          <p:spTgt spid="43"/>
                                        </p:tgtEl>
                                      </p:cBhvr>
                                    </p:animEffect>
                                  </p:childTnLst>
                                </p:cTn>
                              </p:par>
                            </p:childTnLst>
                          </p:cTn>
                        </p:par>
                      </p:childTnLst>
                    </p:cTn>
                  </p:par>
                  <p:par>
                    <p:cTn id="162" fill="hold">
                      <p:stCondLst>
                        <p:cond delay="indefinite"/>
                      </p:stCondLst>
                      <p:childTnLst>
                        <p:par>
                          <p:cTn id="163" fill="hold">
                            <p:stCondLst>
                              <p:cond delay="0"/>
                            </p:stCondLst>
                            <p:childTnLst>
                              <p:par>
                                <p:cTn id="164" presetID="2" presetClass="entr" presetSubtype="4" fill="hold" grpId="0" nodeType="clickEffect">
                                  <p:stCondLst>
                                    <p:cond delay="0"/>
                                  </p:stCondLst>
                                  <p:childTnLst>
                                    <p:set>
                                      <p:cBhvr>
                                        <p:cTn id="165" dur="1" fill="hold">
                                          <p:stCondLst>
                                            <p:cond delay="0"/>
                                          </p:stCondLst>
                                        </p:cTn>
                                        <p:tgtEl>
                                          <p:spTgt spid="44">
                                            <p:bg/>
                                          </p:spTgt>
                                        </p:tgtEl>
                                        <p:attrNameLst>
                                          <p:attrName>style.visibility</p:attrName>
                                        </p:attrNameLst>
                                      </p:cBhvr>
                                      <p:to>
                                        <p:strVal val="visible"/>
                                      </p:to>
                                    </p:set>
                                    <p:anim calcmode="lin" valueType="num">
                                      <p:cBhvr additive="base">
                                        <p:cTn id="166" dur="500" fill="hold"/>
                                        <p:tgtEl>
                                          <p:spTgt spid="44">
                                            <p:bg/>
                                          </p:spTgt>
                                        </p:tgtEl>
                                        <p:attrNameLst>
                                          <p:attrName>ppt_x</p:attrName>
                                        </p:attrNameLst>
                                      </p:cBhvr>
                                      <p:tavLst>
                                        <p:tav tm="0">
                                          <p:val>
                                            <p:strVal val="#ppt_x"/>
                                          </p:val>
                                        </p:tav>
                                        <p:tav tm="100000">
                                          <p:val>
                                            <p:strVal val="#ppt_x"/>
                                          </p:val>
                                        </p:tav>
                                      </p:tavLst>
                                    </p:anim>
                                    <p:anim calcmode="lin" valueType="num">
                                      <p:cBhvr additive="base">
                                        <p:cTn id="167" dur="500" fill="hold"/>
                                        <p:tgtEl>
                                          <p:spTgt spid="44">
                                            <p:bg/>
                                          </p:spTgt>
                                        </p:tgtEl>
                                        <p:attrNameLst>
                                          <p:attrName>ppt_y</p:attrName>
                                        </p:attrNameLst>
                                      </p:cBhvr>
                                      <p:tavLst>
                                        <p:tav tm="0">
                                          <p:val>
                                            <p:strVal val="1+#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4" fill="hold" grpId="0" nodeType="clickEffect">
                                  <p:stCondLst>
                                    <p:cond delay="0"/>
                                  </p:stCondLst>
                                  <p:childTnLst>
                                    <p:set>
                                      <p:cBhvr>
                                        <p:cTn id="171" dur="1" fill="hold">
                                          <p:stCondLst>
                                            <p:cond delay="0"/>
                                          </p:stCondLst>
                                        </p:cTn>
                                        <p:tgtEl>
                                          <p:spTgt spid="44">
                                            <p:txEl>
                                              <p:pRg st="0" end="0"/>
                                            </p:txEl>
                                          </p:spTgt>
                                        </p:tgtEl>
                                        <p:attrNameLst>
                                          <p:attrName>style.visibility</p:attrName>
                                        </p:attrNameLst>
                                      </p:cBhvr>
                                      <p:to>
                                        <p:strVal val="visible"/>
                                      </p:to>
                                    </p:set>
                                    <p:anim calcmode="lin" valueType="num">
                                      <p:cBhvr additive="base">
                                        <p:cTn id="172"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173"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10" presetClass="entr" presetSubtype="0" fill="hold" nodeType="clickEffect">
                                  <p:stCondLst>
                                    <p:cond delay="0"/>
                                  </p:stCondLst>
                                  <p:childTnLst>
                                    <p:set>
                                      <p:cBhvr>
                                        <p:cTn id="177" dur="1" fill="hold">
                                          <p:stCondLst>
                                            <p:cond delay="0"/>
                                          </p:stCondLst>
                                        </p:cTn>
                                        <p:tgtEl>
                                          <p:spTgt spid="51"/>
                                        </p:tgtEl>
                                        <p:attrNameLst>
                                          <p:attrName>style.visibility</p:attrName>
                                        </p:attrNameLst>
                                      </p:cBhvr>
                                      <p:to>
                                        <p:strVal val="visible"/>
                                      </p:to>
                                    </p:set>
                                    <p:animEffect transition="in" filter="fade">
                                      <p:cBhvr>
                                        <p:cTn id="178" dur="2000"/>
                                        <p:tgtEl>
                                          <p:spTgt spid="51"/>
                                        </p:tgtEl>
                                      </p:cBhvr>
                                    </p:animEffect>
                                  </p:childTnLst>
                                </p:cTn>
                              </p:par>
                            </p:childTnLst>
                          </p:cTn>
                        </p:par>
                      </p:childTnLst>
                    </p:cTn>
                  </p:par>
                  <p:par>
                    <p:cTn id="179" fill="hold">
                      <p:stCondLst>
                        <p:cond delay="indefinite"/>
                      </p:stCondLst>
                      <p:childTnLst>
                        <p:par>
                          <p:cTn id="180" fill="hold">
                            <p:stCondLst>
                              <p:cond delay="0"/>
                            </p:stCondLst>
                            <p:childTnLst>
                              <p:par>
                                <p:cTn id="181" presetID="10" presetClass="entr" presetSubtype="0" fill="hold" nodeType="clickEffect">
                                  <p:stCondLst>
                                    <p:cond delay="0"/>
                                  </p:stCondLst>
                                  <p:childTnLst>
                                    <p:set>
                                      <p:cBhvr>
                                        <p:cTn id="182" dur="1" fill="hold">
                                          <p:stCondLst>
                                            <p:cond delay="0"/>
                                          </p:stCondLst>
                                        </p:cTn>
                                        <p:tgtEl>
                                          <p:spTgt spid="49"/>
                                        </p:tgtEl>
                                        <p:attrNameLst>
                                          <p:attrName>style.visibility</p:attrName>
                                        </p:attrNameLst>
                                      </p:cBhvr>
                                      <p:to>
                                        <p:strVal val="visible"/>
                                      </p:to>
                                    </p:set>
                                    <p:animEffect transition="in" filter="fade">
                                      <p:cBhvr>
                                        <p:cTn id="183" dur="2000"/>
                                        <p:tgtEl>
                                          <p:spTgt spid="49"/>
                                        </p:tgtEl>
                                      </p:cBhvr>
                                    </p:animEffect>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nodeType="clickEffect">
                                  <p:stCondLst>
                                    <p:cond delay="0"/>
                                  </p:stCondLst>
                                  <p:childTnLst>
                                    <p:set>
                                      <p:cBhvr>
                                        <p:cTn id="187" dur="1" fill="hold">
                                          <p:stCondLst>
                                            <p:cond delay="0"/>
                                          </p:stCondLst>
                                        </p:cTn>
                                        <p:tgtEl>
                                          <p:spTgt spid="50"/>
                                        </p:tgtEl>
                                        <p:attrNameLst>
                                          <p:attrName>style.visibility</p:attrName>
                                        </p:attrNameLst>
                                      </p:cBhvr>
                                      <p:to>
                                        <p:strVal val="visible"/>
                                      </p:to>
                                    </p:set>
                                    <p:animEffect transition="in" filter="fade">
                                      <p:cBhvr>
                                        <p:cTn id="188" dur="2000"/>
                                        <p:tgtEl>
                                          <p:spTgt spid="50"/>
                                        </p:tgtEl>
                                      </p:cBhvr>
                                    </p:animEffect>
                                  </p:childTnLst>
                                </p:cTn>
                              </p:par>
                            </p:childTnLst>
                          </p:cTn>
                        </p:par>
                      </p:childTnLst>
                    </p:cTn>
                  </p:par>
                  <p:par>
                    <p:cTn id="189" fill="hold">
                      <p:stCondLst>
                        <p:cond delay="indefinite"/>
                      </p:stCondLst>
                      <p:childTnLst>
                        <p:par>
                          <p:cTn id="190" fill="hold">
                            <p:stCondLst>
                              <p:cond delay="0"/>
                            </p:stCondLst>
                            <p:childTnLst>
                              <p:par>
                                <p:cTn id="191" presetID="2" presetClass="entr" presetSubtype="4" fill="hold" grpId="0" nodeType="clickEffect">
                                  <p:stCondLst>
                                    <p:cond delay="0"/>
                                  </p:stCondLst>
                                  <p:childTnLst>
                                    <p:set>
                                      <p:cBhvr>
                                        <p:cTn id="192" dur="1" fill="hold">
                                          <p:stCondLst>
                                            <p:cond delay="0"/>
                                          </p:stCondLst>
                                        </p:cTn>
                                        <p:tgtEl>
                                          <p:spTgt spid="52">
                                            <p:txEl>
                                              <p:pRg st="0" end="0"/>
                                            </p:txEl>
                                          </p:spTgt>
                                        </p:tgtEl>
                                        <p:attrNameLst>
                                          <p:attrName>style.visibility</p:attrName>
                                        </p:attrNameLst>
                                      </p:cBhvr>
                                      <p:to>
                                        <p:strVal val="visible"/>
                                      </p:to>
                                    </p:set>
                                    <p:anim calcmode="lin" valueType="num">
                                      <p:cBhvr additive="base">
                                        <p:cTn id="193"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additive="base">
                                        <p:cTn id="194" dur="500" fill="hold"/>
                                        <p:tgtEl>
                                          <p:spTgt spid="5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9" grpId="0" build="p"/>
      <p:bldP spid="16" grpId="0"/>
      <p:bldP spid="21" grpId="0"/>
      <p:bldP spid="23" grpId="0" build="p" animBg="1"/>
      <p:bldP spid="23" grpId="1" build="allAtOnce" animBg="1"/>
      <p:bldP spid="25" grpId="0" animBg="1"/>
      <p:bldP spid="26" grpId="0" animBg="1"/>
      <p:bldP spid="27" grpId="0" animBg="1"/>
      <p:bldP spid="28" grpId="0" animBg="1"/>
      <p:bldP spid="29" grpId="0" build="p" animBg="1"/>
      <p:bldP spid="30" grpId="0" build="p" animBg="1"/>
      <p:bldP spid="31" grpId="0" build="p" animBg="1"/>
      <p:bldP spid="32" grpId="0" build="p" animBg="1"/>
      <p:bldP spid="33" grpId="0" animBg="1"/>
      <p:bldP spid="44" grpId="0" build="p" animBg="1"/>
      <p:bldP spid="5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p>
        </p:txBody>
      </p:sp>
      <p:sp>
        <p:nvSpPr>
          <p:cNvPr id="3" name="Content Placeholder 2"/>
          <p:cNvSpPr>
            <a:spLocks noGrp="1"/>
          </p:cNvSpPr>
          <p:nvPr>
            <p:ph sz="quarter" idx="1"/>
          </p:nvPr>
        </p:nvSpPr>
        <p:spPr/>
        <p:txBody>
          <a:bodyPr>
            <a:normAutofit lnSpcReduction="10000"/>
          </a:bodyPr>
          <a:lstStyle/>
          <a:p>
            <a:r>
              <a:rPr lang="en-US" b="1" dirty="0" smtClean="0">
                <a:solidFill>
                  <a:schemeClr val="tx1"/>
                </a:solidFill>
              </a:rPr>
              <a:t>Identify</a:t>
            </a:r>
            <a:r>
              <a:rPr lang="en-US" dirty="0" smtClean="0">
                <a:solidFill>
                  <a:schemeClr val="tx1"/>
                </a:solidFill>
              </a:rPr>
              <a:t> the levels  of biological organization and explain their </a:t>
            </a:r>
            <a:r>
              <a:rPr lang="en-US" dirty="0" smtClean="0">
                <a:solidFill>
                  <a:schemeClr val="tx1"/>
                </a:solidFill>
              </a:rPr>
              <a:t>relationships</a:t>
            </a:r>
          </a:p>
          <a:p>
            <a:r>
              <a:rPr lang="en-US" altLang="en-US" b="1" dirty="0" smtClean="0">
                <a:solidFill>
                  <a:schemeClr val="tx1"/>
                </a:solidFill>
              </a:rPr>
              <a:t>Summarize</a:t>
            </a:r>
            <a:r>
              <a:rPr lang="en-US" altLang="en-US" dirty="0" smtClean="0">
                <a:solidFill>
                  <a:schemeClr val="tx1"/>
                </a:solidFill>
              </a:rPr>
              <a:t> </a:t>
            </a:r>
            <a:r>
              <a:rPr lang="en-US" altLang="en-US" dirty="0">
                <a:solidFill>
                  <a:schemeClr val="tx1"/>
                </a:solidFill>
              </a:rPr>
              <a:t>the process of </a:t>
            </a:r>
            <a:r>
              <a:rPr lang="en-US" altLang="en-US" dirty="0" smtClean="0">
                <a:solidFill>
                  <a:schemeClr val="tx1"/>
                </a:solidFill>
              </a:rPr>
              <a:t>transcription.</a:t>
            </a:r>
          </a:p>
          <a:p>
            <a:r>
              <a:rPr lang="en-US" altLang="en-US" b="1" dirty="0" smtClean="0">
                <a:solidFill>
                  <a:schemeClr val="tx1"/>
                </a:solidFill>
              </a:rPr>
              <a:t>Relate</a:t>
            </a:r>
            <a:r>
              <a:rPr lang="en-US" altLang="en-US" dirty="0" smtClean="0">
                <a:solidFill>
                  <a:schemeClr val="tx1"/>
                </a:solidFill>
              </a:rPr>
              <a:t> </a:t>
            </a:r>
            <a:r>
              <a:rPr lang="en-US" altLang="en-US" dirty="0">
                <a:solidFill>
                  <a:schemeClr val="tx1"/>
                </a:solidFill>
              </a:rPr>
              <a:t>the role of codons to the sequence of amino acids that results after translation</a:t>
            </a:r>
            <a:r>
              <a:rPr lang="en-US" altLang="en-US" dirty="0" smtClean="0">
                <a:solidFill>
                  <a:schemeClr val="tx1"/>
                </a:solidFill>
              </a:rPr>
              <a:t>.</a:t>
            </a:r>
            <a:endParaRPr lang="en-US" dirty="0" smtClean="0">
              <a:solidFill>
                <a:schemeClr val="tx1"/>
              </a:solidFill>
            </a:endParaRPr>
          </a:p>
          <a:p>
            <a:r>
              <a:rPr lang="en-US" b="1" dirty="0" smtClean="0"/>
              <a:t>Explain</a:t>
            </a:r>
            <a:r>
              <a:rPr lang="en-US" dirty="0" smtClean="0"/>
              <a:t> </a:t>
            </a:r>
            <a:r>
              <a:rPr lang="en-US" dirty="0"/>
              <a:t>the Central Dogma of Biology and its importance in genetic engineering</a:t>
            </a:r>
          </a:p>
          <a:p>
            <a:endParaRPr lang="en-US" dirty="0"/>
          </a:p>
        </p:txBody>
      </p:sp>
    </p:spTree>
    <p:extLst>
      <p:ext uri="{BB962C8B-B14F-4D97-AF65-F5344CB8AC3E}">
        <p14:creationId xmlns:p14="http://schemas.microsoft.com/office/powerpoint/2010/main" val="22240080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533400"/>
            <a:ext cx="7024744" cy="1066800"/>
          </a:xfrm>
        </p:spPr>
        <p:txBody>
          <a:bodyPr/>
          <a:lstStyle/>
          <a:p>
            <a:r>
              <a:rPr lang="en-US" dirty="0" smtClean="0"/>
              <a:t>Vocabulary</a:t>
            </a:r>
            <a:endParaRPr lang="en-US" dirty="0"/>
          </a:p>
        </p:txBody>
      </p:sp>
      <p:sp>
        <p:nvSpPr>
          <p:cNvPr id="4" name="Content Placeholder 3"/>
          <p:cNvSpPr>
            <a:spLocks noGrp="1"/>
          </p:cNvSpPr>
          <p:nvPr>
            <p:ph sz="quarter" idx="4294967295"/>
          </p:nvPr>
        </p:nvSpPr>
        <p:spPr>
          <a:xfrm>
            <a:off x="457200" y="1600200"/>
            <a:ext cx="4038600" cy="5105400"/>
          </a:xfrm>
          <a:prstGeom prst="rect">
            <a:avLst/>
          </a:prstGeom>
        </p:spPr>
        <p:txBody>
          <a:bodyPr>
            <a:normAutofit/>
          </a:bodyPr>
          <a:lstStyle/>
          <a:p>
            <a:r>
              <a:rPr lang="en-US" dirty="0" smtClean="0"/>
              <a:t>Organism</a:t>
            </a:r>
          </a:p>
          <a:p>
            <a:r>
              <a:rPr lang="en-US" dirty="0" smtClean="0"/>
              <a:t>Cell</a:t>
            </a:r>
          </a:p>
          <a:p>
            <a:r>
              <a:rPr lang="en-US" dirty="0" smtClean="0"/>
              <a:t>Central </a:t>
            </a:r>
            <a:r>
              <a:rPr lang="en-US" dirty="0" smtClean="0"/>
              <a:t>Dogma</a:t>
            </a:r>
          </a:p>
          <a:p>
            <a:r>
              <a:rPr lang="en-US" dirty="0" smtClean="0"/>
              <a:t>DNA</a:t>
            </a:r>
          </a:p>
          <a:p>
            <a:r>
              <a:rPr lang="en-US" dirty="0" smtClean="0"/>
              <a:t>RNA</a:t>
            </a:r>
          </a:p>
          <a:p>
            <a:r>
              <a:rPr lang="en-US" dirty="0" smtClean="0"/>
              <a:t>Transcription</a:t>
            </a:r>
          </a:p>
          <a:p>
            <a:r>
              <a:rPr lang="en-US" dirty="0" smtClean="0"/>
              <a:t>Translation</a:t>
            </a:r>
          </a:p>
          <a:p>
            <a:r>
              <a:rPr lang="en-US" dirty="0" smtClean="0"/>
              <a:t>Amino acid</a:t>
            </a:r>
          </a:p>
          <a:p>
            <a:r>
              <a:rPr lang="en-US" dirty="0" smtClean="0"/>
              <a:t>Nucleotide </a:t>
            </a:r>
            <a:endParaRPr lang="en-US" dirty="0"/>
          </a:p>
        </p:txBody>
      </p:sp>
      <p:sp>
        <p:nvSpPr>
          <p:cNvPr id="5" name="Content Placeholder 4"/>
          <p:cNvSpPr>
            <a:spLocks noGrp="1"/>
          </p:cNvSpPr>
          <p:nvPr>
            <p:ph sz="quarter" idx="4294967295"/>
          </p:nvPr>
        </p:nvSpPr>
        <p:spPr>
          <a:xfrm>
            <a:off x="4648200" y="1600200"/>
            <a:ext cx="4038600" cy="5257800"/>
          </a:xfrm>
          <a:prstGeom prst="rect">
            <a:avLst/>
          </a:prstGeom>
        </p:spPr>
        <p:txBody>
          <a:bodyPr>
            <a:normAutofit/>
          </a:bodyPr>
          <a:lstStyle/>
          <a:p>
            <a:r>
              <a:rPr lang="en-US" dirty="0" smtClean="0"/>
              <a:t>Tissue</a:t>
            </a:r>
          </a:p>
          <a:p>
            <a:r>
              <a:rPr lang="en-US" dirty="0" smtClean="0"/>
              <a:t>Organ</a:t>
            </a:r>
          </a:p>
          <a:p>
            <a:r>
              <a:rPr lang="en-US" dirty="0" smtClean="0"/>
              <a:t>Protein</a:t>
            </a:r>
          </a:p>
          <a:p>
            <a:r>
              <a:rPr lang="en-US" dirty="0" smtClean="0"/>
              <a:t>Eukaryote</a:t>
            </a:r>
            <a:endParaRPr lang="en-US" dirty="0" smtClean="0"/>
          </a:p>
          <a:p>
            <a:r>
              <a:rPr lang="en-US" dirty="0" smtClean="0"/>
              <a:t>Nucleic </a:t>
            </a:r>
            <a:r>
              <a:rPr lang="en-US" dirty="0" smtClean="0"/>
              <a:t>acid</a:t>
            </a:r>
            <a:endParaRPr lang="en-US" dirty="0"/>
          </a:p>
          <a:p>
            <a:r>
              <a:rPr lang="en-US" dirty="0" smtClean="0"/>
              <a:t>Nucleus </a:t>
            </a:r>
            <a:endParaRPr lang="en-US" dirty="0" smtClean="0"/>
          </a:p>
          <a:p>
            <a:r>
              <a:rPr lang="en-US" dirty="0" smtClean="0"/>
              <a:t>Genetic Code</a:t>
            </a:r>
          </a:p>
          <a:p>
            <a:r>
              <a:rPr lang="en-US" dirty="0" smtClean="0"/>
              <a:t>Gene Expression</a:t>
            </a:r>
            <a:endParaRPr lang="en-US" dirty="0"/>
          </a:p>
        </p:txBody>
      </p:sp>
    </p:spTree>
    <p:extLst>
      <p:ext uri="{BB962C8B-B14F-4D97-AF65-F5344CB8AC3E}">
        <p14:creationId xmlns:p14="http://schemas.microsoft.com/office/powerpoint/2010/main" val="1905420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9600"/>
            <a:ext cx="7024744" cy="1447800"/>
          </a:xfrm>
        </p:spPr>
        <p:txBody>
          <a:bodyPr>
            <a:normAutofit/>
          </a:bodyPr>
          <a:lstStyle/>
          <a:p>
            <a:r>
              <a:rPr lang="en-US" dirty="0" smtClean="0"/>
              <a:t>Organisms &amp; </a:t>
            </a:r>
            <a:br>
              <a:rPr lang="en-US" dirty="0" smtClean="0"/>
            </a:br>
            <a:r>
              <a:rPr lang="en-US" dirty="0" smtClean="0"/>
              <a:t>Their Components</a:t>
            </a:r>
            <a:endParaRPr lang="en-US" dirty="0"/>
          </a:p>
        </p:txBody>
      </p:sp>
      <p:sp>
        <p:nvSpPr>
          <p:cNvPr id="3" name="Content Placeholder 2"/>
          <p:cNvSpPr>
            <a:spLocks noGrp="1"/>
          </p:cNvSpPr>
          <p:nvPr>
            <p:ph sz="quarter" idx="1"/>
          </p:nvPr>
        </p:nvSpPr>
        <p:spPr>
          <a:xfrm>
            <a:off x="457200" y="2209800"/>
            <a:ext cx="8229600" cy="4648200"/>
          </a:xfrm>
        </p:spPr>
        <p:txBody>
          <a:bodyPr>
            <a:normAutofit/>
          </a:bodyPr>
          <a:lstStyle/>
          <a:p>
            <a:r>
              <a:rPr lang="en-US" dirty="0" smtClean="0"/>
              <a:t>Working in any area of </a:t>
            </a:r>
            <a:r>
              <a:rPr lang="en-US" dirty="0"/>
              <a:t>m</a:t>
            </a:r>
            <a:r>
              <a:rPr lang="en-US" dirty="0" smtClean="0"/>
              <a:t>edicine requires a thorough understanding of the characteristics of life and the structures that compose organisms</a:t>
            </a:r>
          </a:p>
          <a:p>
            <a:r>
              <a:rPr lang="en-US" dirty="0" smtClean="0"/>
              <a:t>You must have at least a minimal understanding </a:t>
            </a:r>
            <a:r>
              <a:rPr lang="en-US" dirty="0" smtClean="0"/>
              <a:t>of</a:t>
            </a:r>
            <a:endParaRPr lang="en-US" dirty="0" smtClean="0"/>
          </a:p>
          <a:p>
            <a:pPr lvl="1"/>
            <a:r>
              <a:rPr lang="en-US" dirty="0" smtClean="0"/>
              <a:t>Biochemistry</a:t>
            </a:r>
          </a:p>
          <a:p>
            <a:pPr lvl="1"/>
            <a:r>
              <a:rPr lang="en-US" dirty="0" smtClean="0"/>
              <a:t>Cytology</a:t>
            </a:r>
          </a:p>
          <a:p>
            <a:pPr lvl="1"/>
            <a:r>
              <a:rPr lang="en-US" dirty="0" smtClean="0"/>
              <a:t>Anatomy</a:t>
            </a:r>
          </a:p>
          <a:p>
            <a:pPr lvl="1"/>
            <a:r>
              <a:rPr lang="en-US" dirty="0" smtClean="0"/>
              <a:t>Physiology</a:t>
            </a:r>
            <a:endParaRPr lang="en-US" dirty="0"/>
          </a:p>
        </p:txBody>
      </p:sp>
    </p:spTree>
    <p:extLst>
      <p:ext uri="{BB962C8B-B14F-4D97-AF65-F5344CB8AC3E}">
        <p14:creationId xmlns:p14="http://schemas.microsoft.com/office/powerpoint/2010/main" val="3158578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down)">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024744" cy="752474"/>
          </a:xfrm>
        </p:spPr>
        <p:txBody>
          <a:bodyPr>
            <a:normAutofit/>
          </a:bodyPr>
          <a:lstStyle/>
          <a:p>
            <a:r>
              <a:rPr lang="en-US" sz="3600" dirty="0" smtClean="0"/>
              <a:t>Biological Organization</a:t>
            </a:r>
            <a:endParaRPr lang="en-US" sz="3600" dirty="0"/>
          </a:p>
        </p:txBody>
      </p:sp>
      <p:sp>
        <p:nvSpPr>
          <p:cNvPr id="3" name="Content Placeholder 2"/>
          <p:cNvSpPr>
            <a:spLocks noGrp="1"/>
          </p:cNvSpPr>
          <p:nvPr>
            <p:ph idx="1"/>
          </p:nvPr>
        </p:nvSpPr>
        <p:spPr>
          <a:xfrm>
            <a:off x="685800" y="1752600"/>
            <a:ext cx="7924800" cy="4572000"/>
          </a:xfrm>
        </p:spPr>
        <p:txBody>
          <a:bodyPr/>
          <a:lstStyle/>
          <a:p>
            <a:endParaRPr lang="en-US" dirty="0"/>
          </a:p>
        </p:txBody>
      </p:sp>
      <p:pic>
        <p:nvPicPr>
          <p:cNvPr id="1026" name="Picture 2" descr="http://classconnection.s3.amazonaws.com/156/flashcards/704156/jpg/levels_of_biological_organization13167315548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042987"/>
            <a:ext cx="8258175" cy="55102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0966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2261" name="Rectangle 5"/>
          <p:cNvSpPr>
            <a:spLocks noChangeArrowheads="1"/>
          </p:cNvSpPr>
          <p:nvPr>
            <p:ph type="title"/>
          </p:nvPr>
        </p:nvSpPr>
        <p:spPr>
          <a:xfrm>
            <a:off x="685800" y="1066800"/>
            <a:ext cx="7620000" cy="609600"/>
          </a:xfrm>
          <a:noFill/>
          <a:ln/>
        </p:spPr>
        <p:txBody>
          <a:bodyPr>
            <a:normAutofit fontScale="90000"/>
          </a:bodyPr>
          <a:lstStyle/>
          <a:p>
            <a:r>
              <a:rPr lang="en-US" altLang="en-US"/>
              <a:t>Decoding the Information in DNA</a:t>
            </a:r>
            <a:endParaRPr lang="en-US" altLang="en-US" b="0"/>
          </a:p>
        </p:txBody>
      </p:sp>
      <p:sp>
        <p:nvSpPr>
          <p:cNvPr id="992262" name="Rectangle 6"/>
          <p:cNvSpPr>
            <a:spLocks noChangeArrowheads="1"/>
          </p:cNvSpPr>
          <p:nvPr>
            <p:ph type="body" idx="1"/>
          </p:nvPr>
        </p:nvSpPr>
        <p:spPr>
          <a:xfrm>
            <a:off x="711200" y="1828800"/>
            <a:ext cx="7594600" cy="4038600"/>
          </a:xfrm>
          <a:noFill/>
          <a:ln/>
        </p:spPr>
        <p:txBody>
          <a:bodyPr/>
          <a:lstStyle/>
          <a:p>
            <a:pPr>
              <a:spcBef>
                <a:spcPct val="0"/>
              </a:spcBef>
              <a:buClr>
                <a:srgbClr val="FECB00"/>
              </a:buClr>
              <a:buSzTx/>
            </a:pPr>
            <a:r>
              <a:rPr lang="en-US" altLang="en-US" dirty="0"/>
              <a:t>Traits</a:t>
            </a:r>
            <a:r>
              <a:rPr lang="en-US" altLang="en-US" dirty="0">
                <a:solidFill>
                  <a:schemeClr val="tx1"/>
                </a:solidFill>
              </a:rPr>
              <a:t>, such as eye color, are determined by _____________ that are built according to instructions ________ in DNA.</a:t>
            </a:r>
          </a:p>
          <a:p>
            <a:pPr>
              <a:spcBef>
                <a:spcPct val="0"/>
              </a:spcBef>
              <a:buClr>
                <a:srgbClr val="FECB00"/>
              </a:buClr>
              <a:buSzTx/>
            </a:pPr>
            <a:endParaRPr lang="en-US" altLang="en-US" dirty="0">
              <a:solidFill>
                <a:schemeClr val="tx1"/>
              </a:solidFill>
            </a:endParaRPr>
          </a:p>
          <a:p>
            <a:pPr>
              <a:spcBef>
                <a:spcPct val="0"/>
              </a:spcBef>
              <a:buClr>
                <a:srgbClr val="FECB00"/>
              </a:buClr>
              <a:buSzTx/>
            </a:pPr>
            <a:r>
              <a:rPr lang="en-US" altLang="en-US" dirty="0">
                <a:solidFill>
                  <a:schemeClr val="tx1"/>
                </a:solidFill>
              </a:rPr>
              <a:t>The instructions for making each protein are contained in small segments of our DNA  called _______________</a:t>
            </a:r>
          </a:p>
          <a:p>
            <a:pPr>
              <a:spcBef>
                <a:spcPct val="0"/>
              </a:spcBef>
              <a:buClr>
                <a:srgbClr val="FECB00"/>
              </a:buClr>
              <a:buSzTx/>
            </a:pPr>
            <a:endParaRPr lang="en-US" altLang="en-US" dirty="0">
              <a:solidFill>
                <a:schemeClr val="tx1"/>
              </a:solidFill>
            </a:endParaRPr>
          </a:p>
          <a:p>
            <a:pPr>
              <a:spcBef>
                <a:spcPct val="0"/>
              </a:spcBef>
              <a:buClr>
                <a:srgbClr val="FECB00"/>
              </a:buClr>
              <a:buSzTx/>
            </a:pPr>
            <a:r>
              <a:rPr lang="en-US" altLang="en-US" dirty="0">
                <a:solidFill>
                  <a:schemeClr val="tx1"/>
                </a:solidFill>
              </a:rPr>
              <a:t>A single molecule of DNA has thousands of genes lined up like __________  ________.</a:t>
            </a:r>
          </a:p>
          <a:p>
            <a:pPr>
              <a:spcBef>
                <a:spcPct val="0"/>
              </a:spcBef>
              <a:buClr>
                <a:srgbClr val="FECB00"/>
              </a:buClr>
              <a:buSzTx/>
            </a:pPr>
            <a:endParaRPr lang="en-US" altLang="en-US" b="1" dirty="0">
              <a:solidFill>
                <a:schemeClr val="tx1"/>
              </a:solidFill>
            </a:endParaRPr>
          </a:p>
        </p:txBody>
      </p:sp>
      <p:sp>
        <p:nvSpPr>
          <p:cNvPr id="992270" name="Text Box 14"/>
          <p:cNvSpPr txBox="1">
            <a:spLocks noChangeArrowheads="1"/>
          </p:cNvSpPr>
          <p:nvPr/>
        </p:nvSpPr>
        <p:spPr bwMode="auto">
          <a:xfrm>
            <a:off x="1473200" y="2133600"/>
            <a:ext cx="136287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proteins</a:t>
            </a:r>
          </a:p>
        </p:txBody>
      </p:sp>
      <p:sp>
        <p:nvSpPr>
          <p:cNvPr id="992271" name="Text Box 15"/>
          <p:cNvSpPr txBox="1">
            <a:spLocks noChangeArrowheads="1"/>
          </p:cNvSpPr>
          <p:nvPr/>
        </p:nvSpPr>
        <p:spPr bwMode="auto">
          <a:xfrm>
            <a:off x="2946400" y="2514600"/>
            <a:ext cx="120898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coded</a:t>
            </a:r>
          </a:p>
        </p:txBody>
      </p:sp>
      <p:sp>
        <p:nvSpPr>
          <p:cNvPr id="992272" name="Text Box 16"/>
          <p:cNvSpPr txBox="1">
            <a:spLocks noChangeArrowheads="1"/>
          </p:cNvSpPr>
          <p:nvPr/>
        </p:nvSpPr>
        <p:spPr bwMode="auto">
          <a:xfrm>
            <a:off x="1625600" y="3962400"/>
            <a:ext cx="109998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genes</a:t>
            </a:r>
          </a:p>
        </p:txBody>
      </p:sp>
      <p:sp>
        <p:nvSpPr>
          <p:cNvPr id="992273" name="Text Box 17"/>
          <p:cNvSpPr txBox="1">
            <a:spLocks noChangeArrowheads="1"/>
          </p:cNvSpPr>
          <p:nvPr/>
        </p:nvSpPr>
        <p:spPr bwMode="auto">
          <a:xfrm>
            <a:off x="4038600" y="5029200"/>
            <a:ext cx="84029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train</a:t>
            </a:r>
          </a:p>
        </p:txBody>
      </p:sp>
      <p:sp>
        <p:nvSpPr>
          <p:cNvPr id="992274" name="Text Box 18"/>
          <p:cNvSpPr txBox="1">
            <a:spLocks noChangeArrowheads="1"/>
          </p:cNvSpPr>
          <p:nvPr/>
        </p:nvSpPr>
        <p:spPr bwMode="auto">
          <a:xfrm>
            <a:off x="5867400" y="5029200"/>
            <a:ext cx="8066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baseline="0" dirty="0"/>
              <a:t>cars</a:t>
            </a:r>
          </a:p>
        </p:txBody>
      </p:sp>
    </p:spTree>
    <p:extLst>
      <p:ext uri="{BB962C8B-B14F-4D97-AF65-F5344CB8AC3E}">
        <p14:creationId xmlns:p14="http://schemas.microsoft.com/office/powerpoint/2010/main" val="368231254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92262">
                                            <p:txEl>
                                              <p:pRg st="0" end="0"/>
                                            </p:txEl>
                                          </p:spTgt>
                                        </p:tgtEl>
                                        <p:attrNameLst>
                                          <p:attrName>style.visibility</p:attrName>
                                        </p:attrNameLst>
                                      </p:cBhvr>
                                      <p:to>
                                        <p:strVal val="visible"/>
                                      </p:to>
                                    </p:set>
                                    <p:animEffect transition="in" filter="wipe(left)">
                                      <p:cBhvr>
                                        <p:cTn id="7" dur="500"/>
                                        <p:tgtEl>
                                          <p:spTgt spid="99226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92262">
                                            <p:txEl>
                                              <p:pRg st="2" end="2"/>
                                            </p:txEl>
                                          </p:spTgt>
                                        </p:tgtEl>
                                        <p:attrNameLst>
                                          <p:attrName>style.visibility</p:attrName>
                                        </p:attrNameLst>
                                      </p:cBhvr>
                                      <p:to>
                                        <p:strVal val="visible"/>
                                      </p:to>
                                    </p:set>
                                    <p:animEffect transition="in" filter="wipe(left)">
                                      <p:cBhvr>
                                        <p:cTn id="12" dur="500"/>
                                        <p:tgtEl>
                                          <p:spTgt spid="992262">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92262">
                                            <p:txEl>
                                              <p:pRg st="4" end="4"/>
                                            </p:txEl>
                                          </p:spTgt>
                                        </p:tgtEl>
                                        <p:attrNameLst>
                                          <p:attrName>style.visibility</p:attrName>
                                        </p:attrNameLst>
                                      </p:cBhvr>
                                      <p:to>
                                        <p:strVal val="visible"/>
                                      </p:to>
                                    </p:set>
                                    <p:animEffect transition="in" filter="wipe(left)">
                                      <p:cBhvr>
                                        <p:cTn id="17" dur="500"/>
                                        <p:tgtEl>
                                          <p:spTgt spid="992262">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92270"/>
                                        </p:tgtEl>
                                        <p:attrNameLst>
                                          <p:attrName>style.visibility</p:attrName>
                                        </p:attrNameLst>
                                      </p:cBhvr>
                                      <p:to>
                                        <p:strVal val="visible"/>
                                      </p:to>
                                    </p:set>
                                    <p:animEffect transition="in" filter="box(in)">
                                      <p:cBhvr>
                                        <p:cTn id="22" dur="500"/>
                                        <p:tgtEl>
                                          <p:spTgt spid="99227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992271"/>
                                        </p:tgtEl>
                                        <p:attrNameLst>
                                          <p:attrName>style.visibility</p:attrName>
                                        </p:attrNameLst>
                                      </p:cBhvr>
                                      <p:to>
                                        <p:strVal val="visible"/>
                                      </p:to>
                                    </p:set>
                                    <p:animEffect transition="in" filter="box(in)">
                                      <p:cBhvr>
                                        <p:cTn id="27" dur="500"/>
                                        <p:tgtEl>
                                          <p:spTgt spid="99227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992272"/>
                                        </p:tgtEl>
                                        <p:attrNameLst>
                                          <p:attrName>style.visibility</p:attrName>
                                        </p:attrNameLst>
                                      </p:cBhvr>
                                      <p:to>
                                        <p:strVal val="visible"/>
                                      </p:to>
                                    </p:set>
                                    <p:animEffect transition="in" filter="box(in)">
                                      <p:cBhvr>
                                        <p:cTn id="32" dur="500"/>
                                        <p:tgtEl>
                                          <p:spTgt spid="99227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992273"/>
                                        </p:tgtEl>
                                        <p:attrNameLst>
                                          <p:attrName>style.visibility</p:attrName>
                                        </p:attrNameLst>
                                      </p:cBhvr>
                                      <p:to>
                                        <p:strVal val="visible"/>
                                      </p:to>
                                    </p:set>
                                    <p:animEffect transition="in" filter="box(in)">
                                      <p:cBhvr>
                                        <p:cTn id="37" dur="500"/>
                                        <p:tgtEl>
                                          <p:spTgt spid="99227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992274"/>
                                        </p:tgtEl>
                                        <p:attrNameLst>
                                          <p:attrName>style.visibility</p:attrName>
                                        </p:attrNameLst>
                                      </p:cBhvr>
                                      <p:to>
                                        <p:strVal val="visible"/>
                                      </p:to>
                                    </p:set>
                                    <p:animEffect transition="in" filter="box(in)">
                                      <p:cBhvr>
                                        <p:cTn id="42" dur="500"/>
                                        <p:tgtEl>
                                          <p:spTgt spid="992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2262" grpId="0" build="p" autoUpdateAnimBg="0"/>
      <p:bldP spid="992270" grpId="0"/>
      <p:bldP spid="992271" grpId="0"/>
      <p:bldP spid="992272" grpId="0"/>
      <p:bldP spid="992273" grpId="0"/>
      <p:bldP spid="99227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2" descr="http://www.anselm.edu/homepage/jpitocch/genbio/doublehelix.JPG"/>
          <p:cNvPicPr>
            <a:picLocks noChangeAspect="1" noChangeArrowheads="1"/>
          </p:cNvPicPr>
          <p:nvPr/>
        </p:nvPicPr>
        <p:blipFill>
          <a:blip r:embed="rId2" cstate="print"/>
          <a:srcRect b="7098"/>
          <a:stretch>
            <a:fillRect/>
          </a:stretch>
        </p:blipFill>
        <p:spPr bwMode="auto">
          <a:xfrm>
            <a:off x="0" y="1"/>
            <a:ext cx="9144000" cy="6858000"/>
          </a:xfrm>
          <a:prstGeom prst="rect">
            <a:avLst/>
          </a:prstGeom>
          <a:noFill/>
        </p:spPr>
      </p:pic>
    </p:spTree>
    <p:extLst>
      <p:ext uri="{BB962C8B-B14F-4D97-AF65-F5344CB8AC3E}">
        <p14:creationId xmlns:p14="http://schemas.microsoft.com/office/powerpoint/2010/main" val="2973101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18" descr="Untitled-14 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24000"/>
            <a:ext cx="7586065" cy="4050507"/>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0" y="0"/>
            <a:ext cx="5105400" cy="6553200"/>
          </a:xfrm>
          <a:prstGeom prst="ellipse">
            <a:avLst/>
          </a:prstGeom>
          <a:solidFill>
            <a:schemeClr val="accent5">
              <a:lumMod val="50000"/>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 Nucleus</a:t>
            </a:r>
            <a:endParaRPr lang="en-US" dirty="0">
              <a:solidFill>
                <a:schemeClr val="tx1"/>
              </a:solidFill>
            </a:endParaRPr>
          </a:p>
        </p:txBody>
      </p:sp>
      <p:sp>
        <p:nvSpPr>
          <p:cNvPr id="6" name="Oval 5"/>
          <p:cNvSpPr/>
          <p:nvPr/>
        </p:nvSpPr>
        <p:spPr>
          <a:xfrm>
            <a:off x="3886200" y="0"/>
            <a:ext cx="5257800" cy="6477000"/>
          </a:xfrm>
          <a:prstGeom prst="ellipse">
            <a:avLst/>
          </a:prstGeom>
          <a:solidFill>
            <a:schemeClr val="accent5">
              <a:lumMod val="50000"/>
              <a:alpha val="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dirty="0" smtClean="0">
                <a:solidFill>
                  <a:schemeClr val="tx1"/>
                </a:solidFill>
              </a:rPr>
              <a:t>Ribosome in the cytoplasm</a:t>
            </a:r>
            <a:endParaRPr lang="en-US" dirty="0">
              <a:solidFill>
                <a:schemeClr val="tx1"/>
              </a:solidFill>
            </a:endParaRPr>
          </a:p>
        </p:txBody>
      </p:sp>
    </p:spTree>
    <p:extLst>
      <p:ext uri="{BB962C8B-B14F-4D97-AF65-F5344CB8AC3E}">
        <p14:creationId xmlns:p14="http://schemas.microsoft.com/office/powerpoint/2010/main" val="2278630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bg/>
                                          </p:spTgt>
                                        </p:tgtEl>
                                        <p:attrNameLst>
                                          <p:attrName>style.visibility</p:attrName>
                                        </p:attrNameLst>
                                      </p:cBhvr>
                                      <p:to>
                                        <p:strVal val="visible"/>
                                      </p:to>
                                    </p:set>
                                    <p:anim calcmode="lin" valueType="num">
                                      <p:cBhvr additive="base">
                                        <p:cTn id="19" dur="500" fill="hold"/>
                                        <p:tgtEl>
                                          <p:spTgt spid="6">
                                            <p:bg/>
                                          </p:spTgt>
                                        </p:tgtEl>
                                        <p:attrNameLst>
                                          <p:attrName>ppt_x</p:attrName>
                                        </p:attrNameLst>
                                      </p:cBhvr>
                                      <p:tavLst>
                                        <p:tav tm="0">
                                          <p:val>
                                            <p:strVal val="#ppt_x"/>
                                          </p:val>
                                        </p:tav>
                                        <p:tav tm="100000">
                                          <p:val>
                                            <p:strVal val="#ppt_x"/>
                                          </p:val>
                                        </p:tav>
                                      </p:tavLst>
                                    </p:anim>
                                    <p:anim calcmode="lin" valueType="num">
                                      <p:cBhvr additive="base">
                                        <p:cTn id="20"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Thinking</a:t>
            </a:r>
            <a:endParaRPr lang="en-US" dirty="0"/>
          </a:p>
        </p:txBody>
      </p:sp>
      <p:sp>
        <p:nvSpPr>
          <p:cNvPr id="3" name="Content Placeholder 2"/>
          <p:cNvSpPr>
            <a:spLocks noGrp="1"/>
          </p:cNvSpPr>
          <p:nvPr>
            <p:ph sz="quarter" idx="1"/>
          </p:nvPr>
        </p:nvSpPr>
        <p:spPr/>
        <p:txBody>
          <a:bodyPr/>
          <a:lstStyle/>
          <a:p>
            <a:r>
              <a:rPr lang="en-US" dirty="0" smtClean="0"/>
              <a:t>If all cells within one organism have the same set of DNA (in other words, the DNA in your nerve cells is identical to the DNA in the epithelium of your little toe), how is it that all cells are not the same?</a:t>
            </a:r>
            <a:endParaRPr lang="en-US" dirty="0"/>
          </a:p>
        </p:txBody>
      </p:sp>
    </p:spTree>
    <p:extLst>
      <p:ext uri="{BB962C8B-B14F-4D97-AF65-F5344CB8AC3E}">
        <p14:creationId xmlns:p14="http://schemas.microsoft.com/office/powerpoint/2010/main" val="22624834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565</TotalTime>
  <Words>454</Words>
  <Application>Microsoft Office PowerPoint</Application>
  <PresentationFormat>On-screen Show (4:3)</PresentationFormat>
  <Paragraphs>91</Paragraphs>
  <Slides>15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Century Gothic</vt:lpstr>
      <vt:lpstr>Wingdings</vt:lpstr>
      <vt:lpstr>Wingdings 2</vt:lpstr>
      <vt:lpstr>Austin</vt:lpstr>
      <vt:lpstr>Office Theme</vt:lpstr>
      <vt:lpstr>The Central Dogma of Biology</vt:lpstr>
      <vt:lpstr>Learning Outcomes</vt:lpstr>
      <vt:lpstr>Vocabulary</vt:lpstr>
      <vt:lpstr>Organisms &amp;  Their Components</vt:lpstr>
      <vt:lpstr>Biological Organization</vt:lpstr>
      <vt:lpstr>Decoding the Information in DNA</vt:lpstr>
      <vt:lpstr>PowerPoint Presentation</vt:lpstr>
      <vt:lpstr>PowerPoint Presentation</vt:lpstr>
      <vt:lpstr>Critical Thinking</vt:lpstr>
      <vt:lpstr>Overview of Gene Expression</vt:lpstr>
      <vt:lpstr>The Genetic Code: Three-Nucleotide “Words”</vt:lpstr>
      <vt:lpstr>PowerPoint Presentation</vt:lpstr>
      <vt:lpstr>PowerPoint Presentation</vt:lpstr>
      <vt:lpstr>What does CCC code for?</vt:lpstr>
      <vt:lpstr>DNA is the template to build RNA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DNA Structure &amp; Function</dc:title>
  <dc:creator>jmcquade</dc:creator>
  <cp:lastModifiedBy>jennifer mcquade</cp:lastModifiedBy>
  <cp:revision>57</cp:revision>
  <dcterms:created xsi:type="dcterms:W3CDTF">2010-01-23T17:05:11Z</dcterms:created>
  <dcterms:modified xsi:type="dcterms:W3CDTF">2014-05-22T20:22:51Z</dcterms:modified>
</cp:coreProperties>
</file>