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257" r:id="rId3"/>
    <p:sldId id="259" r:id="rId4"/>
    <p:sldId id="27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47" d="100"/>
          <a:sy n="47" d="100"/>
        </p:scale>
        <p:origin x="4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DE884-3C0F-48D9-8834-6463F164D82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AA7C4-9AFE-4464-A1A4-B76E6A10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682625"/>
            <a:ext cx="5991225" cy="337026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720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682625"/>
            <a:ext cx="5991225" cy="33702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511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682625"/>
            <a:ext cx="5991225" cy="337026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019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682625"/>
            <a:ext cx="5991225" cy="337026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680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7688" y="682625"/>
            <a:ext cx="5991225" cy="33702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365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000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0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944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5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8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9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6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6FA04-8B6C-459F-81EF-B8005691EBF0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6CF7-7578-4189-813A-70915A94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5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&amp; Packaging of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12.2 &amp; 10.2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6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While each DNA nucleotide contains the _______ sugar and phosphate group, the nitrogenous ____________ may be any one of the four different kinds…</a:t>
            </a:r>
          </a:p>
          <a:p>
            <a:pPr lvl="1"/>
            <a:r>
              <a:rPr lang="en-US" altLang="en-US" smtClean="0"/>
              <a:t>____________________</a:t>
            </a:r>
          </a:p>
          <a:p>
            <a:pPr lvl="1"/>
            <a:r>
              <a:rPr lang="en-US" altLang="en-US" smtClean="0"/>
              <a:t>____________________</a:t>
            </a:r>
          </a:p>
          <a:p>
            <a:pPr lvl="1"/>
            <a:r>
              <a:rPr lang="en-US" altLang="en-US" smtClean="0"/>
              <a:t>____________________</a:t>
            </a:r>
          </a:p>
          <a:p>
            <a:pPr lvl="1"/>
            <a:r>
              <a:rPr lang="en-US" altLang="en-US" smtClean="0"/>
              <a:t>____________________ </a:t>
            </a:r>
          </a:p>
        </p:txBody>
      </p:sp>
      <p:sp>
        <p:nvSpPr>
          <p:cNvPr id="1320964" name="Text Box 4"/>
          <p:cNvSpPr txBox="1">
            <a:spLocks noChangeArrowheads="1"/>
          </p:cNvSpPr>
          <p:nvPr/>
        </p:nvSpPr>
        <p:spPr bwMode="auto">
          <a:xfrm>
            <a:off x="7551739" y="2249487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same</a:t>
            </a:r>
          </a:p>
        </p:txBody>
      </p:sp>
      <p:sp>
        <p:nvSpPr>
          <p:cNvPr id="1320965" name="Text Box 5"/>
          <p:cNvSpPr txBox="1">
            <a:spLocks noChangeArrowheads="1"/>
          </p:cNvSpPr>
          <p:nvPr/>
        </p:nvSpPr>
        <p:spPr bwMode="auto">
          <a:xfrm>
            <a:off x="6869568" y="2630486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bases</a:t>
            </a: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2518229" y="3443512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Adenine (A)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2484891" y="3900712"/>
            <a:ext cx="1862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Guanine (G)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2537052" y="4327067"/>
            <a:ext cx="187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Cytosine (C)</a:t>
            </a:r>
          </a:p>
        </p:txBody>
      </p:sp>
      <p:sp>
        <p:nvSpPr>
          <p:cNvPr id="1320969" name="Text Box 9"/>
          <p:cNvSpPr txBox="1">
            <a:spLocks noChangeArrowheads="1"/>
          </p:cNvSpPr>
          <p:nvPr/>
        </p:nvSpPr>
        <p:spPr bwMode="auto">
          <a:xfrm>
            <a:off x="2641601" y="4784267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Thymine (T)</a:t>
            </a:r>
          </a:p>
        </p:txBody>
      </p:sp>
    </p:spTree>
    <p:extLst>
      <p:ext uri="{BB962C8B-B14F-4D97-AF65-F5344CB8AC3E}">
        <p14:creationId xmlns:p14="http://schemas.microsoft.com/office/powerpoint/2010/main" val="45828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2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2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64" grpId="0"/>
      <p:bldP spid="1320965" grpId="0"/>
      <p:bldP spid="1320966" grpId="0"/>
      <p:bldP spid="1320967" grpId="0"/>
      <p:bldP spid="1320968" grpId="0"/>
      <p:bldP spid="13209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35200" y="1828800"/>
            <a:ext cx="3784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Adenine and guanine contain ____________ rings, which are classified as _________________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Thymine and cytosine consist of ___________ rings, which are classified as _________________</a:t>
            </a:r>
          </a:p>
        </p:txBody>
      </p:sp>
      <p:pic>
        <p:nvPicPr>
          <p:cNvPr id="13316" name="Picture 4" descr="Untitled-2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411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Text Box 5"/>
          <p:cNvSpPr txBox="1">
            <a:spLocks noChangeArrowheads="1"/>
          </p:cNvSpPr>
          <p:nvPr/>
        </p:nvSpPr>
        <p:spPr bwMode="auto">
          <a:xfrm>
            <a:off x="4127500" y="2097088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1321990" name="Text Box 6"/>
          <p:cNvSpPr txBox="1">
            <a:spLocks noChangeArrowheads="1"/>
          </p:cNvSpPr>
          <p:nvPr/>
        </p:nvSpPr>
        <p:spPr bwMode="auto">
          <a:xfrm>
            <a:off x="2919415" y="3078770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purines</a:t>
            </a:r>
          </a:p>
        </p:txBody>
      </p:sp>
      <p:sp>
        <p:nvSpPr>
          <p:cNvPr id="1321991" name="Text Box 7"/>
          <p:cNvSpPr txBox="1">
            <a:spLocks noChangeArrowheads="1"/>
          </p:cNvSpPr>
          <p:nvPr/>
        </p:nvSpPr>
        <p:spPr bwMode="auto">
          <a:xfrm>
            <a:off x="4376738" y="4267200"/>
            <a:ext cx="98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single</a:t>
            </a:r>
          </a:p>
        </p:txBody>
      </p:sp>
      <p:sp>
        <p:nvSpPr>
          <p:cNvPr id="1321992" name="Text Box 8"/>
          <p:cNvSpPr txBox="1">
            <a:spLocks noChangeArrowheads="1"/>
          </p:cNvSpPr>
          <p:nvPr/>
        </p:nvSpPr>
        <p:spPr bwMode="auto">
          <a:xfrm>
            <a:off x="2776539" y="525780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pyrimidines</a:t>
            </a:r>
          </a:p>
        </p:txBody>
      </p:sp>
      <p:sp>
        <p:nvSpPr>
          <p:cNvPr id="1321993" name="Oval 9"/>
          <p:cNvSpPr>
            <a:spLocks noChangeArrowheads="1"/>
          </p:cNvSpPr>
          <p:nvPr/>
        </p:nvSpPr>
        <p:spPr bwMode="auto">
          <a:xfrm rot="1221834">
            <a:off x="7683500" y="3629026"/>
            <a:ext cx="381000" cy="40957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21994" name="Oval 10"/>
          <p:cNvSpPr>
            <a:spLocks noChangeArrowheads="1"/>
          </p:cNvSpPr>
          <p:nvPr/>
        </p:nvSpPr>
        <p:spPr bwMode="auto">
          <a:xfrm rot="1221834">
            <a:off x="6705600" y="3886201"/>
            <a:ext cx="381000" cy="40957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21995" name="Oval 11"/>
          <p:cNvSpPr>
            <a:spLocks noChangeArrowheads="1"/>
          </p:cNvSpPr>
          <p:nvPr/>
        </p:nvSpPr>
        <p:spPr bwMode="auto">
          <a:xfrm rot="1221834">
            <a:off x="9067800" y="3886201"/>
            <a:ext cx="381000" cy="40957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8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2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2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2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  <p:bldP spid="1321990" grpId="0"/>
      <p:bldP spid="1321991" grpId="0"/>
      <p:bldP spid="1321992" grpId="0"/>
      <p:bldP spid="1321993" grpId="0" animBg="1"/>
      <p:bldP spid="1321994" grpId="0" animBg="1"/>
      <p:bldP spid="13219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35200" y="1828800"/>
            <a:ext cx="3784600" cy="4114800"/>
          </a:xfrm>
        </p:spPr>
        <p:txBody>
          <a:bodyPr/>
          <a:lstStyle/>
          <a:p>
            <a:r>
              <a:rPr lang="en-US" altLang="en-US" smtClean="0"/>
              <a:t>Which bases look larger…</a:t>
            </a:r>
          </a:p>
          <a:p>
            <a:pPr lvl="1"/>
            <a:r>
              <a:rPr lang="en-US" altLang="en-US" smtClean="0"/>
              <a:t>Purines or pyrimidines?</a:t>
            </a:r>
          </a:p>
        </p:txBody>
      </p:sp>
      <p:pic>
        <p:nvPicPr>
          <p:cNvPr id="14340" name="Picture 4" descr="Untitled-2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411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6085" name="Text Box 5"/>
          <p:cNvSpPr txBox="1">
            <a:spLocks noChangeArrowheads="1"/>
          </p:cNvSpPr>
          <p:nvPr/>
        </p:nvSpPr>
        <p:spPr bwMode="auto">
          <a:xfrm>
            <a:off x="2987675" y="3078770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purines</a:t>
            </a:r>
          </a:p>
        </p:txBody>
      </p:sp>
    </p:spTree>
    <p:extLst>
      <p:ext uri="{BB962C8B-B14F-4D97-AF65-F5344CB8AC3E}">
        <p14:creationId xmlns:p14="http://schemas.microsoft.com/office/powerpoint/2010/main" val="35516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were Watson and Crick able to determine the double helical structure of DNA?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They based their structure on __________ acquired from ___________ scientists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5918201" y="3494201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8992282" y="3494201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9871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8" grpId="0"/>
      <p:bldP spid="1327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Erwin _________________</a:t>
            </a:r>
            <a:endParaRPr lang="en-US" altLang="en-US" b="0" smtClean="0"/>
          </a:p>
        </p:txBody>
      </p:sp>
      <p:sp>
        <p:nvSpPr>
          <p:cNvPr id="1239046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SzTx/>
            </a:pPr>
            <a:r>
              <a:rPr lang="en-US" altLang="en-US" dirty="0" smtClean="0"/>
              <a:t>In 1949, Erwin Chargaff observed that for each organism he studied, the amount of adenine always equaled the amount of thymine… _______ = ______</a:t>
            </a:r>
          </a:p>
          <a:p>
            <a:pPr>
              <a:spcBef>
                <a:spcPct val="0"/>
              </a:spcBef>
              <a:buClr>
                <a:srgbClr val="FFCC00"/>
              </a:buClr>
              <a:buSzTx/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dirty="0" smtClean="0"/>
              <a:t>Likewise, the amount of guanine always equaled the amount of cytosine… _____ = _____</a:t>
            </a:r>
          </a:p>
          <a:p>
            <a:pPr>
              <a:spcBef>
                <a:spcPct val="0"/>
              </a:spcBef>
              <a:buClr>
                <a:srgbClr val="FFCC00"/>
              </a:buClr>
              <a:buSzTx/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dirty="0" smtClean="0"/>
              <a:t>However, the amount of each equal pair _________ between different species of organisms.</a:t>
            </a:r>
          </a:p>
        </p:txBody>
      </p:sp>
      <p:sp>
        <p:nvSpPr>
          <p:cNvPr id="1239051" name="Text Box 11"/>
          <p:cNvSpPr txBox="1">
            <a:spLocks noChangeArrowheads="1"/>
          </p:cNvSpPr>
          <p:nvPr/>
        </p:nvSpPr>
        <p:spPr bwMode="auto">
          <a:xfrm>
            <a:off x="3219450" y="915987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Chargaff</a:t>
            </a:r>
          </a:p>
        </p:txBody>
      </p:sp>
      <p:sp>
        <p:nvSpPr>
          <p:cNvPr id="1239052" name="Text Box 12"/>
          <p:cNvSpPr txBox="1">
            <a:spLocks noChangeArrowheads="1"/>
          </p:cNvSpPr>
          <p:nvPr/>
        </p:nvSpPr>
        <p:spPr bwMode="auto">
          <a:xfrm>
            <a:off x="1561193" y="288085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239053" name="Text Box 13"/>
          <p:cNvSpPr txBox="1">
            <a:spLocks noChangeArrowheads="1"/>
          </p:cNvSpPr>
          <p:nvPr/>
        </p:nvSpPr>
        <p:spPr bwMode="auto">
          <a:xfrm>
            <a:off x="3034506" y="28733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1239054" name="Text Box 14"/>
          <p:cNvSpPr txBox="1">
            <a:spLocks noChangeArrowheads="1"/>
          </p:cNvSpPr>
          <p:nvPr/>
        </p:nvSpPr>
        <p:spPr bwMode="auto">
          <a:xfrm>
            <a:off x="3061948" y="402034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239055" name="Text Box 15"/>
          <p:cNvSpPr txBox="1">
            <a:spLocks noChangeArrowheads="1"/>
          </p:cNvSpPr>
          <p:nvPr/>
        </p:nvSpPr>
        <p:spPr bwMode="auto">
          <a:xfrm>
            <a:off x="4244975" y="4005717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1239056" name="Text Box 16"/>
          <p:cNvSpPr txBox="1">
            <a:spLocks noChangeArrowheads="1"/>
          </p:cNvSpPr>
          <p:nvPr/>
        </p:nvSpPr>
        <p:spPr bwMode="auto">
          <a:xfrm>
            <a:off x="7202716" y="4710113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differs</a:t>
            </a:r>
          </a:p>
        </p:txBody>
      </p:sp>
    </p:spTree>
    <p:extLst>
      <p:ext uri="{BB962C8B-B14F-4D97-AF65-F5344CB8AC3E}">
        <p14:creationId xmlns:p14="http://schemas.microsoft.com/office/powerpoint/2010/main" val="10286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6" grpId="0" build="p"/>
      <p:bldP spid="1239051" grpId="0"/>
      <p:bldP spid="1239052" grpId="0"/>
      <p:bldP spid="1239053" grpId="0"/>
      <p:bldP spid="1239054" grpId="0"/>
      <p:bldP spid="1239055" grpId="0"/>
      <p:bldP spid="12390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b="1" dirty="0" smtClean="0">
                <a:solidFill>
                  <a:schemeClr val="bg1"/>
                </a:solidFill>
              </a:rPr>
              <a:t>In 1952, they took many photographs of sections of DNA using a method called ___________  ___________________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b="1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b="1" dirty="0" smtClean="0">
                <a:solidFill>
                  <a:schemeClr val="bg1"/>
                </a:solidFill>
              </a:rPr>
              <a:t>In the process, X-ray beams were bounced off of DNA and the rays were diffracted or ______________ onto a piece of film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endParaRPr lang="en-US" altLang="en-US" b="1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altLang="en-US" b="1" dirty="0" smtClean="0">
                <a:solidFill>
                  <a:schemeClr val="bg1"/>
                </a:solidFill>
              </a:rPr>
              <a:t>This method is similar to shining a light on an object and analyzing its ____________</a:t>
            </a:r>
          </a:p>
        </p:txBody>
      </p:sp>
      <p:sp>
        <p:nvSpPr>
          <p:cNvPr id="1241101" name="Text Box 13"/>
          <p:cNvSpPr txBox="1">
            <a:spLocks noChangeArrowheads="1"/>
          </p:cNvSpPr>
          <p:nvPr/>
        </p:nvSpPr>
        <p:spPr bwMode="auto">
          <a:xfrm>
            <a:off x="4377531" y="2447358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X-ray</a:t>
            </a:r>
          </a:p>
        </p:txBody>
      </p:sp>
      <p:sp>
        <p:nvSpPr>
          <p:cNvPr id="1241102" name="Text Box 14"/>
          <p:cNvSpPr txBox="1">
            <a:spLocks noChangeArrowheads="1"/>
          </p:cNvSpPr>
          <p:nvPr/>
        </p:nvSpPr>
        <p:spPr bwMode="auto">
          <a:xfrm>
            <a:off x="6108700" y="2447358"/>
            <a:ext cx="223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crystallography</a:t>
            </a:r>
          </a:p>
        </p:txBody>
      </p:sp>
      <p:sp>
        <p:nvSpPr>
          <p:cNvPr id="1241103" name="Text Box 15"/>
          <p:cNvSpPr txBox="1">
            <a:spLocks noChangeArrowheads="1"/>
          </p:cNvSpPr>
          <p:nvPr/>
        </p:nvSpPr>
        <p:spPr bwMode="auto">
          <a:xfrm>
            <a:off x="3590019" y="3356428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angled</a:t>
            </a:r>
          </a:p>
        </p:txBody>
      </p:sp>
      <p:sp>
        <p:nvSpPr>
          <p:cNvPr id="1241104" name="Text Box 16"/>
          <p:cNvSpPr txBox="1">
            <a:spLocks noChangeArrowheads="1"/>
          </p:cNvSpPr>
          <p:nvPr/>
        </p:nvSpPr>
        <p:spPr bwMode="auto">
          <a:xfrm>
            <a:off x="2105252" y="4191000"/>
            <a:ext cx="123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shadow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4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4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4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4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101" grpId="0"/>
      <p:bldP spid="1241102" grpId="0"/>
      <p:bldP spid="1241103" grpId="0"/>
      <p:bldP spid="1241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83771" y="876301"/>
            <a:ext cx="6074229" cy="5872842"/>
          </a:xfrm>
        </p:spPr>
        <p:txBody>
          <a:bodyPr>
            <a:normAutofit/>
          </a:bodyPr>
          <a:lstStyle/>
          <a:p>
            <a:r>
              <a:rPr lang="en-US" altLang="en-US" sz="2000" b="1" dirty="0"/>
              <a:t>In 1952, they took many photographs of sections of DNA using a method called </a:t>
            </a:r>
            <a:r>
              <a:rPr lang="en-US" altLang="en-US" sz="2000" b="1" dirty="0" smtClean="0"/>
              <a:t>X-Ray Crystallography</a:t>
            </a:r>
            <a:endParaRPr lang="en-US" altLang="en-US" sz="2000" b="1" dirty="0"/>
          </a:p>
          <a:p>
            <a:r>
              <a:rPr lang="en-US" altLang="en-US" sz="2000" dirty="0" smtClean="0"/>
              <a:t>The </a:t>
            </a:r>
            <a:r>
              <a:rPr lang="en-US" altLang="en-US" sz="2000" dirty="0"/>
              <a:t>X-ray photos clearly showed that DNA is composed of _____ strands that are _________</a:t>
            </a:r>
          </a:p>
          <a:p>
            <a:endParaRPr lang="en-US" altLang="en-US" sz="2000" dirty="0"/>
          </a:p>
          <a:p>
            <a:r>
              <a:rPr lang="en-US" altLang="en-US" sz="2000" dirty="0"/>
              <a:t>In 1962 Watson, Crick, and Wilkins were awarded a ____________ prize for their </a:t>
            </a:r>
            <a:r>
              <a:rPr lang="en-US" altLang="en-US" sz="2000" dirty="0" smtClean="0"/>
              <a:t>work</a:t>
            </a:r>
            <a:endParaRPr lang="en-US" altLang="en-US" sz="2000" dirty="0"/>
          </a:p>
          <a:p>
            <a:r>
              <a:rPr lang="en-US" altLang="en-US" sz="2000" dirty="0"/>
              <a:t>Rosalind Franklin was not recognized as a reward recipient because she had already died of cancer likely caused by too much X-ray ______________</a:t>
            </a:r>
          </a:p>
        </p:txBody>
      </p:sp>
      <p:pic>
        <p:nvPicPr>
          <p:cNvPr id="18435" name="Picture 7" descr="hx6ne0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2760" r="69460" b="58875"/>
          <a:stretch>
            <a:fillRect/>
          </a:stretch>
        </p:blipFill>
        <p:spPr bwMode="auto">
          <a:xfrm>
            <a:off x="7223522" y="876300"/>
            <a:ext cx="3196090" cy="55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8136" name="Text Box 8"/>
          <p:cNvSpPr txBox="1">
            <a:spLocks noChangeArrowheads="1"/>
          </p:cNvSpPr>
          <p:nvPr/>
        </p:nvSpPr>
        <p:spPr bwMode="auto">
          <a:xfrm>
            <a:off x="2967208" y="2293257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328137" name="Text Box 9"/>
          <p:cNvSpPr txBox="1">
            <a:spLocks noChangeArrowheads="1"/>
          </p:cNvSpPr>
          <p:nvPr/>
        </p:nvSpPr>
        <p:spPr bwMode="auto">
          <a:xfrm>
            <a:off x="5504656" y="2400299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twisted</a:t>
            </a:r>
          </a:p>
        </p:txBody>
      </p:sp>
      <p:sp>
        <p:nvSpPr>
          <p:cNvPr id="1328138" name="Text Box 10"/>
          <p:cNvSpPr txBox="1">
            <a:spLocks noChangeArrowheads="1"/>
          </p:cNvSpPr>
          <p:nvPr/>
        </p:nvSpPr>
        <p:spPr bwMode="auto">
          <a:xfrm>
            <a:off x="2678282" y="3710213"/>
            <a:ext cx="93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FFFF00"/>
                </a:solidFill>
              </a:rPr>
              <a:t>nobel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1328139" name="Text Box 11"/>
          <p:cNvSpPr txBox="1">
            <a:spLocks noChangeArrowheads="1"/>
          </p:cNvSpPr>
          <p:nvPr/>
        </p:nvSpPr>
        <p:spPr bwMode="auto">
          <a:xfrm>
            <a:off x="1704351" y="5355769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exposure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2235200" y="266700"/>
            <a:ext cx="7797800" cy="609600"/>
          </a:xfrm>
          <a:noFill/>
        </p:spPr>
        <p:txBody>
          <a:bodyPr/>
          <a:lstStyle/>
          <a:p>
            <a:r>
              <a:rPr lang="en-US" altLang="en-US" sz="2400" dirty="0"/>
              <a:t>Maurice __________ and Rosalind ______________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27463" y="266700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Wilkins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721600" y="266700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</a:rPr>
              <a:t>Franklin</a:t>
            </a:r>
          </a:p>
        </p:txBody>
      </p:sp>
    </p:spTree>
    <p:extLst>
      <p:ext uri="{BB962C8B-B14F-4D97-AF65-F5344CB8AC3E}">
        <p14:creationId xmlns:p14="http://schemas.microsoft.com/office/powerpoint/2010/main" val="10059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136" grpId="0"/>
      <p:bldP spid="1328137" grpId="0"/>
      <p:bldP spid="1328138" grpId="0"/>
      <p:bldP spid="1328139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235200" y="1219200"/>
            <a:ext cx="7772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Based on all of the compiled data, Watson and Crick determined that a _______________ on one strand of the DNA is always paired with a ______________ on the opposite strand</a:t>
            </a:r>
          </a:p>
          <a:p>
            <a:endParaRPr lang="en-US" altLang="en-US" smtClean="0"/>
          </a:p>
          <a:p>
            <a:r>
              <a:rPr lang="en-US" altLang="en-US" smtClean="0"/>
              <a:t>Since adenine and</a:t>
            </a:r>
          </a:p>
          <a:p>
            <a:pPr>
              <a:buFontTx/>
              <a:buNone/>
            </a:pPr>
            <a:r>
              <a:rPr lang="en-US" altLang="en-US" smtClean="0"/>
              <a:t>	thymine are always</a:t>
            </a:r>
          </a:p>
          <a:p>
            <a:pPr>
              <a:buFontTx/>
              <a:buNone/>
            </a:pPr>
            <a:r>
              <a:rPr lang="en-US" altLang="en-US" smtClean="0"/>
              <a:t>	found in equal</a:t>
            </a:r>
          </a:p>
          <a:p>
            <a:pPr>
              <a:buFontTx/>
              <a:buNone/>
            </a:pPr>
            <a:r>
              <a:rPr lang="en-US" altLang="en-US" smtClean="0"/>
              <a:t>	amounts…</a:t>
            </a:r>
          </a:p>
          <a:p>
            <a:pPr>
              <a:buFontTx/>
              <a:buNone/>
            </a:pPr>
            <a:r>
              <a:rPr lang="en-US" altLang="en-US" smtClean="0"/>
              <a:t>	___ pairs with ____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9459" name="Picture 4" descr="Untitled-2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 b="26242"/>
          <a:stretch>
            <a:fillRect/>
          </a:stretch>
        </p:blipFill>
        <p:spPr bwMode="auto">
          <a:xfrm>
            <a:off x="5538788" y="3048000"/>
            <a:ext cx="4595812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9157" name="Text Box 5"/>
          <p:cNvSpPr txBox="1">
            <a:spLocks noChangeArrowheads="1"/>
          </p:cNvSpPr>
          <p:nvPr/>
        </p:nvSpPr>
        <p:spPr bwMode="auto">
          <a:xfrm>
            <a:off x="5595938" y="1600200"/>
            <a:ext cx="103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</a:rPr>
              <a:t>purine</a:t>
            </a:r>
          </a:p>
        </p:txBody>
      </p:sp>
      <p:sp>
        <p:nvSpPr>
          <p:cNvPr id="1329158" name="Text Box 6"/>
          <p:cNvSpPr txBox="1">
            <a:spLocks noChangeArrowheads="1"/>
          </p:cNvSpPr>
          <p:nvPr/>
        </p:nvSpPr>
        <p:spPr bwMode="auto">
          <a:xfrm>
            <a:off x="7696200" y="1905000"/>
            <a:ext cx="157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</a:rPr>
              <a:t>pyrimidine</a:t>
            </a:r>
          </a:p>
        </p:txBody>
      </p:sp>
      <p:sp>
        <p:nvSpPr>
          <p:cNvPr id="1329159" name="Text Box 7"/>
          <p:cNvSpPr txBox="1">
            <a:spLocks noChangeArrowheads="1"/>
          </p:cNvSpPr>
          <p:nvPr/>
        </p:nvSpPr>
        <p:spPr bwMode="auto">
          <a:xfrm>
            <a:off x="2502695" y="5118781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329160" name="Text Box 8"/>
          <p:cNvSpPr txBox="1">
            <a:spLocks noChangeArrowheads="1"/>
          </p:cNvSpPr>
          <p:nvPr/>
        </p:nvSpPr>
        <p:spPr bwMode="auto">
          <a:xfrm>
            <a:off x="4546829" y="5118781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86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57" grpId="0"/>
      <p:bldP spid="1329158" grpId="0"/>
      <p:bldP spid="1329159" grpId="0"/>
      <p:bldP spid="13291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2235200" y="1066800"/>
            <a:ext cx="7772400" cy="4724400"/>
          </a:xfrm>
        </p:spPr>
        <p:txBody>
          <a:bodyPr/>
          <a:lstStyle/>
          <a:p>
            <a:r>
              <a:rPr lang="en-US" altLang="en-US" smtClean="0"/>
              <a:t>Likewise, guanine and cytosine are found in equal amounts, so ____ pairs with ____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20483" name="Picture 3" descr="Untitled-2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 b="26242"/>
          <a:stretch>
            <a:fillRect/>
          </a:stretch>
        </p:blipFill>
        <p:spPr bwMode="auto">
          <a:xfrm>
            <a:off x="4724401" y="3352800"/>
            <a:ext cx="49768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0" name="Text Box 4"/>
          <p:cNvSpPr txBox="1">
            <a:spLocks noChangeArrowheads="1"/>
          </p:cNvSpPr>
          <p:nvPr/>
        </p:nvSpPr>
        <p:spPr bwMode="auto">
          <a:xfrm>
            <a:off x="5502502" y="138611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330181" name="Text Box 5"/>
          <p:cNvSpPr txBox="1">
            <a:spLocks noChangeArrowheads="1"/>
          </p:cNvSpPr>
          <p:nvPr/>
        </p:nvSpPr>
        <p:spPr bwMode="auto">
          <a:xfrm>
            <a:off x="7638371" y="1386114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796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0" grpId="0"/>
      <p:bldP spid="1330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2235200" y="1066800"/>
            <a:ext cx="7772400" cy="4724400"/>
          </a:xfrm>
        </p:spPr>
        <p:txBody>
          <a:bodyPr/>
          <a:lstStyle/>
          <a:p>
            <a:r>
              <a:rPr lang="en-US" altLang="en-US" smtClean="0"/>
              <a:t>A and T form ____ hydrogen bonds</a:t>
            </a:r>
          </a:p>
          <a:p>
            <a:r>
              <a:rPr lang="en-US" altLang="en-US" smtClean="0"/>
              <a:t>G and C form ____ hydrogen bonds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21507" name="Picture 3" descr="Untitled-2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r="8611" b="26242"/>
          <a:stretch>
            <a:fillRect/>
          </a:stretch>
        </p:blipFill>
        <p:spPr bwMode="auto">
          <a:xfrm>
            <a:off x="4572001" y="2203450"/>
            <a:ext cx="51292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04" name="Text Box 4"/>
          <p:cNvSpPr txBox="1">
            <a:spLocks noChangeArrowheads="1"/>
          </p:cNvSpPr>
          <p:nvPr/>
        </p:nvSpPr>
        <p:spPr bwMode="auto">
          <a:xfrm>
            <a:off x="4724401" y="990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331205" name="Text Box 5"/>
          <p:cNvSpPr txBox="1">
            <a:spLocks noChangeArrowheads="1"/>
          </p:cNvSpPr>
          <p:nvPr/>
        </p:nvSpPr>
        <p:spPr bwMode="auto">
          <a:xfrm>
            <a:off x="4724401" y="1524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20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04" grpId="0"/>
      <p:bldP spid="13312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1" y="226632"/>
            <a:ext cx="9905998" cy="1007082"/>
          </a:xfrm>
        </p:spPr>
        <p:txBody>
          <a:bodyPr/>
          <a:lstStyle/>
          <a:p>
            <a:r>
              <a:rPr lang="en-US" altLang="en-US" dirty="0" smtClean="0"/>
              <a:t>12.2 &amp; 10.2 Objectives</a:t>
            </a:r>
          </a:p>
        </p:txBody>
      </p:sp>
      <p:sp>
        <p:nvSpPr>
          <p:cNvPr id="1313797" name="Rectangle 5"/>
          <p:cNvSpPr>
            <a:spLocks noChangeArrowheads="1"/>
          </p:cNvSpPr>
          <p:nvPr/>
        </p:nvSpPr>
        <p:spPr bwMode="auto">
          <a:xfrm>
            <a:off x="1117599" y="1349829"/>
            <a:ext cx="10109199" cy="45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</a:rPr>
              <a:t>Describe</a:t>
            </a:r>
            <a:r>
              <a:rPr lang="en-US" altLang="en-US" sz="2400" dirty="0">
                <a:solidFill>
                  <a:schemeClr val="tx1"/>
                </a:solidFill>
              </a:rPr>
              <a:t> the three components of a nucleotide.</a:t>
            </a:r>
          </a:p>
          <a:p>
            <a:pPr>
              <a:buFontTx/>
              <a:buChar char="•"/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</a:rPr>
              <a:t>Develop</a:t>
            </a:r>
            <a:r>
              <a:rPr lang="en-US" altLang="en-US" sz="2400" dirty="0">
                <a:solidFill>
                  <a:schemeClr val="tx1"/>
                </a:solidFill>
              </a:rPr>
              <a:t> a model of the structure of a DNA molecule.</a:t>
            </a:r>
          </a:p>
          <a:p>
            <a:endParaRPr lang="en-US" altLang="en-US" sz="24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</a:rPr>
              <a:t>Evaluate</a:t>
            </a:r>
            <a:r>
              <a:rPr lang="en-US" altLang="en-US" sz="2400" dirty="0">
                <a:solidFill>
                  <a:schemeClr val="tx1"/>
                </a:solidFill>
              </a:rPr>
              <a:t> the contributions of Chargaff, Franklin, and Wilkins in helping Watson and Crick determine the double-helical structure of DNA.</a:t>
            </a:r>
          </a:p>
          <a:p>
            <a:pPr>
              <a:buFontTx/>
              <a:buChar char="•"/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</a:rPr>
              <a:t>Relate</a:t>
            </a:r>
            <a:r>
              <a:rPr lang="en-US" altLang="en-US" sz="2400" dirty="0">
                <a:solidFill>
                  <a:schemeClr val="tx1"/>
                </a:solidFill>
              </a:rPr>
              <a:t> the role of the base-pairing rules to the structure of </a:t>
            </a:r>
            <a:r>
              <a:rPr lang="en-US" altLang="en-US" sz="2400" dirty="0" smtClean="0">
                <a:solidFill>
                  <a:schemeClr val="tx1"/>
                </a:solidFill>
              </a:rPr>
              <a:t>DNA.</a:t>
            </a:r>
          </a:p>
          <a:p>
            <a:pPr marL="0" indent="0"/>
            <a:endParaRPr lang="en-US" altLang="en-US" sz="24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en-US" sz="2400" b="1" dirty="0" smtClean="0">
                <a:solidFill>
                  <a:schemeClr val="tx1"/>
                </a:solidFill>
              </a:rPr>
              <a:t>Differentiate</a:t>
            </a:r>
            <a:r>
              <a:rPr lang="en-US" altLang="en-US" sz="2400" dirty="0" smtClean="0">
                <a:solidFill>
                  <a:schemeClr val="tx1"/>
                </a:solidFill>
              </a:rPr>
              <a:t> between a gene, a DNA molecule, a chromosome, and a chromatid.</a:t>
            </a:r>
          </a:p>
        </p:txBody>
      </p:sp>
    </p:spTree>
    <p:extLst>
      <p:ext uri="{BB962C8B-B14F-4D97-AF65-F5344CB8AC3E}">
        <p14:creationId xmlns:p14="http://schemas.microsoft.com/office/powerpoint/2010/main" val="11690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1219200"/>
            <a:ext cx="7772400" cy="47244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ECB00"/>
              </a:buClr>
              <a:buSzTx/>
            </a:pPr>
            <a:r>
              <a:rPr lang="en-US" altLang="en-US" sz="2800" dirty="0"/>
              <a:t>Before a cell can divide, the DNA must first be __________ and then _______________ to new cells</a:t>
            </a:r>
          </a:p>
          <a:p>
            <a:endParaRPr lang="en-US" altLang="en-US" sz="2800" dirty="0"/>
          </a:p>
          <a:p>
            <a:r>
              <a:rPr lang="en-US" altLang="en-US" sz="2800" dirty="0"/>
              <a:t>Why does each new cell need an identical copy of DNA?</a:t>
            </a:r>
          </a:p>
        </p:txBody>
      </p:sp>
      <p:sp>
        <p:nvSpPr>
          <p:cNvPr id="1312772" name="Text Box 4"/>
          <p:cNvSpPr txBox="1">
            <a:spLocks noChangeArrowheads="1"/>
          </p:cNvSpPr>
          <p:nvPr/>
        </p:nvSpPr>
        <p:spPr bwMode="auto">
          <a:xfrm>
            <a:off x="4119563" y="1600201"/>
            <a:ext cx="1235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/>
              <a:t>copied</a:t>
            </a:r>
          </a:p>
        </p:txBody>
      </p:sp>
      <p:sp>
        <p:nvSpPr>
          <p:cNvPr id="1312773" name="Text Box 5"/>
          <p:cNvSpPr txBox="1">
            <a:spLocks noChangeArrowheads="1"/>
          </p:cNvSpPr>
          <p:nvPr/>
        </p:nvSpPr>
        <p:spPr bwMode="auto">
          <a:xfrm>
            <a:off x="3029857" y="2185987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/>
              <a:t>distributed</a:t>
            </a:r>
          </a:p>
        </p:txBody>
      </p:sp>
      <p:sp>
        <p:nvSpPr>
          <p:cNvPr id="1312775" name="Text Box 7"/>
          <p:cNvSpPr txBox="1">
            <a:spLocks noChangeArrowheads="1"/>
          </p:cNvSpPr>
          <p:nvPr/>
        </p:nvSpPr>
        <p:spPr bwMode="auto">
          <a:xfrm>
            <a:off x="2982686" y="4637085"/>
            <a:ext cx="59245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/>
              <a:t>DNA codes for the proteins made by</a:t>
            </a:r>
          </a:p>
          <a:p>
            <a:r>
              <a:rPr lang="en-US" altLang="en-US" sz="2800" baseline="0" dirty="0"/>
              <a:t>the cell…incorrect DNA will lead to</a:t>
            </a:r>
          </a:p>
          <a:p>
            <a:r>
              <a:rPr lang="en-US" altLang="en-US" sz="2800" baseline="0" dirty="0"/>
              <a:t>altered proteins</a:t>
            </a:r>
          </a:p>
        </p:txBody>
      </p:sp>
    </p:spTree>
    <p:extLst>
      <p:ext uri="{BB962C8B-B14F-4D97-AF65-F5344CB8AC3E}">
        <p14:creationId xmlns:p14="http://schemas.microsoft.com/office/powerpoint/2010/main" val="41076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2" grpId="0"/>
      <p:bldP spid="1312773" grpId="0"/>
      <p:bldP spid="13127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Eukaryotic Cells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1828800"/>
            <a:ext cx="5638800" cy="4114800"/>
          </a:xfrm>
        </p:spPr>
        <p:txBody>
          <a:bodyPr/>
          <a:lstStyle/>
          <a:p>
            <a:r>
              <a:rPr lang="en-US" altLang="en-US" dirty="0" smtClean="0"/>
              <a:t>When eukaryotic cells are not dividing, their DNA is ____________ and referred to as _______________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Recall that DNA is a _____________ helix made up of subunits called _________________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1268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7"/>
          <a:stretch>
            <a:fillRect/>
          </a:stretch>
        </p:blipFill>
        <p:spPr bwMode="auto">
          <a:xfrm>
            <a:off x="7886701" y="232569"/>
            <a:ext cx="3160710" cy="66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5829696" y="2097088"/>
            <a:ext cx="1512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uncoiled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5829696" y="3626643"/>
            <a:ext cx="125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double</a:t>
            </a:r>
          </a:p>
        </p:txBody>
      </p:sp>
      <p:sp>
        <p:nvSpPr>
          <p:cNvPr id="1320969" name="Text Box 9"/>
          <p:cNvSpPr txBox="1">
            <a:spLocks noChangeArrowheads="1"/>
          </p:cNvSpPr>
          <p:nvPr/>
        </p:nvSpPr>
        <p:spPr bwMode="auto">
          <a:xfrm>
            <a:off x="2717800" y="4533545"/>
            <a:ext cx="198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nucleotides</a:t>
            </a: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5674519" y="2582863"/>
            <a:ext cx="174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>
                <a:solidFill>
                  <a:schemeClr val="bg1"/>
                </a:solidFill>
              </a:rPr>
              <a:t>chromatin</a:t>
            </a:r>
          </a:p>
        </p:txBody>
      </p:sp>
    </p:spTree>
    <p:extLst>
      <p:ext uri="{BB962C8B-B14F-4D97-AF65-F5344CB8AC3E}">
        <p14:creationId xmlns:p14="http://schemas.microsoft.com/office/powerpoint/2010/main" val="16210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67" grpId="0"/>
      <p:bldP spid="1320968" grpId="0"/>
      <p:bldP spid="1320969" grpId="0"/>
      <p:bldP spid="13209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1219200"/>
            <a:ext cx="5638800" cy="4114800"/>
          </a:xfrm>
        </p:spPr>
        <p:txBody>
          <a:bodyPr/>
          <a:lstStyle/>
          <a:p>
            <a:r>
              <a:rPr lang="en-US" altLang="en-US" smtClean="0"/>
              <a:t>Your DNA is normally uncoiled because the _________ it contains is being used to make _______________</a:t>
            </a:r>
          </a:p>
          <a:p>
            <a:r>
              <a:rPr lang="en-US" altLang="en-US" smtClean="0"/>
              <a:t>Recall that specific segments of your DNA, called ___________, code for the production of _____________ proteins</a:t>
            </a:r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2291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7"/>
          <a:stretch>
            <a:fillRect/>
          </a:stretch>
        </p:blipFill>
        <p:spPr bwMode="auto">
          <a:xfrm>
            <a:off x="7788537" y="435770"/>
            <a:ext cx="3097177" cy="651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90" name="Text Box 6"/>
          <p:cNvSpPr txBox="1">
            <a:spLocks noChangeArrowheads="1"/>
          </p:cNvSpPr>
          <p:nvPr/>
        </p:nvSpPr>
        <p:spPr bwMode="auto">
          <a:xfrm>
            <a:off x="3182938" y="2347915"/>
            <a:ext cx="1452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proteins</a:t>
            </a:r>
          </a:p>
        </p:txBody>
      </p:sp>
      <p:sp>
        <p:nvSpPr>
          <p:cNvPr id="1321991" name="Text Box 7"/>
          <p:cNvSpPr txBox="1">
            <a:spLocks noChangeArrowheads="1"/>
          </p:cNvSpPr>
          <p:nvPr/>
        </p:nvSpPr>
        <p:spPr bwMode="auto">
          <a:xfrm>
            <a:off x="5114132" y="3387726"/>
            <a:ext cx="1155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genes</a:t>
            </a:r>
          </a:p>
        </p:txBody>
      </p:sp>
      <p:sp>
        <p:nvSpPr>
          <p:cNvPr id="1321992" name="Text Box 8"/>
          <p:cNvSpPr txBox="1">
            <a:spLocks noChangeArrowheads="1"/>
          </p:cNvSpPr>
          <p:nvPr/>
        </p:nvSpPr>
        <p:spPr bwMode="auto">
          <a:xfrm>
            <a:off x="5996441" y="3936773"/>
            <a:ext cx="1471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different</a:t>
            </a:r>
          </a:p>
        </p:txBody>
      </p:sp>
      <p:sp>
        <p:nvSpPr>
          <p:cNvPr id="1321994" name="Text Box 10"/>
          <p:cNvSpPr txBox="1">
            <a:spLocks noChangeArrowheads="1"/>
          </p:cNvSpPr>
          <p:nvPr/>
        </p:nvSpPr>
        <p:spPr bwMode="auto">
          <a:xfrm>
            <a:off x="4635501" y="1524001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>
                <a:solidFill>
                  <a:schemeClr val="bg1"/>
                </a:solidFill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12786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90" grpId="0"/>
      <p:bldP spid="1321991" grpId="0"/>
      <p:bldP spid="1321992" grpId="0"/>
      <p:bldP spid="13219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1219200"/>
            <a:ext cx="7772400" cy="4724400"/>
          </a:xfrm>
        </p:spPr>
        <p:txBody>
          <a:bodyPr/>
          <a:lstStyle/>
          <a:p>
            <a:r>
              <a:rPr lang="en-US" altLang="en-US" smtClean="0"/>
              <a:t>Before a eukaryotic cell divides, the DNA is ____________, and it  __________ up to form a chromosome</a:t>
            </a:r>
          </a:p>
          <a:p>
            <a:r>
              <a:rPr lang="en-US" altLang="en-US" smtClean="0"/>
              <a:t>First, DNA coils around </a:t>
            </a:r>
          </a:p>
          <a:p>
            <a:pPr>
              <a:buFontTx/>
              <a:buNone/>
            </a:pPr>
            <a:r>
              <a:rPr lang="en-US" altLang="en-US" smtClean="0"/>
              <a:t>	proteins called _________ </a:t>
            </a:r>
          </a:p>
          <a:p>
            <a:pPr>
              <a:buFontTx/>
              <a:buNone/>
            </a:pPr>
            <a:r>
              <a:rPr lang="en-US" altLang="en-US" smtClean="0"/>
              <a:t>	to form small structures</a:t>
            </a:r>
          </a:p>
          <a:p>
            <a:pPr>
              <a:buFontTx/>
              <a:buNone/>
            </a:pPr>
            <a:r>
              <a:rPr lang="en-US" altLang="en-US" smtClean="0"/>
              <a:t>	called ______________</a:t>
            </a:r>
          </a:p>
        </p:txBody>
      </p:sp>
      <p:pic>
        <p:nvPicPr>
          <p:cNvPr id="13315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8"/>
          <a:stretch>
            <a:fillRect/>
          </a:stretch>
        </p:blipFill>
        <p:spPr bwMode="auto">
          <a:xfrm>
            <a:off x="6553200" y="2590800"/>
            <a:ext cx="31940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3013" name="Text Box 5"/>
          <p:cNvSpPr txBox="1">
            <a:spLocks noChangeArrowheads="1"/>
          </p:cNvSpPr>
          <p:nvPr/>
        </p:nvSpPr>
        <p:spPr bwMode="auto">
          <a:xfrm>
            <a:off x="3048001" y="1538288"/>
            <a:ext cx="1235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copied</a:t>
            </a:r>
          </a:p>
        </p:txBody>
      </p:sp>
      <p:sp>
        <p:nvSpPr>
          <p:cNvPr id="1323014" name="Text Box 6"/>
          <p:cNvSpPr txBox="1">
            <a:spLocks noChangeArrowheads="1"/>
          </p:cNvSpPr>
          <p:nvPr/>
        </p:nvSpPr>
        <p:spPr bwMode="auto">
          <a:xfrm>
            <a:off x="6192839" y="1538288"/>
            <a:ext cx="896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>
                <a:solidFill>
                  <a:schemeClr val="bg1"/>
                </a:solidFill>
              </a:rPr>
              <a:t>coils</a:t>
            </a:r>
          </a:p>
        </p:txBody>
      </p:sp>
      <p:sp>
        <p:nvSpPr>
          <p:cNvPr id="1323015" name="Text Box 7"/>
          <p:cNvSpPr txBox="1">
            <a:spLocks noChangeArrowheads="1"/>
          </p:cNvSpPr>
          <p:nvPr/>
        </p:nvSpPr>
        <p:spPr bwMode="auto">
          <a:xfrm>
            <a:off x="4793118" y="3083718"/>
            <a:ext cx="1511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histones</a:t>
            </a:r>
          </a:p>
        </p:txBody>
      </p:sp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3416300" y="4090986"/>
            <a:ext cx="228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nucleosomes</a:t>
            </a:r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auto">
          <a:xfrm>
            <a:off x="7013576" y="4419600"/>
            <a:ext cx="911225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V="1">
            <a:off x="5638801" y="4876800"/>
            <a:ext cx="1374775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505201" y="5195888"/>
            <a:ext cx="2106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>
                <a:solidFill>
                  <a:srgbClr val="FF0000"/>
                </a:solidFill>
              </a:rPr>
              <a:t>nucleosome</a:t>
            </a:r>
          </a:p>
        </p:txBody>
      </p:sp>
    </p:spTree>
    <p:extLst>
      <p:ext uri="{BB962C8B-B14F-4D97-AF65-F5344CB8AC3E}">
        <p14:creationId xmlns:p14="http://schemas.microsoft.com/office/powerpoint/2010/main" val="24285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3" grpId="0"/>
      <p:bldP spid="1323014" grpId="0"/>
      <p:bldP spid="1323015" grpId="0"/>
      <p:bldP spid="13230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1371600"/>
            <a:ext cx="7772400" cy="4572000"/>
          </a:xfrm>
        </p:spPr>
        <p:txBody>
          <a:bodyPr/>
          <a:lstStyle/>
          <a:p>
            <a:r>
              <a:rPr lang="en-US" altLang="en-US" smtClean="0"/>
              <a:t>Next, the nucleosomes actually end up coiling __________ on themselves to form a _________________</a:t>
            </a:r>
          </a:p>
        </p:txBody>
      </p:sp>
      <p:pic>
        <p:nvPicPr>
          <p:cNvPr id="14339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/>
          <a:stretch>
            <a:fillRect/>
          </a:stretch>
        </p:blipFill>
        <p:spPr bwMode="auto">
          <a:xfrm>
            <a:off x="2895600" y="2590800"/>
            <a:ext cx="6548438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5062" name="Text Box 6"/>
          <p:cNvSpPr txBox="1">
            <a:spLocks noChangeArrowheads="1"/>
          </p:cNvSpPr>
          <p:nvPr/>
        </p:nvSpPr>
        <p:spPr bwMode="auto">
          <a:xfrm>
            <a:off x="2971801" y="1690688"/>
            <a:ext cx="99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>
                <a:solidFill>
                  <a:schemeClr val="bg1"/>
                </a:solidFill>
              </a:rPr>
              <a:t>twice</a:t>
            </a:r>
          </a:p>
        </p:txBody>
      </p:sp>
      <p:sp>
        <p:nvSpPr>
          <p:cNvPr id="1325063" name="Text Box 7"/>
          <p:cNvSpPr txBox="1">
            <a:spLocks noChangeArrowheads="1"/>
          </p:cNvSpPr>
          <p:nvPr/>
        </p:nvSpPr>
        <p:spPr bwMode="auto">
          <a:xfrm>
            <a:off x="3352801" y="2057401"/>
            <a:ext cx="161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>
                <a:solidFill>
                  <a:schemeClr val="bg1"/>
                </a:solidFill>
              </a:rPr>
              <a:t>supercoil</a:t>
            </a:r>
          </a:p>
        </p:txBody>
      </p:sp>
    </p:spTree>
    <p:extLst>
      <p:ext uri="{BB962C8B-B14F-4D97-AF65-F5344CB8AC3E}">
        <p14:creationId xmlns:p14="http://schemas.microsoft.com/office/powerpoint/2010/main" val="6975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5062" grpId="0"/>
      <p:bldP spid="13250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1219200"/>
            <a:ext cx="7772400" cy="4724400"/>
          </a:xfrm>
        </p:spPr>
        <p:txBody>
          <a:bodyPr/>
          <a:lstStyle/>
          <a:p>
            <a:r>
              <a:rPr lang="en-US" altLang="en-US" dirty="0" smtClean="0"/>
              <a:t>This supercoil is tightly packed in a structure called a ________________</a:t>
            </a:r>
          </a:p>
        </p:txBody>
      </p:sp>
      <p:pic>
        <p:nvPicPr>
          <p:cNvPr id="15363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17764"/>
            <a:ext cx="80010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6085" name="Text Box 5"/>
          <p:cNvSpPr txBox="1">
            <a:spLocks noChangeArrowheads="1"/>
          </p:cNvSpPr>
          <p:nvPr/>
        </p:nvSpPr>
        <p:spPr bwMode="auto">
          <a:xfrm>
            <a:off x="4067630" y="1558926"/>
            <a:ext cx="224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chromosome</a:t>
            </a:r>
          </a:p>
        </p:txBody>
      </p:sp>
    </p:spTree>
    <p:extLst>
      <p:ext uri="{BB962C8B-B14F-4D97-AF65-F5344CB8AC3E}">
        <p14:creationId xmlns:p14="http://schemas.microsoft.com/office/powerpoint/2010/main" val="14892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0" y="1828800"/>
            <a:ext cx="5207000" cy="4114800"/>
          </a:xfrm>
        </p:spPr>
        <p:txBody>
          <a:bodyPr/>
          <a:lstStyle/>
          <a:p>
            <a:r>
              <a:rPr lang="en-US" altLang="en-US" smtClean="0"/>
              <a:t>Chromosomes have two ________________ sides because they contain DNA that has already been ____________</a:t>
            </a:r>
          </a:p>
          <a:p>
            <a:r>
              <a:rPr lang="en-US" altLang="en-US" smtClean="0"/>
              <a:t>Each side is called  a sister _____________ and they are attached at a point called a _________________</a:t>
            </a:r>
          </a:p>
        </p:txBody>
      </p:sp>
      <p:pic>
        <p:nvPicPr>
          <p:cNvPr id="16387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3"/>
          <a:stretch>
            <a:fillRect/>
          </a:stretch>
        </p:blipFill>
        <p:spPr bwMode="auto">
          <a:xfrm>
            <a:off x="1767098" y="493486"/>
            <a:ext cx="3327690" cy="58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5943600" y="2147888"/>
            <a:ext cx="149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>
                <a:solidFill>
                  <a:schemeClr val="bg1"/>
                </a:solidFill>
              </a:rPr>
              <a:t>identical</a:t>
            </a:r>
          </a:p>
        </p:txBody>
      </p:sp>
      <p:sp>
        <p:nvSpPr>
          <p:cNvPr id="1327110" name="Text Box 6"/>
          <p:cNvSpPr txBox="1">
            <a:spLocks noChangeArrowheads="1"/>
          </p:cNvSpPr>
          <p:nvPr/>
        </p:nvSpPr>
        <p:spPr bwMode="auto">
          <a:xfrm>
            <a:off x="8359776" y="2833688"/>
            <a:ext cx="1235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>
                <a:solidFill>
                  <a:schemeClr val="bg1"/>
                </a:solidFill>
              </a:rPr>
              <a:t>copied</a:t>
            </a:r>
          </a:p>
        </p:txBody>
      </p:sp>
      <p:sp>
        <p:nvSpPr>
          <p:cNvPr id="1327111" name="Text Box 7"/>
          <p:cNvSpPr txBox="1">
            <a:spLocks noChangeArrowheads="1"/>
          </p:cNvSpPr>
          <p:nvPr/>
        </p:nvSpPr>
        <p:spPr bwMode="auto">
          <a:xfrm>
            <a:off x="5394325" y="3886200"/>
            <a:ext cx="174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chromatid</a:t>
            </a:r>
          </a:p>
        </p:txBody>
      </p:sp>
      <p:sp>
        <p:nvSpPr>
          <p:cNvPr id="1327112" name="Text Box 8"/>
          <p:cNvSpPr txBox="1">
            <a:spLocks noChangeArrowheads="1"/>
          </p:cNvSpPr>
          <p:nvPr/>
        </p:nvSpPr>
        <p:spPr bwMode="auto">
          <a:xfrm>
            <a:off x="5943600" y="4967288"/>
            <a:ext cx="198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centromere</a:t>
            </a:r>
          </a:p>
        </p:txBody>
      </p:sp>
    </p:spTree>
    <p:extLst>
      <p:ext uri="{BB962C8B-B14F-4D97-AF65-F5344CB8AC3E}">
        <p14:creationId xmlns:p14="http://schemas.microsoft.com/office/powerpoint/2010/main" val="20860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9" grpId="0"/>
      <p:bldP spid="1327110" grpId="0"/>
      <p:bldP spid="1327111" grpId="0"/>
      <p:bldP spid="1327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0" y="1828800"/>
            <a:ext cx="5207000" cy="4114800"/>
          </a:xfrm>
        </p:spPr>
        <p:txBody>
          <a:bodyPr/>
          <a:lstStyle/>
          <a:p>
            <a:r>
              <a:rPr lang="en-US" altLang="en-US" smtClean="0"/>
              <a:t>These sister chromatids _______________ at the centromere during cell division to ensure that each new cell has the _________ genetic information as the original cell</a:t>
            </a:r>
          </a:p>
        </p:txBody>
      </p:sp>
      <p:pic>
        <p:nvPicPr>
          <p:cNvPr id="17411" name="Picture 3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3"/>
          <a:stretch>
            <a:fillRect/>
          </a:stretch>
        </p:blipFill>
        <p:spPr bwMode="auto">
          <a:xfrm>
            <a:off x="2438401" y="1676400"/>
            <a:ext cx="2162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8132" name="Text Box 4"/>
          <p:cNvSpPr txBox="1">
            <a:spLocks noChangeArrowheads="1"/>
          </p:cNvSpPr>
          <p:nvPr/>
        </p:nvSpPr>
        <p:spPr bwMode="auto">
          <a:xfrm>
            <a:off x="6149976" y="2133601"/>
            <a:ext cx="157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>
                <a:solidFill>
                  <a:schemeClr val="bg1"/>
                </a:solidFill>
              </a:rPr>
              <a:t>separate</a:t>
            </a:r>
          </a:p>
        </p:txBody>
      </p:sp>
      <p:sp>
        <p:nvSpPr>
          <p:cNvPr id="1328133" name="Text Box 5"/>
          <p:cNvSpPr txBox="1">
            <a:spLocks noChangeArrowheads="1"/>
          </p:cNvSpPr>
          <p:nvPr/>
        </p:nvSpPr>
        <p:spPr bwMode="auto">
          <a:xfrm>
            <a:off x="6005286" y="3367088"/>
            <a:ext cx="1055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4073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132" grpId="0"/>
      <p:bldP spid="13281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52600"/>
            <a:ext cx="4241800" cy="3505200"/>
          </a:xfrm>
          <a:noFill/>
        </p:spPr>
        <p:txBody>
          <a:bodyPr>
            <a:normAutofit/>
          </a:bodyPr>
          <a:lstStyle/>
          <a:p>
            <a:r>
              <a:rPr lang="en-US" altLang="en-US" sz="2400" dirty="0"/>
              <a:t>Different species contain different numbers of chromosomes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Ex:  Humans have ______ chromosomes while a dog has _______ chromosomes</a:t>
            </a:r>
          </a:p>
        </p:txBody>
      </p:sp>
      <p:pic>
        <p:nvPicPr>
          <p:cNvPr id="18437" name="Picture 5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411"/>
            <a:ext cx="7427686" cy="667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06" name="Text Box 6"/>
          <p:cNvSpPr txBox="1">
            <a:spLocks noChangeArrowheads="1"/>
          </p:cNvSpPr>
          <p:nvPr/>
        </p:nvSpPr>
        <p:spPr bwMode="auto">
          <a:xfrm>
            <a:off x="3447371" y="3330867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/>
              <a:t>46</a:t>
            </a:r>
          </a:p>
        </p:txBody>
      </p:sp>
      <p:sp>
        <p:nvSpPr>
          <p:cNvPr id="1331207" name="Text Box 7"/>
          <p:cNvSpPr txBox="1">
            <a:spLocks noChangeArrowheads="1"/>
          </p:cNvSpPr>
          <p:nvPr/>
        </p:nvSpPr>
        <p:spPr bwMode="auto">
          <a:xfrm>
            <a:off x="2236787" y="4134644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aseline="0" dirty="0"/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13855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06" grpId="0"/>
      <p:bldP spid="13312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 Vocabulary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1410" y="1799771"/>
            <a:ext cx="4878389" cy="399142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Section </a:t>
            </a:r>
            <a:r>
              <a:rPr lang="en-US" altLang="en-US" sz="2400" dirty="0" smtClean="0"/>
              <a:t>12.2</a:t>
            </a:r>
            <a:endParaRPr lang="en-US" altLang="en-US" sz="2400" dirty="0"/>
          </a:p>
          <a:p>
            <a:pPr lvl="1"/>
            <a:r>
              <a:rPr lang="en-US" altLang="en-US" dirty="0" smtClean="0"/>
              <a:t>Double helix</a:t>
            </a:r>
          </a:p>
          <a:p>
            <a:pPr lvl="1"/>
            <a:r>
              <a:rPr lang="en-US" altLang="en-US" dirty="0" smtClean="0"/>
              <a:t>Nucleotide</a:t>
            </a:r>
          </a:p>
          <a:p>
            <a:pPr lvl="1"/>
            <a:r>
              <a:rPr lang="en-US" altLang="en-US" dirty="0" smtClean="0"/>
              <a:t>Deoxyribose</a:t>
            </a:r>
          </a:p>
          <a:p>
            <a:pPr lvl="1"/>
            <a:r>
              <a:rPr lang="en-US" altLang="en-US" dirty="0" smtClean="0"/>
              <a:t>Base-pairing rules</a:t>
            </a:r>
          </a:p>
          <a:p>
            <a:pPr lvl="1"/>
            <a:r>
              <a:rPr lang="en-US" altLang="en-US" dirty="0" smtClean="0"/>
              <a:t>Complementary base pair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799771"/>
            <a:ext cx="4875211" cy="478971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Section 10.2</a:t>
            </a:r>
            <a:endParaRPr lang="en-US" altLang="en-US" dirty="0"/>
          </a:p>
          <a:p>
            <a:pPr lvl="1"/>
            <a:r>
              <a:rPr lang="en-US" altLang="en-US" dirty="0" smtClean="0"/>
              <a:t>Gene</a:t>
            </a:r>
            <a:endParaRPr lang="en-US" altLang="en-US" dirty="0"/>
          </a:p>
          <a:p>
            <a:pPr lvl="1"/>
            <a:r>
              <a:rPr lang="en-US" altLang="en-US" dirty="0"/>
              <a:t>Chromosome</a:t>
            </a:r>
          </a:p>
          <a:p>
            <a:pPr lvl="1"/>
            <a:r>
              <a:rPr lang="en-US" altLang="en-US" dirty="0"/>
              <a:t>Chromatid</a:t>
            </a:r>
          </a:p>
          <a:p>
            <a:pPr lvl="1"/>
            <a:r>
              <a:rPr lang="en-US" altLang="en-US" dirty="0"/>
              <a:t>Centromere</a:t>
            </a:r>
          </a:p>
          <a:p>
            <a:pPr lvl="1"/>
            <a:r>
              <a:rPr lang="en-US" altLang="en-US" dirty="0"/>
              <a:t>homologous </a:t>
            </a:r>
            <a:r>
              <a:rPr lang="en-US" altLang="en-US" dirty="0" smtClean="0"/>
              <a:t>chromosome</a:t>
            </a:r>
          </a:p>
          <a:p>
            <a:pPr lvl="1"/>
            <a:endParaRPr lang="en-US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71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/>
              <a:t>Quick review…</a:t>
            </a:r>
          </a:p>
          <a:p>
            <a:endParaRPr lang="en-US" altLang="en-US" smtClean="0"/>
          </a:p>
          <a:p>
            <a:pPr lvl="1"/>
            <a:r>
              <a:rPr lang="en-US" altLang="en-US" sz="2200"/>
              <a:t>What does DNA stand for?</a:t>
            </a:r>
          </a:p>
          <a:p>
            <a:pPr lvl="1"/>
            <a:endParaRPr lang="en-US" altLang="en-US" sz="2200"/>
          </a:p>
          <a:p>
            <a:pPr lvl="1"/>
            <a:r>
              <a:rPr lang="en-US" altLang="en-US" sz="2200"/>
              <a:t>What subunits make up  </a:t>
            </a:r>
          </a:p>
          <a:p>
            <a:pPr lvl="1">
              <a:buFontTx/>
              <a:buNone/>
            </a:pPr>
            <a:r>
              <a:rPr lang="en-US" altLang="en-US" sz="2200"/>
              <a:t>	DNA?</a:t>
            </a:r>
          </a:p>
          <a:p>
            <a:pPr lvl="1"/>
            <a:endParaRPr lang="en-US" altLang="en-US" sz="2200"/>
          </a:p>
          <a:p>
            <a:pPr lvl="1"/>
            <a:r>
              <a:rPr lang="en-US" altLang="en-US" sz="2200"/>
              <a:t>What three parts do the </a:t>
            </a:r>
          </a:p>
          <a:p>
            <a:pPr lvl="1">
              <a:buFontTx/>
              <a:buNone/>
            </a:pPr>
            <a:r>
              <a:rPr lang="en-US" altLang="en-US" sz="2200"/>
              <a:t>	subunits consist of?</a:t>
            </a:r>
          </a:p>
          <a:p>
            <a:endParaRPr lang="en-US" altLang="en-US" sz="2200"/>
          </a:p>
          <a:p>
            <a:endParaRPr lang="en-US" altLang="en-US" smtClean="0"/>
          </a:p>
        </p:txBody>
      </p:sp>
      <p:pic>
        <p:nvPicPr>
          <p:cNvPr id="6148" name="Picture 4" descr="Pages from HoltBioTT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9" t="4431" b="4132"/>
          <a:stretch/>
        </p:blipFill>
        <p:spPr bwMode="auto">
          <a:xfrm>
            <a:off x="6923313" y="420914"/>
            <a:ext cx="4849811" cy="51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2533" name="Text Box 5"/>
          <p:cNvSpPr txBox="1">
            <a:spLocks noChangeArrowheads="1"/>
          </p:cNvSpPr>
          <p:nvPr/>
        </p:nvSpPr>
        <p:spPr bwMode="auto">
          <a:xfrm>
            <a:off x="2625727" y="3448844"/>
            <a:ext cx="310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deoxyribonucleic acid</a:t>
            </a:r>
          </a:p>
        </p:txBody>
      </p:sp>
      <p:sp>
        <p:nvSpPr>
          <p:cNvPr id="1302534" name="Text Box 6"/>
          <p:cNvSpPr txBox="1">
            <a:spLocks noChangeArrowheads="1"/>
          </p:cNvSpPr>
          <p:nvPr/>
        </p:nvSpPr>
        <p:spPr bwMode="auto">
          <a:xfrm>
            <a:off x="3529014" y="4267200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nucleotides</a:t>
            </a:r>
          </a:p>
        </p:txBody>
      </p:sp>
      <p:sp>
        <p:nvSpPr>
          <p:cNvPr id="1302535" name="Text Box 7"/>
          <p:cNvSpPr txBox="1">
            <a:spLocks noChangeArrowheads="1"/>
          </p:cNvSpPr>
          <p:nvPr/>
        </p:nvSpPr>
        <p:spPr bwMode="auto">
          <a:xfrm>
            <a:off x="3452814" y="5562600"/>
            <a:ext cx="423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phosphate group, sugar, base</a:t>
            </a:r>
          </a:p>
        </p:txBody>
      </p:sp>
    </p:spTree>
    <p:extLst>
      <p:ext uri="{BB962C8B-B14F-4D97-AF65-F5344CB8AC3E}">
        <p14:creationId xmlns:p14="http://schemas.microsoft.com/office/powerpoint/2010/main" val="32438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0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3" grpId="0"/>
      <p:bldP spid="1302534" grpId="0"/>
      <p:bldP spid="13025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235200" y="1143000"/>
            <a:ext cx="7772400" cy="4114800"/>
          </a:xfrm>
        </p:spPr>
        <p:txBody>
          <a:bodyPr/>
          <a:lstStyle/>
          <a:p>
            <a:r>
              <a:rPr lang="en-US" altLang="en-US" smtClean="0"/>
              <a:t>In 1953, James __________ and Francis _________ determined that a DNA molecule is a ____________   __________</a:t>
            </a:r>
          </a:p>
          <a:p>
            <a:pPr lvl="1"/>
            <a:r>
              <a:rPr lang="en-US" altLang="en-US" smtClean="0"/>
              <a:t>Meaning that it consists of ______ strands __________ around each other like a winding staircase</a:t>
            </a:r>
          </a:p>
        </p:txBody>
      </p:sp>
      <p:pic>
        <p:nvPicPr>
          <p:cNvPr id="7171" name="Picture 4" descr="Untitled-2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9"/>
          <a:stretch>
            <a:fillRect/>
          </a:stretch>
        </p:blipFill>
        <p:spPr bwMode="auto">
          <a:xfrm>
            <a:off x="1030514" y="3581400"/>
            <a:ext cx="11161486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7893" name="Text Box 5"/>
          <p:cNvSpPr txBox="1">
            <a:spLocks noChangeArrowheads="1"/>
          </p:cNvSpPr>
          <p:nvPr/>
        </p:nvSpPr>
        <p:spPr bwMode="auto">
          <a:xfrm>
            <a:off x="5029200" y="1066801"/>
            <a:ext cx="139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Watson</a:t>
            </a:r>
          </a:p>
        </p:txBody>
      </p:sp>
      <p:sp>
        <p:nvSpPr>
          <p:cNvPr id="1317894" name="Text Box 6"/>
          <p:cNvSpPr txBox="1">
            <a:spLocks noChangeArrowheads="1"/>
          </p:cNvSpPr>
          <p:nvPr/>
        </p:nvSpPr>
        <p:spPr bwMode="auto">
          <a:xfrm>
            <a:off x="8534401" y="1081088"/>
            <a:ext cx="99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Crick</a:t>
            </a:r>
          </a:p>
        </p:txBody>
      </p:sp>
      <p:sp>
        <p:nvSpPr>
          <p:cNvPr id="1317895" name="Text Box 7"/>
          <p:cNvSpPr txBox="1">
            <a:spLocks noChangeArrowheads="1"/>
          </p:cNvSpPr>
          <p:nvPr/>
        </p:nvSpPr>
        <p:spPr bwMode="auto">
          <a:xfrm>
            <a:off x="2893219" y="1868715"/>
            <a:ext cx="125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double</a:t>
            </a:r>
          </a:p>
        </p:txBody>
      </p:sp>
      <p:sp>
        <p:nvSpPr>
          <p:cNvPr id="1317896" name="Text Box 8"/>
          <p:cNvSpPr txBox="1">
            <a:spLocks noChangeArrowheads="1"/>
          </p:cNvSpPr>
          <p:nvPr/>
        </p:nvSpPr>
        <p:spPr bwMode="auto">
          <a:xfrm>
            <a:off x="4806950" y="1868716"/>
            <a:ext cx="917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helix</a:t>
            </a:r>
          </a:p>
        </p:txBody>
      </p:sp>
      <p:sp>
        <p:nvSpPr>
          <p:cNvPr id="1317897" name="Text Box 9"/>
          <p:cNvSpPr txBox="1">
            <a:spLocks noChangeArrowheads="1"/>
          </p:cNvSpPr>
          <p:nvPr/>
        </p:nvSpPr>
        <p:spPr bwMode="auto">
          <a:xfrm>
            <a:off x="6374721" y="2324101"/>
            <a:ext cx="738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two</a:t>
            </a:r>
          </a:p>
        </p:txBody>
      </p:sp>
      <p:sp>
        <p:nvSpPr>
          <p:cNvPr id="1317898" name="Text Box 10"/>
          <p:cNvSpPr txBox="1">
            <a:spLocks noChangeArrowheads="1"/>
          </p:cNvSpPr>
          <p:nvPr/>
        </p:nvSpPr>
        <p:spPr bwMode="auto">
          <a:xfrm>
            <a:off x="8237539" y="2354716"/>
            <a:ext cx="1292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twisted</a:t>
            </a:r>
          </a:p>
        </p:txBody>
      </p:sp>
    </p:spTree>
    <p:extLst>
      <p:ext uri="{BB962C8B-B14F-4D97-AF65-F5344CB8AC3E}">
        <p14:creationId xmlns:p14="http://schemas.microsoft.com/office/powerpoint/2010/main" val="16462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1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1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893" grpId="0"/>
      <p:bldP spid="1317894" grpId="0"/>
      <p:bldP spid="1317895" grpId="0"/>
      <p:bldP spid="1317896" grpId="0"/>
      <p:bldP spid="1317897" grpId="0"/>
      <p:bldP spid="13178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A Winding Staircase</a:t>
            </a:r>
            <a:endParaRPr lang="en-US" altLang="en-US" b="0" dirty="0" smtClean="0"/>
          </a:p>
        </p:txBody>
      </p:sp>
      <p:sp>
        <p:nvSpPr>
          <p:cNvPr id="1032198" name="Rectangle 6"/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4038600" cy="4114800"/>
          </a:xfrm>
          <a:noFill/>
        </p:spPr>
        <p:txBody>
          <a:bodyPr/>
          <a:lstStyle/>
          <a:p>
            <a:pPr>
              <a:spcBef>
                <a:spcPct val="0"/>
              </a:spcBef>
              <a:buClr>
                <a:srgbClr val="FFCC00"/>
              </a:buClr>
              <a:buSzTx/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sz="2200" b="1"/>
              <a:t>Each strand is made of ___________ nucleotides, which consist of three parts…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sz="2200" b="1"/>
              <a:t>A phosphate group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sz="2200" b="1"/>
              <a:t>A 5 carbon sugar called _____________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sz="2200" b="1"/>
              <a:t>A ____________ base </a:t>
            </a:r>
          </a:p>
        </p:txBody>
      </p:sp>
      <p:pic>
        <p:nvPicPr>
          <p:cNvPr id="8198" name="Picture 11" descr="Untitled-1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2" r="9682"/>
          <a:stretch>
            <a:fillRect/>
          </a:stretch>
        </p:blipFill>
        <p:spPr bwMode="auto">
          <a:xfrm>
            <a:off x="5791200" y="1828800"/>
            <a:ext cx="43434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204" name="Text Box 12"/>
          <p:cNvSpPr txBox="1">
            <a:spLocks noChangeArrowheads="1"/>
          </p:cNvSpPr>
          <p:nvPr/>
        </p:nvSpPr>
        <p:spPr bwMode="auto">
          <a:xfrm>
            <a:off x="2590800" y="2209801"/>
            <a:ext cx="1136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joined</a:t>
            </a:r>
          </a:p>
        </p:txBody>
      </p:sp>
      <p:sp>
        <p:nvSpPr>
          <p:cNvPr id="1032205" name="Text Box 13"/>
          <p:cNvSpPr txBox="1">
            <a:spLocks noChangeArrowheads="1"/>
          </p:cNvSpPr>
          <p:nvPr/>
        </p:nvSpPr>
        <p:spPr bwMode="auto">
          <a:xfrm>
            <a:off x="3458029" y="4181476"/>
            <a:ext cx="2106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deoxyribose</a:t>
            </a:r>
          </a:p>
        </p:txBody>
      </p:sp>
      <p:sp>
        <p:nvSpPr>
          <p:cNvPr id="1032206" name="Text Box 14"/>
          <p:cNvSpPr txBox="1">
            <a:spLocks noChangeArrowheads="1"/>
          </p:cNvSpPr>
          <p:nvPr/>
        </p:nvSpPr>
        <p:spPr bwMode="auto">
          <a:xfrm>
            <a:off x="2711450" y="4700588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nitrogenous</a:t>
            </a:r>
          </a:p>
        </p:txBody>
      </p:sp>
    </p:spTree>
    <p:extLst>
      <p:ext uri="{BB962C8B-B14F-4D97-AF65-F5344CB8AC3E}">
        <p14:creationId xmlns:p14="http://schemas.microsoft.com/office/powerpoint/2010/main" val="9053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2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2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2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2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3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3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3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8" grpId="0" build="p"/>
      <p:bldP spid="1032204" grpId="0"/>
      <p:bldP spid="1032205" grpId="0"/>
      <p:bldP spid="10322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235201" y="1295400"/>
            <a:ext cx="3033713" cy="4648200"/>
          </a:xfrm>
        </p:spPr>
        <p:txBody>
          <a:bodyPr/>
          <a:lstStyle/>
          <a:p>
            <a:r>
              <a:rPr lang="en-US" altLang="en-US" smtClean="0"/>
              <a:t>One nucleotide is circled for you…</a:t>
            </a:r>
          </a:p>
          <a:p>
            <a:endParaRPr lang="en-US" altLang="en-US" smtClean="0"/>
          </a:p>
          <a:p>
            <a:r>
              <a:rPr lang="en-US" altLang="en-US" smtClean="0"/>
              <a:t>Circle several more nucleotides</a:t>
            </a:r>
          </a:p>
          <a:p>
            <a:endParaRPr lang="en-US" altLang="en-US" smtClean="0"/>
          </a:p>
          <a:p>
            <a:r>
              <a:rPr lang="en-US" altLang="en-US" smtClean="0"/>
              <a:t>Label a the 5 carbon sugar deoxyribose</a:t>
            </a:r>
          </a:p>
        </p:txBody>
      </p:sp>
      <p:pic>
        <p:nvPicPr>
          <p:cNvPr id="9219" name="Picture 6" descr="Untitled-1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25613" r="47389" b="18024"/>
          <a:stretch>
            <a:fillRect/>
          </a:stretch>
        </p:blipFill>
        <p:spPr bwMode="auto">
          <a:xfrm>
            <a:off x="5257800" y="1066800"/>
            <a:ext cx="4789488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3015" name="Oval 7"/>
          <p:cNvSpPr>
            <a:spLocks noChangeArrowheads="1"/>
          </p:cNvSpPr>
          <p:nvPr/>
        </p:nvSpPr>
        <p:spPr bwMode="auto">
          <a:xfrm rot="1000943">
            <a:off x="6858000" y="3536950"/>
            <a:ext cx="685800" cy="2065338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23016" name="Oval 8"/>
          <p:cNvSpPr>
            <a:spLocks noChangeArrowheads="1"/>
          </p:cNvSpPr>
          <p:nvPr/>
        </p:nvSpPr>
        <p:spPr bwMode="auto">
          <a:xfrm rot="1221834">
            <a:off x="7543800" y="1063625"/>
            <a:ext cx="685800" cy="2370138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23017" name="Oval 9"/>
          <p:cNvSpPr>
            <a:spLocks noChangeArrowheads="1"/>
          </p:cNvSpPr>
          <p:nvPr/>
        </p:nvSpPr>
        <p:spPr bwMode="auto">
          <a:xfrm rot="1221834">
            <a:off x="6705600" y="1439864"/>
            <a:ext cx="685800" cy="237013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23018" name="Oval 10"/>
          <p:cNvSpPr>
            <a:spLocks noChangeArrowheads="1"/>
          </p:cNvSpPr>
          <p:nvPr/>
        </p:nvSpPr>
        <p:spPr bwMode="auto">
          <a:xfrm rot="1467091">
            <a:off x="5943600" y="3725864"/>
            <a:ext cx="685800" cy="206533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7848600" y="4479926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6934200" y="4860926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6781800" y="2438401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7620000" y="1905001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741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2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2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2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2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5" grpId="0" animBg="1"/>
      <p:bldP spid="1323016" grpId="0" animBg="1"/>
      <p:bldP spid="1323017" grpId="0" animBg="1"/>
      <p:bldP spid="1323018" grpId="0" animBg="1"/>
      <p:bldP spid="1323019" grpId="0"/>
      <p:bldP spid="1323020" grpId="0"/>
      <p:bldP spid="1323021" grpId="0"/>
      <p:bldP spid="1323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4038600" cy="4114800"/>
          </a:xfrm>
          <a:noFill/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Clr>
                <a:srgbClr val="FFCC00"/>
              </a:buClr>
              <a:buSzTx/>
              <a:buFontTx/>
              <a:buNone/>
            </a:pPr>
            <a:r>
              <a:rPr lang="en-US" altLang="en-US" sz="2000" b="1"/>
              <a:t>	Note how DNA resembles a ___________________</a:t>
            </a:r>
          </a:p>
          <a:p>
            <a:pPr>
              <a:spcBef>
                <a:spcPct val="0"/>
              </a:spcBef>
              <a:buClr>
                <a:srgbClr val="FFCC00"/>
              </a:buClr>
              <a:buSz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>
                <a:srgbClr val="FFCC00"/>
              </a:buClr>
              <a:buSzTx/>
              <a:buFontTx/>
              <a:buNone/>
            </a:pPr>
            <a:r>
              <a:rPr lang="en-US" altLang="en-US" sz="2000" b="1"/>
              <a:t>	The side rails or _________________ of each strand consist of the…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sz="2000" b="1"/>
              <a:t>__________________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sz="2000" b="1"/>
              <a:t>__________________</a:t>
            </a:r>
          </a:p>
          <a:p>
            <a:pPr lvl="1">
              <a:spcBef>
                <a:spcPct val="0"/>
              </a:spcBef>
              <a:buClr>
                <a:srgbClr val="FFCC00"/>
              </a:buClr>
              <a:buSzTx/>
            </a:pPr>
            <a:endParaRPr lang="en-US" altLang="en-US" sz="2000" b="1"/>
          </a:p>
          <a:p>
            <a:pPr>
              <a:spcBef>
                <a:spcPct val="0"/>
              </a:spcBef>
              <a:buClr>
                <a:srgbClr val="FFCC00"/>
              </a:buClr>
              <a:buSzTx/>
              <a:buFontTx/>
              <a:buNone/>
            </a:pPr>
            <a:r>
              <a:rPr lang="en-US" altLang="en-US" sz="2000" b="1"/>
              <a:t>	The phosphate and the sugar are held together by __________________ bonds		  </a:t>
            </a:r>
          </a:p>
        </p:txBody>
      </p:sp>
      <p:pic>
        <p:nvPicPr>
          <p:cNvPr id="10245" name="Picture 8" descr="Untitled-1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25613" r="47389" b="18024"/>
          <a:stretch>
            <a:fillRect/>
          </a:stretch>
        </p:blipFill>
        <p:spPr bwMode="auto">
          <a:xfrm>
            <a:off x="5876926" y="1371600"/>
            <a:ext cx="43338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8921" name="Text Box 9"/>
          <p:cNvSpPr txBox="1">
            <a:spLocks noChangeArrowheads="1"/>
          </p:cNvSpPr>
          <p:nvPr/>
        </p:nvSpPr>
        <p:spPr bwMode="auto">
          <a:xfrm>
            <a:off x="2471738" y="2146300"/>
            <a:ext cx="103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ladder</a:t>
            </a:r>
          </a:p>
        </p:txBody>
      </p:sp>
      <p:sp>
        <p:nvSpPr>
          <p:cNvPr id="1318922" name="Text Box 10"/>
          <p:cNvSpPr txBox="1">
            <a:spLocks noChangeArrowheads="1"/>
          </p:cNvSpPr>
          <p:nvPr/>
        </p:nvSpPr>
        <p:spPr bwMode="auto">
          <a:xfrm>
            <a:off x="2272846" y="2971800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backbones</a:t>
            </a:r>
          </a:p>
        </p:txBody>
      </p:sp>
      <p:sp>
        <p:nvSpPr>
          <p:cNvPr id="1318923" name="Text Box 11"/>
          <p:cNvSpPr txBox="1">
            <a:spLocks noChangeArrowheads="1"/>
          </p:cNvSpPr>
          <p:nvPr/>
        </p:nvSpPr>
        <p:spPr bwMode="auto">
          <a:xfrm>
            <a:off x="2852739" y="3543300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phosphate</a:t>
            </a:r>
          </a:p>
        </p:txBody>
      </p:sp>
      <p:sp>
        <p:nvSpPr>
          <p:cNvPr id="1318924" name="Text Box 12"/>
          <p:cNvSpPr txBox="1">
            <a:spLocks noChangeArrowheads="1"/>
          </p:cNvSpPr>
          <p:nvPr/>
        </p:nvSpPr>
        <p:spPr bwMode="auto">
          <a:xfrm>
            <a:off x="2852739" y="3771900"/>
            <a:ext cx="94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sugar</a:t>
            </a:r>
          </a:p>
        </p:txBody>
      </p:sp>
      <p:sp>
        <p:nvSpPr>
          <p:cNvPr id="1318925" name="Text Box 13"/>
          <p:cNvSpPr txBox="1">
            <a:spLocks noChangeArrowheads="1"/>
          </p:cNvSpPr>
          <p:nvPr/>
        </p:nvSpPr>
        <p:spPr bwMode="auto">
          <a:xfrm>
            <a:off x="2612571" y="4903107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covalent</a:t>
            </a:r>
          </a:p>
        </p:txBody>
      </p:sp>
    </p:spTree>
    <p:extLst>
      <p:ext uri="{BB962C8B-B14F-4D97-AF65-F5344CB8AC3E}">
        <p14:creationId xmlns:p14="http://schemas.microsoft.com/office/powerpoint/2010/main" val="9134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1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1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1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1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1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1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15" grpId="0" build="p"/>
      <p:bldP spid="1318921" grpId="0"/>
      <p:bldP spid="1318922" grpId="0"/>
      <p:bldP spid="1318923" grpId="0"/>
      <p:bldP spid="1318924" grpId="0"/>
      <p:bldP spid="13189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idx="1"/>
          </p:nvPr>
        </p:nvSpPr>
        <p:spPr>
          <a:xfrm>
            <a:off x="1828801" y="1905000"/>
            <a:ext cx="3609975" cy="4114800"/>
          </a:xfrm>
          <a:noFill/>
        </p:spPr>
        <p:txBody>
          <a:bodyPr/>
          <a:lstStyle/>
          <a:p>
            <a:pPr lvl="1">
              <a:spcBef>
                <a:spcPct val="0"/>
              </a:spcBef>
              <a:buClr>
                <a:srgbClr val="FFCC00"/>
              </a:buClr>
              <a:buSzTx/>
            </a:pPr>
            <a:endParaRPr lang="en-US" altLang="en-US" sz="2200" b="1"/>
          </a:p>
          <a:p>
            <a:pPr>
              <a:spcBef>
                <a:spcPct val="0"/>
              </a:spcBef>
              <a:buClr>
                <a:srgbClr val="FFCC00"/>
              </a:buClr>
              <a:buSzTx/>
              <a:buFontTx/>
              <a:buNone/>
            </a:pPr>
            <a:r>
              <a:rPr lang="en-US" altLang="en-US" sz="2200" b="1"/>
              <a:t>	The rungs of the ladder are made of the nitrogenous __________</a:t>
            </a:r>
          </a:p>
          <a:p>
            <a:pPr>
              <a:spcBef>
                <a:spcPct val="0"/>
              </a:spcBef>
              <a:buClr>
                <a:srgbClr val="FFCC00"/>
              </a:buClr>
              <a:buSzTx/>
              <a:buFontTx/>
              <a:buNone/>
            </a:pPr>
            <a:r>
              <a:rPr lang="en-US" altLang="en-US" sz="2200" b="1"/>
              <a:t>	</a:t>
            </a:r>
          </a:p>
          <a:p>
            <a:pPr>
              <a:spcBef>
                <a:spcPct val="0"/>
              </a:spcBef>
              <a:buClr>
                <a:srgbClr val="FFCC00"/>
              </a:buClr>
              <a:buSzTx/>
              <a:buFontTx/>
              <a:buNone/>
            </a:pPr>
            <a:r>
              <a:rPr lang="en-US" altLang="en-US" sz="2200" b="1"/>
              <a:t>	They are held together by _______________ bonds		  </a:t>
            </a:r>
          </a:p>
        </p:txBody>
      </p:sp>
      <p:pic>
        <p:nvPicPr>
          <p:cNvPr id="11269" name="Picture 5" descr="Untitled-1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25613" r="48917" b="18024"/>
          <a:stretch>
            <a:fillRect/>
          </a:stretch>
        </p:blipFill>
        <p:spPr bwMode="auto">
          <a:xfrm>
            <a:off x="5581650" y="1371600"/>
            <a:ext cx="45529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4038" name="Text Box 6"/>
          <p:cNvSpPr txBox="1">
            <a:spLocks noChangeArrowheads="1"/>
          </p:cNvSpPr>
          <p:nvPr/>
        </p:nvSpPr>
        <p:spPr bwMode="auto">
          <a:xfrm>
            <a:off x="3962401" y="3090069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bases</a:t>
            </a:r>
          </a:p>
        </p:txBody>
      </p:sp>
      <p:sp>
        <p:nvSpPr>
          <p:cNvPr id="1324039" name="Text Box 7"/>
          <p:cNvSpPr txBox="1">
            <a:spLocks noChangeArrowheads="1"/>
          </p:cNvSpPr>
          <p:nvPr/>
        </p:nvSpPr>
        <p:spPr bwMode="auto">
          <a:xfrm>
            <a:off x="2905125" y="4275138"/>
            <a:ext cx="145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hydrogen</a:t>
            </a:r>
          </a:p>
        </p:txBody>
      </p:sp>
    </p:spTree>
    <p:extLst>
      <p:ext uri="{BB962C8B-B14F-4D97-AF65-F5344CB8AC3E}">
        <p14:creationId xmlns:p14="http://schemas.microsoft.com/office/powerpoint/2010/main" val="31413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2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034" grpId="0" build="p"/>
      <p:bldP spid="1324038" grpId="0"/>
      <p:bldP spid="13240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</TotalTime>
  <Words>839</Words>
  <Application>Microsoft Office PowerPoint</Application>
  <PresentationFormat>Widescreen</PresentationFormat>
  <Paragraphs>208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Tw Cen MT</vt:lpstr>
      <vt:lpstr>Circuit</vt:lpstr>
      <vt:lpstr>Structure &amp; Packaging of DNA</vt:lpstr>
      <vt:lpstr>12.2 &amp; 10.2 Objectives</vt:lpstr>
      <vt:lpstr>New Vocabulary</vt:lpstr>
      <vt:lpstr>DNA</vt:lpstr>
      <vt:lpstr>PowerPoint Presentation</vt:lpstr>
      <vt:lpstr>A Winding Staircase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Erwin _________________</vt:lpstr>
      <vt:lpstr>PowerPoint Presentation</vt:lpstr>
      <vt:lpstr>Maurice __________ and Rosalind ______________</vt:lpstr>
      <vt:lpstr>PowerPoint Presentation</vt:lpstr>
      <vt:lpstr>PowerPoint Presentation</vt:lpstr>
      <vt:lpstr>PowerPoint Presentation</vt:lpstr>
      <vt:lpstr>PowerPoint Presentation</vt:lpstr>
      <vt:lpstr>Eukaryotic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species contain different numbers of chromosomes  Ex:  Humans have ______ chromosomes while a dog has _______ chromosomes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&amp; Packaging of DNA</dc:title>
  <dc:creator>jennifer mcquade</dc:creator>
  <cp:lastModifiedBy>McQuade, Jennifer L</cp:lastModifiedBy>
  <cp:revision>5</cp:revision>
  <dcterms:created xsi:type="dcterms:W3CDTF">2015-02-05T01:57:30Z</dcterms:created>
  <dcterms:modified xsi:type="dcterms:W3CDTF">2015-02-18T18:32:22Z</dcterms:modified>
</cp:coreProperties>
</file>