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94660"/>
  </p:normalViewPr>
  <p:slideViewPr>
    <p:cSldViewPr snapToGrid="0">
      <p:cViewPr varScale="1">
        <p:scale>
          <a:sx n="58" d="100"/>
          <a:sy n="58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5255-82B3-4480-BD4F-D37E4CFCC3D7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756F1-A562-49A8-9E3D-BEF8243A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with receptor renewal, there is marked decline of ability to taste and smell with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756F1-A562-49A8-9E3D-BEF8243AA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5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FD3875-00F9-4471-BCCF-19CD9030A98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2BCE969-42A3-449F-A2DB-98091BF4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Chemical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dirty="0" smtClean="0"/>
              <a:t>Smell &amp; Taste</a:t>
            </a:r>
            <a:endParaRPr lang="en-US" sz="6000" dirty="0"/>
          </a:p>
        </p:txBody>
      </p:sp>
      <p:pic>
        <p:nvPicPr>
          <p:cNvPr id="3074" name="Picture 2" descr="http://scentmarketingdigest.com/wp-content/uploads/2011/03/tasteandsmell-580x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08" y="172636"/>
            <a:ext cx="4562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4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Gustatory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elemental role of the gustatory system is to distinguish between food and potential toxins</a:t>
            </a:r>
          </a:p>
          <a:p>
            <a:r>
              <a:rPr lang="en-US" dirty="0" smtClean="0"/>
              <a:t>Two components are required to accomplish this</a:t>
            </a:r>
          </a:p>
          <a:p>
            <a:pPr lvl="1"/>
            <a:r>
              <a:rPr lang="en-US" dirty="0" smtClean="0"/>
              <a:t>A detection system of receptor cells capable of responding to the great diversity of substances in the environment that might be ingested</a:t>
            </a:r>
          </a:p>
          <a:p>
            <a:pPr lvl="1"/>
            <a:r>
              <a:rPr lang="en-US" dirty="0" smtClean="0"/>
              <a:t>Neuronal pathways refer taste information to appropriate cortical structures in order to elicit pleasant or unpleasant sensations</a:t>
            </a:r>
          </a:p>
          <a:p>
            <a:pPr lvl="2"/>
            <a:r>
              <a:rPr lang="en-US" dirty="0" smtClean="0"/>
              <a:t>Pleasing sensations are necessary to maintain appetite and initiate appropriate digestive and respiratory responses</a:t>
            </a:r>
          </a:p>
          <a:p>
            <a:pPr lvl="2"/>
            <a:r>
              <a:rPr lang="en-US" dirty="0" smtClean="0"/>
              <a:t>Unpleasant sensations associated with potential toxins elicit protective reflexes like choking, vomiting, or gagging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5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504337" cy="107284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Gustatory System </a:t>
            </a:r>
            <a:r>
              <a:rPr lang="en-US" dirty="0"/>
              <a:t>is </a:t>
            </a:r>
            <a:r>
              <a:rPr lang="en-US" dirty="0" smtClean="0"/>
              <a:t>Highly Modifiable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577" y="2507706"/>
            <a:ext cx="8825659" cy="3416300"/>
          </a:xfrm>
        </p:spPr>
        <p:txBody>
          <a:bodyPr/>
          <a:lstStyle/>
          <a:p>
            <a:r>
              <a:rPr lang="en-US" dirty="0" smtClean="0"/>
              <a:t>Some taste responses are inborn such as a preference for sweet foods and an aversion to bitter tastes</a:t>
            </a:r>
          </a:p>
          <a:p>
            <a:r>
              <a:rPr lang="en-US" dirty="0" smtClean="0"/>
              <a:t>We “train: our gustatory system through experience</a:t>
            </a:r>
          </a:p>
          <a:p>
            <a:r>
              <a:rPr lang="en-US" dirty="0" smtClean="0"/>
              <a:t>Illness that occurs shortly after ingesting a particular food can greatly diminish subsequent preference for that food</a:t>
            </a:r>
          </a:p>
          <a:p>
            <a:r>
              <a:rPr lang="en-US" dirty="0" smtClean="0"/>
              <a:t>Tastes can also be acquired so that some bitter tastes, such as quinine, are tolerated or enjoyed</a:t>
            </a:r>
          </a:p>
          <a:p>
            <a:r>
              <a:rPr lang="en-US" dirty="0" smtClean="0"/>
              <a:t>Bodily needs can also make a food seem more appetizing</a:t>
            </a:r>
          </a:p>
          <a:p>
            <a:pPr lvl="1"/>
            <a:r>
              <a:rPr lang="en-US" dirty="0" smtClean="0"/>
              <a:t>A nutritional deficiency in salt can create cravings for salty foods</a:t>
            </a:r>
          </a:p>
        </p:txBody>
      </p:sp>
    </p:spTree>
    <p:extLst>
      <p:ext uri="{BB962C8B-B14F-4D97-AF65-F5344CB8AC3E}">
        <p14:creationId xmlns:p14="http://schemas.microsoft.com/office/powerpoint/2010/main" val="231983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receptors are classified as modified epithelial cells and are organized into cluster called </a:t>
            </a:r>
            <a:r>
              <a:rPr lang="en-US" dirty="0" err="1" smtClean="0"/>
              <a:t>tatse</a:t>
            </a:r>
            <a:r>
              <a:rPr lang="en-US" dirty="0" smtClean="0"/>
              <a:t> buds </a:t>
            </a:r>
          </a:p>
          <a:p>
            <a:r>
              <a:rPr lang="en-US" dirty="0" smtClean="0"/>
              <a:t>Each taste bud contains 50-100 receptor cells arranged like slices of an orange with a central opening or pore open to the surface of the tongue</a:t>
            </a:r>
          </a:p>
          <a:p>
            <a:r>
              <a:rPr lang="en-US" dirty="0" smtClean="0"/>
              <a:t>They also contain basal cells necessary for the regeneration of new receptors </a:t>
            </a:r>
          </a:p>
          <a:p>
            <a:r>
              <a:rPr lang="en-US" dirty="0" smtClean="0"/>
              <a:t>Taste receptors synapse on the dendrites of afferent gustatory fibers projecting into the taste bud</a:t>
            </a:r>
            <a:endParaRPr lang="en-US" dirty="0"/>
          </a:p>
        </p:txBody>
      </p:sp>
      <p:pic>
        <p:nvPicPr>
          <p:cNvPr id="2050" name="Picture 2" descr="http://static.sfdict.com/dictstatic/dictionary/graphics/ahsd/jpg/AStast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0" y="4704893"/>
            <a:ext cx="2558324" cy="19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9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Basic Tastes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</a:t>
            </a:r>
          </a:p>
          <a:p>
            <a:r>
              <a:rPr lang="en-US" dirty="0" smtClean="0"/>
              <a:t>Sour</a:t>
            </a:r>
          </a:p>
          <a:p>
            <a:r>
              <a:rPr lang="en-US" dirty="0" smtClean="0"/>
              <a:t>Sweet</a:t>
            </a:r>
          </a:p>
          <a:p>
            <a:r>
              <a:rPr lang="en-US" dirty="0" smtClean="0"/>
              <a:t>Bitter</a:t>
            </a:r>
          </a:p>
          <a:p>
            <a:r>
              <a:rPr lang="en-US" dirty="0" smtClean="0"/>
              <a:t>umami</a:t>
            </a:r>
            <a:endParaRPr lang="en-US" dirty="0"/>
          </a:p>
        </p:txBody>
      </p:sp>
      <p:pic>
        <p:nvPicPr>
          <p:cNvPr id="1026" name="Picture 2" descr="https://edc2.healthtap.com/ht-staging/user_answer/avatars/1590179/large/Tongue_taste_buds.jpeg?1389833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59" y="4584609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hupiblog.files.wordpress.com/2014/08/tou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362074"/>
            <a:ext cx="78295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9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35263" cy="706964"/>
          </a:xfrm>
        </p:spPr>
        <p:txBody>
          <a:bodyPr/>
          <a:lstStyle/>
          <a:p>
            <a:r>
              <a:rPr lang="en-US" dirty="0" smtClean="0"/>
              <a:t>Tastes Cause Transmitter Release From Taste Receptors Through 4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passage of ions through ion channels</a:t>
            </a:r>
          </a:p>
          <a:p>
            <a:r>
              <a:rPr lang="en-US" dirty="0" smtClean="0"/>
              <a:t>Blockage of in channels</a:t>
            </a:r>
          </a:p>
          <a:p>
            <a:r>
              <a:rPr lang="en-US" dirty="0" smtClean="0"/>
              <a:t>Opening of ion channels</a:t>
            </a:r>
          </a:p>
          <a:p>
            <a:r>
              <a:rPr lang="en-US" dirty="0" smtClean="0"/>
              <a:t>Activation of second messenger systems through ligand interactions with membrane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0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Basic Tastes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54954" y="2142066"/>
            <a:ext cx="3141878" cy="576262"/>
          </a:xfrm>
        </p:spPr>
        <p:txBody>
          <a:bodyPr/>
          <a:lstStyle/>
          <a:p>
            <a:r>
              <a:rPr lang="en-US" dirty="0" smtClean="0"/>
              <a:t>Sour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5"/>
          </p:nvPr>
        </p:nvSpPr>
        <p:spPr>
          <a:xfrm>
            <a:off x="4512721" y="2849256"/>
            <a:ext cx="3141879" cy="3274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Sodium ions are largely responsible for establishing salty taste</a:t>
            </a:r>
          </a:p>
          <a:p>
            <a:r>
              <a:rPr lang="en-US" dirty="0"/>
              <a:t>Sodium ins diffuse through the pore of the taste bud and enter the taste receptor cell through sodium ion channels in the cell membrane</a:t>
            </a:r>
          </a:p>
          <a:p>
            <a:r>
              <a:rPr lang="en-US" dirty="0"/>
              <a:t>Entry of positively charged ions depolarizes the taste receptor cell, opens voltage gated calcium channels increasing the influx of calcium leading to the release of neurotransmitter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12721" y="2142064"/>
            <a:ext cx="3147009" cy="576262"/>
          </a:xfrm>
        </p:spPr>
        <p:txBody>
          <a:bodyPr/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6"/>
          </p:nvPr>
        </p:nvSpPr>
        <p:spPr>
          <a:xfrm>
            <a:off x="139187" y="2718326"/>
            <a:ext cx="4259332" cy="4008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sour taste is associated with acidic substances that affect our sour-taste receptors in 2 ways</a:t>
            </a:r>
          </a:p>
          <a:p>
            <a:r>
              <a:rPr lang="en-US" dirty="0" smtClean="0"/>
              <a:t>Acids </a:t>
            </a:r>
            <a:r>
              <a:rPr lang="en-US" dirty="0"/>
              <a:t>in solution </a:t>
            </a:r>
            <a:r>
              <a:rPr lang="en-US" dirty="0" smtClean="0"/>
              <a:t>H+ </a:t>
            </a:r>
            <a:r>
              <a:rPr lang="en-US" dirty="0"/>
              <a:t>that can permeate the sodium channels used in salt detection </a:t>
            </a:r>
            <a:r>
              <a:rPr lang="en-US" dirty="0" smtClean="0"/>
              <a:t>&amp; so </a:t>
            </a:r>
            <a:r>
              <a:rPr lang="en-US" dirty="0"/>
              <a:t>cause depolarization stimulated release of neurotransmitter</a:t>
            </a:r>
          </a:p>
          <a:p>
            <a:r>
              <a:rPr lang="en-US" dirty="0" smtClean="0"/>
              <a:t>H+ also </a:t>
            </a:r>
            <a:r>
              <a:rPr lang="en-US" dirty="0"/>
              <a:t>block a potassium selective channel within the membrane which </a:t>
            </a:r>
            <a:r>
              <a:rPr lang="en-US" dirty="0" smtClean="0"/>
              <a:t>causes </a:t>
            </a:r>
            <a:r>
              <a:rPr lang="en-US" dirty="0"/>
              <a:t>depolarization because </a:t>
            </a:r>
            <a:r>
              <a:rPr lang="en-US" dirty="0" smtClean="0"/>
              <a:t>normal </a:t>
            </a:r>
            <a:r>
              <a:rPr lang="en-US" dirty="0"/>
              <a:t>movement of potassium out of the cell is blocked, </a:t>
            </a:r>
            <a:r>
              <a:rPr lang="en-US" dirty="0" smtClean="0"/>
              <a:t>&amp;more </a:t>
            </a:r>
            <a:r>
              <a:rPr lang="en-US" dirty="0"/>
              <a:t>positively charged K+ ions are trapped intracellularly</a:t>
            </a:r>
          </a:p>
          <a:p>
            <a:r>
              <a:rPr lang="en-US" dirty="0"/>
              <a:t>You must have both of these pathways functioning to perceive a taste as sour, if only the sodium channel works you will perceive the taste as </a:t>
            </a:r>
            <a:r>
              <a:rPr lang="en-US" dirty="0" smtClean="0"/>
              <a:t>salty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888135" y="2142065"/>
            <a:ext cx="3145730" cy="576262"/>
          </a:xfrm>
        </p:spPr>
        <p:txBody>
          <a:bodyPr/>
          <a:lstStyle/>
          <a:p>
            <a:r>
              <a:rPr lang="en-US" dirty="0" smtClean="0"/>
              <a:t>Umami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7"/>
          </p:nvPr>
        </p:nvSpPr>
        <p:spPr>
          <a:xfrm>
            <a:off x="8328752" y="2849256"/>
            <a:ext cx="2705114" cy="3274783"/>
          </a:xfrm>
        </p:spPr>
        <p:txBody>
          <a:bodyPr/>
          <a:lstStyle/>
          <a:p>
            <a:r>
              <a:rPr lang="en-US" dirty="0" smtClean="0"/>
              <a:t>This taste is associated with certain amino acids such as glutamate and arginine</a:t>
            </a:r>
          </a:p>
          <a:p>
            <a:r>
              <a:rPr lang="en-US" dirty="0" smtClean="0"/>
              <a:t>These bind to and activate a cation-permeable channel causing depolarization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8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Basic Tastes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Specific membrane receptors on some taste buds bind sugars and other sweet tasting substances </a:t>
            </a:r>
          </a:p>
          <a:p>
            <a:r>
              <a:rPr lang="en-US" dirty="0" smtClean="0"/>
              <a:t>Binding to these receptor sites activates a second messenger system coupled to a G-protein that activates protein kinase A and causes it to phosphorylate and block a potassium selective channel </a:t>
            </a:r>
          </a:p>
          <a:p>
            <a:r>
              <a:rPr lang="en-US" dirty="0" smtClean="0"/>
              <a:t>As a result sweet sensitive taste cells are depolarized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Bitter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5625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Because many toxic compounds have an unpleasant bitter taste, receptor cells that respond to bitter substances can function as poison detectors; however some bitter foods are not necessarily unpleasant or toxic </a:t>
            </a:r>
          </a:p>
          <a:p>
            <a:r>
              <a:rPr lang="en-US" dirty="0" smtClean="0"/>
              <a:t>Several different transduction mechanisms are involved in detection of bitter foods</a:t>
            </a:r>
          </a:p>
          <a:p>
            <a:pPr lvl="1"/>
            <a:r>
              <a:rPr lang="en-US" dirty="0" smtClean="0"/>
              <a:t>Some decrease conductance of potassium channels</a:t>
            </a:r>
          </a:p>
          <a:p>
            <a:pPr lvl="1"/>
            <a:r>
              <a:rPr lang="en-US" dirty="0" smtClean="0"/>
              <a:t>Some bind specific receptors and activate second messengers systems that lead to depolarization</a:t>
            </a:r>
          </a:p>
          <a:p>
            <a:pPr lvl="1"/>
            <a:r>
              <a:rPr lang="en-US" dirty="0" smtClean="0"/>
              <a:t>Some trigger production od IP3 which acts as an intracellular message to release Ca2+ without depolarization leading to neurotransmitter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Gustatory Pathways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receptors synapse with dendrites of the primary afferent neurons of the gustatory pathway causing the neurons to fire in response to appropriate stimuli above their threshold level</a:t>
            </a:r>
          </a:p>
          <a:p>
            <a:r>
              <a:rPr lang="en-US" dirty="0" smtClean="0"/>
              <a:t>Projections from these nerve ganglia enter the brainstem along the lateral medulla and converge to make synaptic contact with cells in the medulla and the thalamus</a:t>
            </a:r>
          </a:p>
          <a:p>
            <a:r>
              <a:rPr lang="en-US" dirty="0" smtClean="0"/>
              <a:t>Thalamic neurons then project to the primary gustatory cortex in the insular and orbitofrontal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6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25534"/>
            <a:ext cx="4518732" cy="3416300"/>
          </a:xfrm>
        </p:spPr>
        <p:txBody>
          <a:bodyPr/>
          <a:lstStyle/>
          <a:p>
            <a:r>
              <a:rPr lang="en-US" dirty="0" smtClean="0"/>
              <a:t>The chemical senses involve a direct interaction of chemical substances in the environment with receptor sites on sensory cells</a:t>
            </a:r>
          </a:p>
          <a:p>
            <a:r>
              <a:rPr lang="en-US" dirty="0" smtClean="0"/>
              <a:t>Thus compounds must be taken into the body through either aspiration or ingestion to elicit a smell or taste</a:t>
            </a:r>
          </a:p>
          <a:p>
            <a:endParaRPr lang="en-US" dirty="0"/>
          </a:p>
        </p:txBody>
      </p:sp>
      <p:pic>
        <p:nvPicPr>
          <p:cNvPr id="2052" name="Picture 4" descr="http://www.brainfacts.org/sensing-thinking-behaving/senses-and-perception/articles/2012/taste-and-smell/~/media/Brainfacts/Article%20Multimedia/Sensing%20Thinking%20and%20Behaving/Senses%20and%20Perception/Taste/TasteSmellLarge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22" y="1115399"/>
            <a:ext cx="57054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5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cells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Taste receptor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Taste receptor cells are modified epithelial cells and turn over every -8 weeks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Olfactory receptor cells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True neurons with cell bodies in the nasal mucosa and axons that project directly into brain structures </a:t>
            </a:r>
          </a:p>
          <a:p>
            <a:r>
              <a:rPr lang="en-US" dirty="0" smtClean="0"/>
              <a:t>Unlike many other neurons, these olfactory neurons continually reproduce throughout life from stem cells in the nasal mucosa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Olfactory Receptors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major cell types involved in </a:t>
            </a:r>
            <a:r>
              <a:rPr lang="en-US" dirty="0" smtClean="0"/>
              <a:t>olfaction</a:t>
            </a:r>
          </a:p>
          <a:p>
            <a:pPr lvl="1"/>
            <a:r>
              <a:rPr lang="en-US" dirty="0" smtClean="0"/>
              <a:t>Olfactory receptor neurons</a:t>
            </a:r>
          </a:p>
          <a:p>
            <a:pPr lvl="1"/>
            <a:r>
              <a:rPr lang="en-US" dirty="0" smtClean="0"/>
              <a:t>Supporting or </a:t>
            </a:r>
            <a:r>
              <a:rPr lang="en-US" dirty="0" err="1" smtClean="0"/>
              <a:t>sustentacular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Basal cells</a:t>
            </a:r>
            <a:r>
              <a:rPr lang="en-US" dirty="0" smtClean="0">
                <a:sym typeface="Wingdings" panose="05000000000000000000" pitchFamily="2" charset="2"/>
              </a:rPr>
              <a:t> act as stem cells to replace olfactory neurons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Bowmans</a:t>
            </a:r>
            <a:r>
              <a:rPr lang="en-US" dirty="0" smtClean="0">
                <a:sym typeface="Wingdings" panose="05000000000000000000" pitchFamily="2" charset="2"/>
              </a:rPr>
              <a:t> glands are interspersed among these cells and produce the mucus covering the nasal lining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Mucus is totally replaced every 10min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composed mainly of a </a:t>
            </a:r>
            <a:r>
              <a:rPr lang="en-US" dirty="0" err="1" smtClean="0">
                <a:sym typeface="Wingdings" panose="05000000000000000000" pitchFamily="2" charset="2"/>
              </a:rPr>
              <a:t>mucopolysaccharide</a:t>
            </a:r>
            <a:r>
              <a:rPr lang="en-US" dirty="0" smtClean="0">
                <a:sym typeface="Wingdings" panose="05000000000000000000" pitchFamily="2" charset="2"/>
              </a:rPr>
              <a:t> solution consisting of enzymes, antibodies, salts, and special proteins that help bind odorous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0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Odorant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45807" cy="39540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Odorant binding proteins bind to odorous molecules acting like a molecular sieve that traps and concentrates substances to facilitate their interaction olfactory neurons</a:t>
            </a:r>
          </a:p>
          <a:p>
            <a:r>
              <a:rPr lang="en-US" dirty="0" smtClean="0"/>
              <a:t>Humans can recognize about 10,000 different odors naturally, but with training we can increase that number by tenfold</a:t>
            </a:r>
          </a:p>
          <a:p>
            <a:pPr lvl="1"/>
            <a:r>
              <a:rPr lang="en-US" dirty="0" smtClean="0"/>
              <a:t>It does not appear that separate binding proteins within the mucus exist for each recognizable odor, rather a protein binds a collection of odors</a:t>
            </a:r>
          </a:p>
          <a:p>
            <a:pPr lvl="1"/>
            <a:r>
              <a:rPr lang="en-US" dirty="0" smtClean="0"/>
              <a:t>Odorant receptor proteins on receptor cells (neurons) do show a high degree of binding specificity and its estimated we have more than 1,000 distinct receptor proteins, with each neuron producing only 1 (or a very few) of them</a:t>
            </a:r>
          </a:p>
          <a:p>
            <a:r>
              <a:rPr lang="en-US" dirty="0" smtClean="0"/>
              <a:t>Only 20% of all recognizable odors are pleasant, the rest are unpleasant and represent potentially dangerous substances</a:t>
            </a:r>
          </a:p>
          <a:p>
            <a:r>
              <a:rPr lang="en-US" dirty="0" smtClean="0"/>
              <a:t>Humans can sense certain molecules at a concentration of a few parts per trillion because of these proteins, but olfactory receptors require concentrations a thousand times greater to generate an 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4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</a:t>
            </a:r>
            <a:r>
              <a:rPr lang="en-US" dirty="0" smtClean="0"/>
              <a:t>lfactory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Olfactory neurons are among the smallest (and so slowest to conduct an AP) in the body, each having a single axon that extends from the cell body to the olfactory bulb in the brain located just above the level of the eyes</a:t>
            </a:r>
          </a:p>
          <a:p>
            <a:r>
              <a:rPr lang="en-US" dirty="0" smtClean="0"/>
              <a:t>Cells in the olfactory bulb are arranged into structures called glomeruli, which contain the axonal endings of olfactory receptors and the dendrites of about 100 second order olfactory neuros</a:t>
            </a:r>
          </a:p>
          <a:p>
            <a:r>
              <a:rPr lang="en-US" dirty="0" smtClean="0"/>
              <a:t>Each glomerulus receives input from about 25,000 primary olfactory neurons, and each primary neuron synapses with several of the secondary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eocities.ws/lra6989/3591015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" y="0"/>
            <a:ext cx="11896879" cy="67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4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Olfactory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types of second order olfactory neurons</a:t>
            </a:r>
          </a:p>
          <a:p>
            <a:pPr lvl="1"/>
            <a:r>
              <a:rPr lang="en-US" dirty="0" smtClean="0"/>
              <a:t>mitral cells</a:t>
            </a:r>
          </a:p>
          <a:p>
            <a:pPr lvl="1"/>
            <a:r>
              <a:rPr lang="en-US" dirty="0" smtClean="0"/>
              <a:t>tufted cells</a:t>
            </a:r>
          </a:p>
          <a:p>
            <a:r>
              <a:rPr lang="en-US" dirty="0" smtClean="0"/>
              <a:t>These synapse with 2 types of interneurons</a:t>
            </a:r>
          </a:p>
          <a:p>
            <a:pPr lvl="1"/>
            <a:r>
              <a:rPr lang="en-US" dirty="0" err="1" smtClean="0"/>
              <a:t>Periglomerular</a:t>
            </a:r>
            <a:r>
              <a:rPr lang="en-US" dirty="0" smtClean="0"/>
              <a:t> cells: provide short feedback loops</a:t>
            </a:r>
          </a:p>
          <a:p>
            <a:pPr lvl="1"/>
            <a:r>
              <a:rPr lang="en-US" dirty="0" smtClean="0"/>
              <a:t>Granule cells: provide inhibitory feedback loops that ultimately lead to the release of GABA which inhibits mitral &amp; tufted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9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Olfactory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Mitral &amp; tufted cells send processes within the lateral olfactory tract to the primary olfactory cortex located on the inferior surface of the temporal lobe</a:t>
            </a:r>
          </a:p>
          <a:p>
            <a:r>
              <a:rPr lang="en-US" dirty="0" smtClean="0"/>
              <a:t>Neurotransmitters used in this pathway include excitatory neuropeptides and amino acids such as glutamate and aspartate</a:t>
            </a:r>
          </a:p>
          <a:p>
            <a:r>
              <a:rPr lang="en-US" dirty="0" smtClean="0"/>
              <a:t>The primary olfactory cortex overlies the hippocampal formation which is used to generate olfactory memory, and also connects to the amygdala which provides emotional context to odor recognition</a:t>
            </a:r>
          </a:p>
          <a:p>
            <a:r>
              <a:rPr lang="en-US" dirty="0" smtClean="0"/>
              <a:t>The secondary olfactory pathway has a relay in the thalamus before projecting to a cortical region.</a:t>
            </a:r>
          </a:p>
          <a:p>
            <a:pPr lvl="1"/>
            <a:r>
              <a:rPr lang="en-US" dirty="0" smtClean="0"/>
              <a:t>It is also adjacent to the primary taste cortex and it is probably here that joint projections of taste and smell combine to form flavor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</TotalTime>
  <Words>1329</Words>
  <Application>Microsoft Office PowerPoint</Application>
  <PresentationFormat>Widescreen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 Boardroom</vt:lpstr>
      <vt:lpstr>The Chemical Senses</vt:lpstr>
      <vt:lpstr>The Chemical Senses</vt:lpstr>
      <vt:lpstr>receptor cells</vt:lpstr>
      <vt:lpstr>Olfactory Receptors</vt:lpstr>
      <vt:lpstr>Odorant Molecules</vt:lpstr>
      <vt:lpstr>The Olfactory Bulb</vt:lpstr>
      <vt:lpstr>PowerPoint Presentation</vt:lpstr>
      <vt:lpstr>Olfactory Bulb</vt:lpstr>
      <vt:lpstr>The Olfactory Cortex</vt:lpstr>
      <vt:lpstr>Overview of the Gustatory System</vt:lpstr>
      <vt:lpstr>The Gustatory System is Highly Modifiable </vt:lpstr>
      <vt:lpstr>Taste Receptors</vt:lpstr>
      <vt:lpstr>5 Basic Tastes</vt:lpstr>
      <vt:lpstr>Tastes Cause Transmitter Release From Taste Receptors Through 4 Mechanisms</vt:lpstr>
      <vt:lpstr>5 Basic Tastes</vt:lpstr>
      <vt:lpstr>5 Basic Tastes</vt:lpstr>
      <vt:lpstr>Central Gustatory Pathways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Senses</dc:title>
  <dc:creator>jennifer mcquade</dc:creator>
  <cp:lastModifiedBy>jennifer mcquade</cp:lastModifiedBy>
  <cp:revision>17</cp:revision>
  <dcterms:created xsi:type="dcterms:W3CDTF">2016-07-28T02:21:11Z</dcterms:created>
  <dcterms:modified xsi:type="dcterms:W3CDTF">2016-07-28T14:43:46Z</dcterms:modified>
</cp:coreProperties>
</file>