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  <p:sldId id="268" r:id="rId9"/>
    <p:sldId id="267" r:id="rId10"/>
    <p:sldId id="270" r:id="rId11"/>
    <p:sldId id="275" r:id="rId12"/>
    <p:sldId id="297" r:id="rId13"/>
    <p:sldId id="272" r:id="rId14"/>
    <p:sldId id="274" r:id="rId15"/>
    <p:sldId id="271" r:id="rId16"/>
    <p:sldId id="273" r:id="rId17"/>
    <p:sldId id="266" r:id="rId18"/>
    <p:sldId id="276" r:id="rId19"/>
    <p:sldId id="298" r:id="rId20"/>
    <p:sldId id="299" r:id="rId21"/>
    <p:sldId id="292" r:id="rId22"/>
    <p:sldId id="295" r:id="rId23"/>
    <p:sldId id="296" r:id="rId24"/>
    <p:sldId id="289" r:id="rId25"/>
    <p:sldId id="277" r:id="rId26"/>
    <p:sldId id="293" r:id="rId27"/>
    <p:sldId id="294" r:id="rId28"/>
    <p:sldId id="279" r:id="rId29"/>
    <p:sldId id="281" r:id="rId30"/>
    <p:sldId id="280" r:id="rId31"/>
    <p:sldId id="282" r:id="rId32"/>
    <p:sldId id="283" r:id="rId33"/>
    <p:sldId id="285" r:id="rId34"/>
    <p:sldId id="284" r:id="rId35"/>
    <p:sldId id="288" r:id="rId36"/>
    <p:sldId id="278" r:id="rId37"/>
    <p:sldId id="286" r:id="rId38"/>
    <p:sldId id="290" r:id="rId39"/>
    <p:sldId id="287" r:id="rId40"/>
    <p:sldId id="261" r:id="rId41"/>
    <p:sldId id="259" r:id="rId42"/>
    <p:sldId id="260" r:id="rId43"/>
    <p:sldId id="29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E229FD-7022-451F-A08D-217B85D9B828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EA0AFC6-A554-4141-B4D9-5EE346CA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natube.com/video/1188/Apoptosis-animati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nathostomata" TargetMode="External"/><Relationship Id="rId3" Type="http://schemas.openxmlformats.org/officeDocument/2006/relationships/hyperlink" Target="#Adaptive"/><Relationship Id="rId7" Type="http://schemas.openxmlformats.org/officeDocument/2006/relationships/hyperlink" Target="http://en.wikipedia.org/wiki/Immunological_memory" TargetMode="External"/><Relationship Id="rId2" Type="http://schemas.openxmlformats.org/officeDocument/2006/relationships/hyperlink" Target="#Innate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umoral_immune_response" TargetMode="External"/><Relationship Id="rId5" Type="http://schemas.openxmlformats.org/officeDocument/2006/relationships/hyperlink" Target="http://en.wikipedia.org/wiki/Cell-mediated_immunity" TargetMode="External"/><Relationship Id="rId4" Type="http://schemas.openxmlformats.org/officeDocument/2006/relationships/hyperlink" Target="http://en.wikipedia.org/wiki/Antigen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Immune System</a:t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>
                <a:hlinkClick r:id="rId2"/>
              </a:rPr>
              <a:t>http://www.dnatube.com/video/1188/Apoptosis-animation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www.onlinecoralcalcium.com/files/u1/immunitygu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3144"/>
            <a:ext cx="7772400" cy="4299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 &amp; Antimicrobial Proteins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905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2204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Cytokines: any of numerous secreted proteins that regulate the intensity and duration of the immune response by exerting a variety of effects on lymphocytes and other immune cells</a:t>
            </a:r>
          </a:p>
          <a:p>
            <a:endParaRPr lang="en-US" sz="3200" b="1" dirty="0" smtClean="0"/>
          </a:p>
          <a:p>
            <a:pPr lvl="0"/>
            <a:r>
              <a:rPr lang="en-US" sz="3200" dirty="0" err="1" smtClean="0"/>
              <a:t>Defensins</a:t>
            </a:r>
            <a:r>
              <a:rPr lang="en-US" sz="3200" dirty="0" smtClean="0"/>
              <a:t>: secreted by activated </a:t>
            </a:r>
            <a:r>
              <a:rPr lang="en-US" sz="3200" dirty="0" err="1" smtClean="0"/>
              <a:t>mØ</a:t>
            </a:r>
            <a:r>
              <a:rPr lang="en-US" sz="3200" dirty="0" smtClean="0"/>
              <a:t> and damage broad groups of pathogens through various mechanisms</a:t>
            </a:r>
          </a:p>
          <a:p>
            <a:pPr lvl="0"/>
            <a:endParaRPr lang="en-US" sz="3200" dirty="0" smtClean="0"/>
          </a:p>
          <a:p>
            <a:r>
              <a:rPr lang="en-US" sz="3200" dirty="0" smtClean="0"/>
              <a:t>Lysozyme: an enzyme that digests microbial cell walls </a:t>
            </a:r>
          </a:p>
          <a:p>
            <a:endParaRPr lang="en-US" sz="3200" dirty="0" smtClean="0"/>
          </a:p>
          <a:p>
            <a:pPr lvl="0"/>
            <a:r>
              <a:rPr lang="en-US" sz="3200" b="1" dirty="0" smtClean="0"/>
              <a:t>Complement System</a:t>
            </a:r>
            <a:endParaRPr lang="en-US" sz="3200" dirty="0" smtClean="0"/>
          </a:p>
          <a:p>
            <a:endParaRPr lang="en-US" sz="2400" dirty="0" smtClean="0"/>
          </a:p>
          <a:p>
            <a:pPr lvl="0"/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complement system is a biochemical cascade that attacks the surfaces of foreign cells.</a:t>
            </a:r>
          </a:p>
          <a:p>
            <a:r>
              <a:rPr lang="en-US" dirty="0" smtClean="0"/>
              <a:t> It contains over 20 different proteins and is named for its ability to “complement” the killing of pathogens by antibodies. </a:t>
            </a:r>
          </a:p>
          <a:p>
            <a:r>
              <a:rPr lang="en-US" dirty="0" smtClean="0"/>
              <a:t>Many species have complement systems, including non-mammals like plants, fish, and some invertebrates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results of Complement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Inflammation</a:t>
            </a:r>
          </a:p>
          <a:p>
            <a:endParaRPr lang="en-US" dirty="0" smtClean="0"/>
          </a:p>
          <a:p>
            <a:r>
              <a:rPr lang="en-US" dirty="0" err="1" smtClean="0"/>
              <a:t>Opsonization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Formation of Membrane Attack Complex (MAC)</a:t>
            </a:r>
          </a:p>
          <a:p>
            <a:pPr lvl="1"/>
            <a:r>
              <a:rPr lang="en-US" dirty="0" smtClean="0"/>
              <a:t>Forms holes in target cell membranes leading to cell </a:t>
            </a:r>
            <a:r>
              <a:rPr lang="en-US" dirty="0" err="1" smtClean="0"/>
              <a:t>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 &amp; Antimicrobial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 smtClean="0"/>
              <a:t>3 Types of Interferon </a:t>
            </a:r>
            <a:endParaRPr lang="en-US" sz="3200" dirty="0" smtClean="0"/>
          </a:p>
          <a:p>
            <a:pPr lvl="1"/>
            <a:r>
              <a:rPr lang="en-US" sz="2800" b="1" dirty="0" smtClean="0"/>
              <a:t>α &amp; β</a:t>
            </a:r>
            <a:endParaRPr lang="en-US" sz="2800" dirty="0" smtClean="0"/>
          </a:p>
          <a:p>
            <a:pPr lvl="2"/>
            <a:r>
              <a:rPr lang="en-US" dirty="0" smtClean="0"/>
              <a:t>Provide innate defense against viral infections</a:t>
            </a:r>
          </a:p>
          <a:p>
            <a:pPr lvl="2"/>
            <a:r>
              <a:rPr lang="en-US" dirty="0" smtClean="0"/>
              <a:t>Secreted by virus infected body cells</a:t>
            </a:r>
          </a:p>
          <a:p>
            <a:pPr lvl="3"/>
            <a:r>
              <a:rPr lang="en-US" sz="2400" dirty="0" smtClean="0"/>
              <a:t>Induce neighboring uninfected cells to produce substances that inhibit viral reproduction </a:t>
            </a:r>
          </a:p>
          <a:p>
            <a:pPr lvl="3"/>
            <a:r>
              <a:rPr lang="en-US" sz="2400" dirty="0" smtClean="0"/>
              <a:t>Helps limit spread of infection</a:t>
            </a:r>
          </a:p>
          <a:p>
            <a:pPr lvl="1"/>
            <a:r>
              <a:rPr lang="en-US" sz="2800" b="1" dirty="0" smtClean="0"/>
              <a:t>γ</a:t>
            </a:r>
            <a:endParaRPr lang="en-US" sz="2800" dirty="0" smtClean="0"/>
          </a:p>
          <a:p>
            <a:pPr lvl="2"/>
            <a:r>
              <a:rPr lang="en-US" dirty="0" smtClean="0"/>
              <a:t>helps activate </a:t>
            </a:r>
            <a:r>
              <a:rPr lang="en-US" dirty="0" err="1" smtClean="0"/>
              <a:t>mØ</a:t>
            </a:r>
            <a:r>
              <a:rPr lang="en-US" dirty="0" smtClean="0"/>
              <a:t> and enhances </a:t>
            </a:r>
            <a:r>
              <a:rPr lang="en-US" dirty="0" err="1" smtClean="0"/>
              <a:t>phagocytic</a:t>
            </a:r>
            <a:r>
              <a:rPr lang="en-US" dirty="0" smtClean="0"/>
              <a:t> 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458200" cy="914400"/>
          </a:xfrm>
        </p:spPr>
        <p:txBody>
          <a:bodyPr/>
          <a:lstStyle/>
          <a:p>
            <a:r>
              <a:rPr lang="en-US" dirty="0" smtClean="0"/>
              <a:t>Innate Immunity &amp;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Inflammation is one of the first responses of the immune system to infection.</a:t>
            </a:r>
          </a:p>
          <a:p>
            <a:endParaRPr lang="en-US" baseline="30000" dirty="0" smtClean="0"/>
          </a:p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ymptoms </a:t>
            </a:r>
          </a:p>
          <a:p>
            <a:pPr lvl="1"/>
            <a:r>
              <a:rPr lang="en-US" dirty="0" smtClean="0"/>
              <a:t>Redness   </a:t>
            </a:r>
          </a:p>
          <a:p>
            <a:pPr lvl="1"/>
            <a:r>
              <a:rPr lang="en-US" dirty="0" smtClean="0"/>
              <a:t>Swelling </a:t>
            </a:r>
          </a:p>
          <a:p>
            <a:pPr lvl="1"/>
            <a:r>
              <a:rPr lang="en-US" dirty="0" smtClean="0"/>
              <a:t>Caused by increased blood flow into a tissue.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>
                <a:sym typeface="Wingdings" pitchFamily="2" charset="2"/>
              </a:rPr>
              <a:t>Inflammatory Responses via: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Complement activation 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/>
              <a:t>Histamine is released by mast cells in response to damage or infection</a:t>
            </a:r>
          </a:p>
          <a:p>
            <a:pPr lvl="2"/>
            <a:r>
              <a:rPr lang="en-US" dirty="0" smtClean="0"/>
              <a:t>Histamine triggers dilation and increased permeability of near by capillaries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 &amp;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2204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Vascular changes help deliver antimicrobial proteins to area	</a:t>
            </a:r>
          </a:p>
          <a:p>
            <a:pPr lvl="0"/>
            <a:r>
              <a:rPr lang="en-US" sz="3200" dirty="0" err="1" smtClean="0"/>
              <a:t>Chemokines</a:t>
            </a:r>
            <a:r>
              <a:rPr lang="en-US" sz="3200" dirty="0" smtClean="0"/>
              <a:t>: direct migration of phagocytes and help increase their production of microbe killing compounds</a:t>
            </a:r>
          </a:p>
          <a:p>
            <a:pPr lvl="1"/>
            <a:r>
              <a:rPr lang="en-US" sz="2800" dirty="0" smtClean="0"/>
              <a:t>A secreted polypeptide that mediates </a:t>
            </a:r>
            <a:r>
              <a:rPr lang="en-US" sz="2800" dirty="0" err="1" smtClean="0"/>
              <a:t>chemotaxis</a:t>
            </a:r>
            <a:r>
              <a:rPr lang="en-US" sz="2800" dirty="0" smtClean="0"/>
              <a:t> for different leukocytes and regulates the expression and/or adhesiveness of leukocyte </a:t>
            </a:r>
            <a:r>
              <a:rPr lang="en-US" sz="2800" dirty="0" err="1" smtClean="0"/>
              <a:t>integrins</a:t>
            </a:r>
            <a:endParaRPr lang="en-US" sz="2800" dirty="0" smtClean="0"/>
          </a:p>
          <a:p>
            <a:pPr lvl="2"/>
            <a:r>
              <a:rPr lang="en-US" dirty="0" err="1" smtClean="0"/>
              <a:t>Chemotaxis</a:t>
            </a:r>
            <a:r>
              <a:rPr lang="en-US" dirty="0" smtClean="0"/>
              <a:t>: agents that cause leukocytes to move up their concentration gradients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Killer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Class of large, granular, cytotoxic lymphocytes that do not have T or B cell receptors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Are antibody independent and cause virally infected and cancer cells to undergo apoptosis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Can participate in antibody dependant cell mediated </a:t>
            </a:r>
            <a:r>
              <a:rPr lang="en-US" dirty="0" err="1" smtClean="0"/>
              <a:t>cytotoxicity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Adaptive/Acquired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adaptive immune system evolved in early vertebrates and allows for a stronger immune response as well as immunological memory,</a:t>
            </a:r>
          </a:p>
          <a:p>
            <a:pPr lvl="1"/>
            <a:r>
              <a:rPr lang="en-US" dirty="0" smtClean="0"/>
              <a:t> where each pathogen is "remembered" by a signature antigen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adaptive immune response is antigen-specific and requires the recognition of specific “non-self” antigens during a process called antigen presentation. </a:t>
            </a:r>
          </a:p>
          <a:p>
            <a:endParaRPr lang="en-US" dirty="0" smtClean="0"/>
          </a:p>
          <a:p>
            <a:r>
              <a:rPr lang="en-US" dirty="0" smtClean="0"/>
              <a:t>Antigen specificity allows for the generation of responses that are tailored to specific pathogens or pathogen-infected cells.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cells of the adaptive immune system are special types of leukocytes, called lymphocytes</a:t>
            </a:r>
          </a:p>
          <a:p>
            <a:endParaRPr lang="en-US" dirty="0" smtClean="0"/>
          </a:p>
          <a:p>
            <a:r>
              <a:rPr lang="en-US" dirty="0" smtClean="0"/>
              <a:t>2 Classes of Lymphocytes</a:t>
            </a:r>
          </a:p>
          <a:p>
            <a:pPr lvl="1"/>
            <a:r>
              <a:rPr lang="en-US" dirty="0" smtClean="0"/>
              <a:t>B Cells: involved in </a:t>
            </a:r>
            <a:r>
              <a:rPr lang="en-US" dirty="0" err="1" smtClean="0"/>
              <a:t>humoral</a:t>
            </a:r>
            <a:r>
              <a:rPr lang="en-US" dirty="0" smtClean="0"/>
              <a:t> response</a:t>
            </a:r>
          </a:p>
          <a:p>
            <a:pPr lvl="1"/>
            <a:r>
              <a:rPr lang="en-US" dirty="0" smtClean="0"/>
              <a:t>T cells: involved in cell mediated responses</a:t>
            </a:r>
          </a:p>
          <a:p>
            <a:pPr lvl="2"/>
            <a:r>
              <a:rPr lang="en-US" dirty="0" smtClean="0"/>
              <a:t>Helper T Cells</a:t>
            </a:r>
          </a:p>
          <a:p>
            <a:pPr lvl="3"/>
            <a:r>
              <a:rPr lang="en-US" dirty="0" smtClean="0"/>
              <a:t>TH1</a:t>
            </a:r>
          </a:p>
          <a:p>
            <a:pPr lvl="3"/>
            <a:r>
              <a:rPr lang="en-US" dirty="0" smtClean="0"/>
              <a:t>TH2</a:t>
            </a:r>
          </a:p>
          <a:p>
            <a:pPr lvl="2"/>
            <a:r>
              <a:rPr lang="en-US" dirty="0" smtClean="0"/>
              <a:t>Cytotoxic T Cells (T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Both are derived from hematopoietic stem cells in the bone marrow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Humoral</a:t>
            </a:r>
            <a:r>
              <a:rPr lang="en-US" dirty="0" smtClean="0"/>
              <a:t> Immune Response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 cells are the main cells of the </a:t>
            </a:r>
            <a:r>
              <a:rPr lang="en-US" dirty="0" err="1" smtClean="0"/>
              <a:t>humoral</a:t>
            </a:r>
            <a:r>
              <a:rPr lang="en-US" dirty="0" smtClean="0"/>
              <a:t> immune response</a:t>
            </a:r>
          </a:p>
          <a:p>
            <a:pPr lvl="1"/>
            <a:r>
              <a:rPr lang="en-US" dirty="0" smtClean="0"/>
              <a:t>Develop entirely in the bone marrow</a:t>
            </a:r>
          </a:p>
          <a:p>
            <a:pPr lvl="1"/>
            <a:r>
              <a:rPr lang="en-US" dirty="0" smtClean="0"/>
              <a:t>Have both Class I and Class II MHC receptors, and a BCR</a:t>
            </a:r>
          </a:p>
          <a:p>
            <a:pPr lvl="1"/>
            <a:r>
              <a:rPr lang="en-US" dirty="0" smtClean="0"/>
              <a:t>Act as Antigen Presenting Cells</a:t>
            </a:r>
          </a:p>
          <a:p>
            <a:r>
              <a:rPr lang="en-US" dirty="0" smtClean="0"/>
              <a:t>Naïve B cells have never encountered antigen, and don’t secrete antibodies</a:t>
            </a:r>
          </a:p>
          <a:p>
            <a:r>
              <a:rPr lang="en-US" dirty="0" smtClean="0"/>
              <a:t>Plasma B cells are formed when a naïve B cell interacts with an antigen causing it to secrete antibodies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are constantly under attack by pathogens</a:t>
            </a:r>
          </a:p>
          <a:p>
            <a:pPr lvl="1"/>
            <a:r>
              <a:rPr lang="en-US" dirty="0" smtClean="0"/>
              <a:t>Infectious agents that cause disease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smtClean="0"/>
              <a:t>Virus</a:t>
            </a:r>
          </a:p>
          <a:p>
            <a:pPr lvl="2"/>
            <a:r>
              <a:rPr lang="en-US" dirty="0" smtClean="0"/>
              <a:t>Bacteria</a:t>
            </a:r>
          </a:p>
          <a:p>
            <a:pPr lvl="2"/>
            <a:r>
              <a:rPr lang="en-US" dirty="0" err="1" smtClean="0"/>
              <a:t>Protists</a:t>
            </a:r>
            <a:endParaRPr lang="en-US" dirty="0" smtClean="0"/>
          </a:p>
          <a:p>
            <a:pPr lvl="2"/>
            <a:r>
              <a:rPr lang="en-US" dirty="0" smtClean="0"/>
              <a:t>Fungi</a:t>
            </a:r>
          </a:p>
          <a:p>
            <a:pPr lvl="2"/>
            <a:r>
              <a:rPr lang="en-US" dirty="0" smtClean="0"/>
              <a:t>Parasitic worms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Mediated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cells are the main component of the cellular immune response</a:t>
            </a:r>
          </a:p>
          <a:p>
            <a:pPr lvl="1"/>
            <a:r>
              <a:rPr lang="en-US" dirty="0" smtClean="0"/>
              <a:t>Begin development in the bone marrow, but migrate to the thymus and finish development there</a:t>
            </a:r>
          </a:p>
          <a:p>
            <a:pPr lvl="1"/>
            <a:r>
              <a:rPr lang="en-US" dirty="0" smtClean="0"/>
              <a:t>Have Class I MHC receptors and TCR</a:t>
            </a:r>
          </a:p>
          <a:p>
            <a:r>
              <a:rPr lang="en-US" dirty="0" smtClean="0"/>
              <a:t>2 Subtypes of cells</a:t>
            </a:r>
          </a:p>
          <a:p>
            <a:pPr lvl="1"/>
            <a:r>
              <a:rPr lang="en-US" dirty="0" smtClean="0"/>
              <a:t>Cytotoxic T cells</a:t>
            </a:r>
          </a:p>
          <a:p>
            <a:pPr lvl="1"/>
            <a:r>
              <a:rPr lang="en-US" dirty="0" smtClean="0"/>
              <a:t>Helper </a:t>
            </a:r>
            <a:r>
              <a:rPr lang="en-US" smtClean="0"/>
              <a:t>T cells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B Cell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39762"/>
          </a:xfrm>
        </p:spPr>
        <p:txBody>
          <a:bodyPr/>
          <a:lstStyle/>
          <a:p>
            <a:r>
              <a:rPr lang="en-US" dirty="0" smtClean="0"/>
              <a:t>T Cell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040188" cy="45133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 Cell Receptor (BCR) for antigen is a Y-shaped </a:t>
            </a:r>
            <a:r>
              <a:rPr lang="en-US" dirty="0" err="1" smtClean="0"/>
              <a:t>nmolecule</a:t>
            </a:r>
            <a:r>
              <a:rPr lang="en-US" dirty="0" smtClean="0"/>
              <a:t> consisting of 4 polypeptide chains</a:t>
            </a:r>
          </a:p>
          <a:p>
            <a:pPr lvl="1"/>
            <a:r>
              <a:rPr lang="en-US" dirty="0" smtClean="0"/>
              <a:t>2 identical heavy chains</a:t>
            </a:r>
          </a:p>
          <a:p>
            <a:pPr lvl="1"/>
            <a:r>
              <a:rPr lang="en-US" dirty="0" smtClean="0"/>
              <a:t>2 identical light chains linked to the heavy chains via disulfide bridges</a:t>
            </a:r>
          </a:p>
          <a:p>
            <a:r>
              <a:rPr lang="en-US" dirty="0" smtClean="0"/>
              <a:t>Each heavy and light chain has a variable region and a constant region</a:t>
            </a:r>
          </a:p>
          <a:p>
            <a:r>
              <a:rPr lang="en-US" dirty="0" smtClean="0"/>
              <a:t>Secrete Antibodies </a:t>
            </a:r>
          </a:p>
          <a:p>
            <a:pPr lvl="1"/>
            <a:r>
              <a:rPr lang="en-US" dirty="0" smtClean="0"/>
              <a:t>(a.k.a. </a:t>
            </a:r>
            <a:r>
              <a:rPr lang="en-US" dirty="0" err="1" smtClean="0"/>
              <a:t>immunoglobulins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 different classes</a:t>
            </a:r>
          </a:p>
          <a:p>
            <a:pPr lvl="1"/>
            <a:r>
              <a:rPr lang="en-US" dirty="0" smtClean="0"/>
              <a:t>See p912 for AB Classes</a:t>
            </a:r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5895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 Cell Receptors (TCR) for an antigen consists of 2 different polypeptide chains </a:t>
            </a:r>
          </a:p>
          <a:p>
            <a:pPr lvl="1"/>
            <a:r>
              <a:rPr lang="en-US" dirty="0" smtClean="0"/>
              <a:t>α chain</a:t>
            </a:r>
          </a:p>
          <a:p>
            <a:pPr lvl="1"/>
            <a:r>
              <a:rPr lang="en-US" dirty="0" smtClean="0"/>
              <a:t>β chain</a:t>
            </a:r>
          </a:p>
          <a:p>
            <a:r>
              <a:rPr lang="en-US" dirty="0" smtClean="0"/>
              <a:t>Each α and β chain has a variable region and a constant region</a:t>
            </a:r>
          </a:p>
          <a:p>
            <a:r>
              <a:rPr lang="en-US" dirty="0" smtClean="0"/>
              <a:t>TCRs only recognize and bind to AG presented by MHC molecules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immunoglobulin proteins that are found in blood or other bodily fluids of vertebrates </a:t>
            </a:r>
          </a:p>
          <a:p>
            <a:pPr lvl="1"/>
            <a:r>
              <a:rPr lang="en-US" dirty="0" smtClean="0"/>
              <a:t>used by the immune system to identify and neutralize foreign objects, such as bacteria and viruses</a:t>
            </a:r>
          </a:p>
          <a:p>
            <a:r>
              <a:rPr lang="en-US" dirty="0" smtClean="0"/>
              <a:t>Five different antibody </a:t>
            </a:r>
            <a:r>
              <a:rPr lang="en-US" dirty="0" err="1" smtClean="0"/>
              <a:t>isotypes</a:t>
            </a:r>
            <a:r>
              <a:rPr lang="en-US" dirty="0" smtClean="0"/>
              <a:t> are known in mammals, which perform different roles, and help direct the appropriate immune response for each different type of foreign object they encounter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f/f6/Antibody_svg.svg/339px-Antibody_sv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3228975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394" name="Picture 2" descr="http://arapaho.nsuok.edu/~castillo/NotesImages/Topic5NotesImag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1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Histocompatibility Complex (MHC)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large genomic region found in most vertebrates that plays an important role in the immune system and autoimmunity</a:t>
            </a:r>
          </a:p>
          <a:p>
            <a:r>
              <a:rPr lang="en-US" dirty="0" smtClean="0"/>
              <a:t>The proteins encoded by the MHC are expressed on the surface of cells in all jawed vertebrates, and display both </a:t>
            </a:r>
            <a:r>
              <a:rPr lang="en-US" i="1" dirty="0" smtClean="0"/>
              <a:t>self</a:t>
            </a:r>
            <a:r>
              <a:rPr lang="en-US" dirty="0" smtClean="0"/>
              <a:t> antigens and </a:t>
            </a:r>
            <a:r>
              <a:rPr lang="en-US" i="1" dirty="0" err="1" smtClean="0"/>
              <a:t>nonself</a:t>
            </a:r>
            <a:r>
              <a:rPr lang="en-US" dirty="0" smtClean="0"/>
              <a:t> antigens to T cells </a:t>
            </a:r>
          </a:p>
          <a:p>
            <a:pPr lvl="1"/>
            <a:r>
              <a:rPr lang="en-US" dirty="0" smtClean="0"/>
              <a:t>which has the capacity to kill or coordinate the killing of pathogens in infected or malfunctioning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process in the body's immune system by which macrophages, </a:t>
            </a:r>
            <a:r>
              <a:rPr lang="en-US" dirty="0" err="1" smtClean="0"/>
              <a:t>dendritic</a:t>
            </a:r>
            <a:r>
              <a:rPr lang="en-US" dirty="0" smtClean="0"/>
              <a:t> cells and other cell types capture antigens and then enable their recognition by T-cells.</a:t>
            </a:r>
          </a:p>
          <a:p>
            <a:r>
              <a:rPr lang="en-US" dirty="0" smtClean="0"/>
              <a:t>There are 2 classes of MHC Molecules used to present different types of antigen</a:t>
            </a:r>
          </a:p>
          <a:p>
            <a:pPr lvl="1"/>
            <a:r>
              <a:rPr lang="en-US" dirty="0" smtClean="0"/>
              <a:t>Class I MHC</a:t>
            </a:r>
          </a:p>
          <a:p>
            <a:pPr lvl="1"/>
            <a:r>
              <a:rPr lang="en-US" dirty="0" smtClean="0"/>
              <a:t>Class II MHC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Major </a:t>
            </a:r>
            <a:r>
              <a:rPr lang="en-US" sz="3200" dirty="0" err="1" smtClean="0"/>
              <a:t>Histocompatibility</a:t>
            </a:r>
            <a:r>
              <a:rPr lang="en-US" sz="3200" dirty="0" smtClean="0"/>
              <a:t> Complex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Class 1 MHC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39762"/>
          </a:xfrm>
        </p:spPr>
        <p:txBody>
          <a:bodyPr/>
          <a:lstStyle/>
          <a:p>
            <a:r>
              <a:rPr lang="en-US" dirty="0" smtClean="0"/>
              <a:t>Class II MHC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4040188" cy="45895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Intracellular antigens </a:t>
            </a:r>
          </a:p>
          <a:p>
            <a:pPr lvl="1"/>
            <a:r>
              <a:rPr lang="en-US" dirty="0" smtClean="0"/>
              <a:t>produced by viruses replicating within a host cell </a:t>
            </a:r>
          </a:p>
          <a:p>
            <a:pPr lvl="1"/>
            <a:r>
              <a:rPr lang="en-US" dirty="0" smtClean="0"/>
              <a:t>derive from </a:t>
            </a:r>
            <a:r>
              <a:rPr lang="en-US" dirty="0" err="1" smtClean="0"/>
              <a:t>cytoplasmic</a:t>
            </a:r>
            <a:r>
              <a:rPr lang="en-US" dirty="0" smtClean="0"/>
              <a:t> bacteria </a:t>
            </a:r>
          </a:p>
          <a:p>
            <a:pPr lvl="1"/>
            <a:r>
              <a:rPr lang="en-US" dirty="0" smtClean="0"/>
              <a:t>Derived from the host cell's own proteins in cancerous cells</a:t>
            </a:r>
          </a:p>
          <a:p>
            <a:r>
              <a:rPr lang="en-US" dirty="0" smtClean="0"/>
              <a:t> MHC Class I molecules present antigen to CD8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cytotoxic</a:t>
            </a:r>
            <a:r>
              <a:rPr lang="en-US" dirty="0" smtClean="0"/>
              <a:t> T cells</a:t>
            </a:r>
          </a:p>
          <a:p>
            <a:r>
              <a:rPr lang="en-US" dirty="0" smtClean="0"/>
              <a:t>Class I MHC is found on almost all body cells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5895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Exogenous antigens are usually displayed on MHC Class II molecules, which interact with CD4</a:t>
            </a:r>
            <a:r>
              <a:rPr lang="en-US" baseline="30000" dirty="0" smtClean="0"/>
              <a:t>+</a:t>
            </a:r>
            <a:r>
              <a:rPr lang="en-US" dirty="0" smtClean="0"/>
              <a:t> helper T cells</a:t>
            </a:r>
          </a:p>
          <a:p>
            <a:r>
              <a:rPr lang="en-US" dirty="0" smtClean="0"/>
              <a:t>Exogenous antigens include toxins, bacteria that do not enter cells</a:t>
            </a:r>
          </a:p>
          <a:p>
            <a:r>
              <a:rPr lang="en-US" dirty="0" smtClean="0"/>
              <a:t>Expression of Class II is more restricted than Class I. </a:t>
            </a:r>
          </a:p>
          <a:p>
            <a:pPr lvl="1"/>
            <a:r>
              <a:rPr lang="en-US" dirty="0" smtClean="0"/>
              <a:t>High levels of Class II are found on </a:t>
            </a:r>
            <a:r>
              <a:rPr lang="en-US" dirty="0" err="1" smtClean="0"/>
              <a:t>dendritic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 activated macrophages</a:t>
            </a:r>
          </a:p>
          <a:p>
            <a:pPr lvl="1"/>
            <a:r>
              <a:rPr lang="en-US" dirty="0" smtClean="0"/>
              <a:t> B cells</a:t>
            </a:r>
          </a:p>
          <a:p>
            <a:pPr lvl="1"/>
            <a:r>
              <a:rPr lang="en-US" dirty="0" smtClean="0"/>
              <a:t>several other host cell types in inflammatory conditions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Antigen: any substance usually foreign that binds specifically to an antibody or a T cell receptor aka: </a:t>
            </a:r>
            <a:r>
              <a:rPr lang="en-US" sz="3200" dirty="0" err="1" smtClean="0"/>
              <a:t>immunogen</a:t>
            </a:r>
            <a:endParaRPr lang="en-US" sz="3200" dirty="0" smtClean="0"/>
          </a:p>
          <a:p>
            <a:pPr lvl="0"/>
            <a:r>
              <a:rPr lang="en-US" sz="3200" dirty="0" smtClean="0"/>
              <a:t>Antibody: a protein (</a:t>
            </a:r>
            <a:r>
              <a:rPr lang="en-US" sz="3200" dirty="0" err="1" smtClean="0"/>
              <a:t>immuglobulin</a:t>
            </a:r>
            <a:r>
              <a:rPr lang="en-US" sz="3200" dirty="0" smtClean="0"/>
              <a:t>)consisting of two identical heavy chains and 2 identical light chains that recognize a specific </a:t>
            </a:r>
            <a:r>
              <a:rPr lang="en-US" sz="3200" dirty="0" err="1" smtClean="0"/>
              <a:t>epitope</a:t>
            </a:r>
            <a:r>
              <a:rPr lang="en-US" sz="3200" dirty="0" smtClean="0"/>
              <a:t> on an antigen and facilitates clearance of that antigen. Membrane bound antibody </a:t>
            </a:r>
            <a:r>
              <a:rPr lang="en-US" sz="3200" dirty="0" smtClean="0"/>
              <a:t>is </a:t>
            </a:r>
            <a:r>
              <a:rPr lang="en-US" sz="3200" dirty="0" smtClean="0"/>
              <a:t>expressed by B cells that have not encountered antigen; secreted antibody is produced by plasma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200" dirty="0" smtClean="0"/>
              <a:t>Antigen Presentation: Degradation of antigens by one of 2 pathways yielding antigenic peptides which are presented bound to MHC molecules on the surface of antigen presenting cells or altered self cells</a:t>
            </a:r>
          </a:p>
          <a:p>
            <a:pPr lvl="0"/>
            <a:r>
              <a:rPr lang="en-US" sz="3200" dirty="0" smtClean="0"/>
              <a:t>Antigen Presenting Cell: any cell that can process and present antigenic peptides in association with Class II MHC molecules and deliver a  </a:t>
            </a:r>
            <a:r>
              <a:rPr lang="en-US" sz="3200" dirty="0" err="1" smtClean="0"/>
              <a:t>costimulatory</a:t>
            </a:r>
            <a:r>
              <a:rPr lang="en-US" sz="3200" dirty="0" smtClean="0"/>
              <a:t> signal necessary for T-cell activation. </a:t>
            </a:r>
          </a:p>
          <a:p>
            <a:pPr lvl="1"/>
            <a:r>
              <a:rPr lang="en-US" sz="2800" dirty="0" smtClean="0"/>
              <a:t>Macrophages, dendritic cells and B </a:t>
            </a:r>
            <a:r>
              <a:rPr lang="en-US" sz="2800" dirty="0" smtClean="0"/>
              <a:t>cells </a:t>
            </a:r>
            <a:r>
              <a:rPr lang="en-US" sz="2800" dirty="0" smtClean="0"/>
              <a:t>constitute the professional APC’s </a:t>
            </a:r>
          </a:p>
          <a:p>
            <a:pPr lvl="2"/>
            <a:r>
              <a:rPr lang="en-US" dirty="0" smtClean="0"/>
              <a:t>Express class II MHC</a:t>
            </a:r>
          </a:p>
          <a:p>
            <a:pPr lvl="1"/>
            <a:r>
              <a:rPr lang="en-US" sz="2800" dirty="0" smtClean="0"/>
              <a:t>Nonprofessional APC’s include vascular endothelial cells and </a:t>
            </a:r>
            <a:r>
              <a:rPr lang="en-US" sz="2800" dirty="0" err="1" smtClean="0"/>
              <a:t>thymic</a:t>
            </a:r>
            <a:r>
              <a:rPr lang="en-US" sz="2800" dirty="0" smtClean="0"/>
              <a:t> epithelial cells; </a:t>
            </a:r>
            <a:r>
              <a:rPr lang="en-US" sz="2800" dirty="0" smtClean="0"/>
              <a:t>can only </a:t>
            </a:r>
            <a:r>
              <a:rPr lang="en-US" sz="2800" dirty="0" smtClean="0"/>
              <a:t>function as APC’s for short periods of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s a system of biological structures and processes within an organism that protects against disease by identifying and killing pathogens and tumor cells. </a:t>
            </a:r>
          </a:p>
          <a:p>
            <a:endParaRPr lang="en-US" dirty="0" smtClean="0"/>
          </a:p>
          <a:p>
            <a:r>
              <a:rPr lang="en-US" dirty="0" smtClean="0"/>
              <a:t>Can distinguish self from non-self and even altered self (cancer cells)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Antibody dependant cell mediated </a:t>
            </a:r>
            <a:r>
              <a:rPr lang="en-US" sz="3200" dirty="0" err="1" smtClean="0"/>
              <a:t>cytotoxicitiy</a:t>
            </a:r>
            <a:r>
              <a:rPr lang="en-US" sz="3200" dirty="0" smtClean="0"/>
              <a:t> (ADCC): a cell mediated reaction in which nonspecific cytotoxic cells that express Fc receptors recognize bound antibody on a target cell and subsequent cause </a:t>
            </a:r>
            <a:r>
              <a:rPr lang="en-US" sz="3200" dirty="0" err="1" smtClean="0"/>
              <a:t>lysis</a:t>
            </a:r>
            <a:r>
              <a:rPr lang="en-US" sz="3200" dirty="0" smtClean="0"/>
              <a:t> of the target cell</a:t>
            </a:r>
          </a:p>
          <a:p>
            <a:r>
              <a:rPr lang="en-US" sz="3200" dirty="0" smtClean="0"/>
              <a:t>Epitope: the portion of an antigen that is recognized </a:t>
            </a:r>
            <a:r>
              <a:rPr lang="en-US" sz="3200" dirty="0" smtClean="0"/>
              <a:t>and </a:t>
            </a:r>
            <a:r>
              <a:rPr lang="en-US" sz="3200" dirty="0" smtClean="0"/>
              <a:t>bound by an antibody or a TCR-MHC complex; aka antigenic determinant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key events in formation of T &amp; B lymphocytes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Generation of lymphocyte diversity by gene rearrangement</a:t>
            </a:r>
            <a:endParaRPr lang="en-US" sz="2800" dirty="0" smtClean="0"/>
          </a:p>
          <a:p>
            <a:pPr lvl="0"/>
            <a:r>
              <a:rPr lang="en-US" sz="3200" dirty="0" smtClean="0"/>
              <a:t>Testing and removal of self reactive lymphocytes</a:t>
            </a:r>
          </a:p>
          <a:p>
            <a:pPr lvl="0"/>
            <a:r>
              <a:rPr lang="en-US" sz="3200" dirty="0" err="1" smtClean="0"/>
              <a:t>Clonal</a:t>
            </a:r>
            <a:r>
              <a:rPr lang="en-US" sz="3200" dirty="0" smtClean="0"/>
              <a:t> selection of lymphocytes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key events in formation of T &amp; B lymphocytes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Generation of lymphocyte diversity by gene rearrangement</a:t>
            </a:r>
          </a:p>
          <a:p>
            <a:pPr lvl="1"/>
            <a:r>
              <a:rPr lang="en-US" sz="2800" dirty="0" smtClean="0"/>
              <a:t>40 variable regions for light chain</a:t>
            </a:r>
          </a:p>
          <a:p>
            <a:pPr lvl="1"/>
            <a:r>
              <a:rPr lang="en-US" sz="2800" dirty="0" smtClean="0"/>
              <a:t>5 joining regions for light chain</a:t>
            </a:r>
          </a:p>
          <a:p>
            <a:pPr lvl="1"/>
            <a:r>
              <a:rPr lang="en-US" sz="2800" dirty="0" smtClean="0"/>
              <a:t>Over 200 possible light chain gene products</a:t>
            </a:r>
          </a:p>
          <a:p>
            <a:pPr lvl="1"/>
            <a:r>
              <a:rPr lang="en-US" sz="2800" dirty="0" smtClean="0"/>
              <a:t>Gene rearrangement done randomly by </a:t>
            </a:r>
            <a:r>
              <a:rPr lang="en-US" sz="2800" i="1" dirty="0" err="1" smtClean="0"/>
              <a:t>recombinase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key events in formation of T &amp; B lymphocytes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Testing and removal of self reactive lymphocytes</a:t>
            </a:r>
          </a:p>
          <a:p>
            <a:pPr lvl="1"/>
            <a:r>
              <a:rPr lang="en-US" sz="2800" dirty="0" smtClean="0"/>
              <a:t>Self tolerance is important in preventing autoimmune diseases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key events in formation of T &amp; B lymphocytes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200" dirty="0" err="1" smtClean="0"/>
              <a:t>Clonal</a:t>
            </a:r>
            <a:r>
              <a:rPr lang="en-US" sz="3200" dirty="0" smtClean="0"/>
              <a:t> selection of lymphocytes: each antigen by binding to specific receptors selectively activates a tiny fraction of cells from the bodies diverse pool of lymphocytes; this relatively small number of selected cells gives rise to clones of thousands of cells all specific for and dedicated to eliminating that antigen</a:t>
            </a:r>
          </a:p>
          <a:p>
            <a:pPr lvl="1"/>
            <a:r>
              <a:rPr lang="en-US" sz="2800" dirty="0" smtClean="0"/>
              <a:t>Soluble antigen or antigen presented on the surface of a class I MHC cell due to viral infection or cancer causes B and T cell selection</a:t>
            </a:r>
          </a:p>
          <a:p>
            <a:pPr lvl="1"/>
            <a:r>
              <a:rPr lang="en-US" sz="2800" dirty="0" smtClean="0"/>
              <a:t>Activates lymphocytes leading to cell division forming 2 types of clones</a:t>
            </a:r>
          </a:p>
          <a:p>
            <a:pPr lvl="2"/>
            <a:r>
              <a:rPr lang="en-US" dirty="0" err="1" smtClean="0"/>
              <a:t>Effector</a:t>
            </a:r>
            <a:r>
              <a:rPr lang="en-US" dirty="0" smtClean="0"/>
              <a:t> cells</a:t>
            </a:r>
          </a:p>
          <a:p>
            <a:pPr lvl="2"/>
            <a:r>
              <a:rPr lang="en-US" dirty="0" smtClean="0"/>
              <a:t>Memory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 descr="http://www.influenzareport.com/ir/images/image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7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04801"/>
          <a:ext cx="8839200" cy="6324600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10541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Major Histocompatibility Complex</a:t>
                      </a:r>
                      <a:endParaRPr lang="en-US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I MHC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II MHC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162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I MHC are found on the surface of almost all nucleated cells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 II MHC are found on the surface of B cells, macrophages, and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dendritic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cells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aka: Antigen Presenting Cells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Recognized by cytotoxic T cells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Interact with T helper cells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Primary Immune Response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 smtClean="0"/>
              <a:t>Primary immune response upon initial exposure to antigen peaks around 10-17 days after exposure </a:t>
            </a:r>
          </a:p>
          <a:p>
            <a:pPr lvl="1"/>
            <a:r>
              <a:rPr lang="en-US" sz="2800" dirty="0" smtClean="0"/>
              <a:t>During this time selected B cells generate antibody secreting </a:t>
            </a:r>
            <a:r>
              <a:rPr lang="en-US" sz="2800" dirty="0" err="1" smtClean="0"/>
              <a:t>effector</a:t>
            </a:r>
            <a:r>
              <a:rPr lang="en-US" sz="2800" dirty="0" smtClean="0"/>
              <a:t> B cells called plasma cells</a:t>
            </a:r>
          </a:p>
          <a:p>
            <a:pPr lvl="1"/>
            <a:r>
              <a:rPr lang="en-US" sz="2800" dirty="0" smtClean="0"/>
              <a:t>Selected T cells are activated to their </a:t>
            </a:r>
            <a:r>
              <a:rPr lang="en-US" sz="2800" dirty="0" err="1" smtClean="0"/>
              <a:t>effector</a:t>
            </a:r>
            <a:r>
              <a:rPr lang="en-US" sz="2800" dirty="0" smtClean="0"/>
              <a:t> form </a:t>
            </a:r>
          </a:p>
          <a:p>
            <a:pPr lvl="2"/>
            <a:r>
              <a:rPr lang="en-US" dirty="0" smtClean="0"/>
              <a:t>CD8+</a:t>
            </a:r>
          </a:p>
          <a:p>
            <a:pPr lvl="3"/>
            <a:r>
              <a:rPr lang="en-US" sz="2400" dirty="0" smtClean="0"/>
              <a:t>T cells with the CD8+ receptor are called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T cells</a:t>
            </a:r>
          </a:p>
          <a:p>
            <a:pPr lvl="4"/>
            <a:r>
              <a:rPr lang="en-US" dirty="0" smtClean="0"/>
              <a:t>secrete </a:t>
            </a:r>
            <a:r>
              <a:rPr lang="en-US" dirty="0" err="1" smtClean="0"/>
              <a:t>IFNγ</a:t>
            </a:r>
            <a:r>
              <a:rPr lang="en-US" dirty="0" smtClean="0"/>
              <a:t>, and so activate </a:t>
            </a:r>
            <a:r>
              <a:rPr lang="en-US" dirty="0" err="1" smtClean="0"/>
              <a:t>mØ</a:t>
            </a:r>
            <a:endParaRPr lang="en-US" dirty="0" smtClean="0"/>
          </a:p>
          <a:p>
            <a:pPr lvl="2"/>
            <a:r>
              <a:rPr lang="en-US" dirty="0" smtClean="0"/>
              <a:t>CD4+</a:t>
            </a:r>
          </a:p>
          <a:p>
            <a:pPr lvl="3"/>
            <a:r>
              <a:rPr lang="en-US" sz="2400" dirty="0" smtClean="0"/>
              <a:t>T cells that express the CD4+ receptor are called the T helper cells</a:t>
            </a:r>
          </a:p>
          <a:p>
            <a:pPr lvl="4"/>
            <a:r>
              <a:rPr lang="en-US" dirty="0" smtClean="0"/>
              <a:t>TH1</a:t>
            </a:r>
          </a:p>
          <a:p>
            <a:pPr lvl="4"/>
            <a:r>
              <a:rPr lang="en-US" dirty="0" smtClean="0"/>
              <a:t>TH2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0418" name="Picture 2" descr="http://i67.photobucket.com/albums/h287/efrona/valken/kuikens-nest-2/2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Secondary Immune response upon a second exposure to an antigen</a:t>
            </a:r>
          </a:p>
          <a:p>
            <a:pPr lvl="1"/>
            <a:r>
              <a:rPr lang="en-US" sz="2800" dirty="0" smtClean="0"/>
              <a:t>Response is faster between 2-7 days</a:t>
            </a:r>
          </a:p>
          <a:p>
            <a:pPr lvl="1"/>
            <a:r>
              <a:rPr lang="en-US" sz="2800" dirty="0" smtClean="0"/>
              <a:t>More robust</a:t>
            </a:r>
          </a:p>
          <a:p>
            <a:pPr lvl="2"/>
            <a:r>
              <a:rPr lang="en-US" dirty="0" smtClean="0"/>
              <a:t>Antibodies are more numerous</a:t>
            </a:r>
          </a:p>
          <a:p>
            <a:pPr lvl="2"/>
            <a:r>
              <a:rPr lang="en-US" dirty="0" smtClean="0"/>
              <a:t>Antibodies have greater affinity for antigen</a:t>
            </a:r>
          </a:p>
          <a:p>
            <a:pPr lvl="1"/>
            <a:r>
              <a:rPr lang="en-US" sz="2800" dirty="0" smtClean="0"/>
              <a:t>longer lasting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dirty="0" err="1" smtClean="0"/>
              <a:t>Imunological</a:t>
            </a:r>
            <a:r>
              <a:rPr lang="en-US" sz="2800" dirty="0" smtClean="0"/>
              <a:t> Memory”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pPr algn="ctr"/>
            <a:r>
              <a:rPr lang="en-US" dirty="0" smtClean="0"/>
              <a:t>2 Components to the </a:t>
            </a:r>
            <a:br>
              <a:rPr lang="en-US" dirty="0" smtClean="0"/>
            </a:br>
            <a:r>
              <a:rPr lang="en-US" dirty="0" smtClean="0"/>
              <a:t>Immune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744554"/>
              </p:ext>
            </p:extLst>
          </p:nvPr>
        </p:nvGraphicFramePr>
        <p:xfrm>
          <a:off x="381000" y="1600198"/>
          <a:ext cx="8763000" cy="5257802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539262">
                <a:tc>
                  <a:txBody>
                    <a:bodyPr/>
                    <a:lstStyle/>
                    <a:p>
                      <a:r>
                        <a:rPr lang="en-US" sz="2800" dirty="0">
                          <a:hlinkClick r:id="rId2"/>
                        </a:rPr>
                        <a:t>Innate immune system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hlinkClick r:id="rId3"/>
                        </a:rPr>
                        <a:t>Adaptive immune system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943708">
                <a:tc>
                  <a:txBody>
                    <a:bodyPr/>
                    <a:lstStyle/>
                    <a:p>
                      <a:r>
                        <a:rPr lang="en-US" sz="2400"/>
                        <a:t>Response is non-specific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Pathogen and </a:t>
                      </a:r>
                      <a:r>
                        <a:rPr lang="en-US" sz="2400">
                          <a:hlinkClick r:id="rId4" tooltip="Antigen"/>
                        </a:rPr>
                        <a:t>antigen</a:t>
                      </a:r>
                      <a:r>
                        <a:rPr lang="en-US" sz="2400"/>
                        <a:t> specific response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3708">
                <a:tc>
                  <a:txBody>
                    <a:bodyPr/>
                    <a:lstStyle/>
                    <a:p>
                      <a:r>
                        <a:rPr lang="en-US" sz="2400"/>
                        <a:t>Exposure leads to immediate maximal response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Lag time between exposure and maximal response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37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Cells: Macrophages &amp; Natural Killer Cells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5" tooltip="Cell-mediated immunity"/>
                        </a:rPr>
                        <a:t>Cell-mediated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smtClean="0"/>
                        <a:t>(T cells) and </a:t>
                      </a:r>
                      <a:r>
                        <a:rPr lang="en-US" sz="2400" dirty="0" err="1">
                          <a:hlinkClick r:id="rId6" tooltip="Humoral immune response"/>
                        </a:rPr>
                        <a:t>humoral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smtClean="0"/>
                        <a:t>(B cells) components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3708">
                <a:tc>
                  <a:txBody>
                    <a:bodyPr/>
                    <a:lstStyle/>
                    <a:p>
                      <a:r>
                        <a:rPr lang="en-US" sz="2400"/>
                        <a:t>No </a:t>
                      </a:r>
                      <a:r>
                        <a:rPr lang="en-US" sz="2400">
                          <a:hlinkClick r:id="rId7" tooltip="Immunological memory"/>
                        </a:rPr>
                        <a:t>immunological memory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Exposure leads to immunological memory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3708">
                <a:tc>
                  <a:txBody>
                    <a:bodyPr/>
                    <a:lstStyle/>
                    <a:p>
                      <a:r>
                        <a:rPr lang="en-US" sz="2400" dirty="0"/>
                        <a:t>Found in nearly all forms of </a:t>
                      </a:r>
                      <a:r>
                        <a:rPr lang="en-US" sz="2400" dirty="0" smtClean="0"/>
                        <a:t>life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Found only in </a:t>
                      </a:r>
                      <a:r>
                        <a:rPr lang="en-US" sz="2400" dirty="0">
                          <a:hlinkClick r:id="rId8" tooltip="Gnathostomata"/>
                        </a:rPr>
                        <a:t>jawed vertebrates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://universe-review.ca/I10-13-immu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46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An external file that holds a picture, illustration, etc., usually as some form of binary object. The name of referred object is CH10F31.jpg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89"/>
            <a:ext cx="9144000" cy="682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nature.com/nrc/journal/v4/n1/images/nrc1252-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9073942" cy="699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 &amp; 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42" name="Picture 2" descr="http://image.absoluteastronomy.com/images/encyclopediaimages/i/im/immun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009" y="1600200"/>
            <a:ext cx="922600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350264"/>
          </a:xfrm>
        </p:spPr>
        <p:txBody>
          <a:bodyPr/>
          <a:lstStyle/>
          <a:p>
            <a:r>
              <a:rPr lang="en-US" dirty="0" smtClean="0"/>
              <a:t>Several barriers protect organisms from infection as part of the innate immune response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/>
          <a:lstStyle/>
          <a:p>
            <a:r>
              <a:rPr lang="en-US" dirty="0" smtClean="0"/>
              <a:t>Physical/ mechanical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24400" y="2057400"/>
            <a:ext cx="4114800" cy="685800"/>
          </a:xfrm>
        </p:spPr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819400"/>
            <a:ext cx="4040188" cy="4170363"/>
          </a:xfrm>
        </p:spPr>
        <p:txBody>
          <a:bodyPr>
            <a:normAutofit/>
          </a:bodyPr>
          <a:lstStyle/>
          <a:p>
            <a:r>
              <a:rPr lang="en-US" dirty="0" smtClean="0"/>
              <a:t>mechanical barriers are the 1</a:t>
            </a:r>
            <a:r>
              <a:rPr lang="en-US" baseline="30000" dirty="0" smtClean="0"/>
              <a:t>st</a:t>
            </a:r>
            <a:r>
              <a:rPr lang="en-US" dirty="0" smtClean="0"/>
              <a:t> line of defense against infection</a:t>
            </a:r>
          </a:p>
          <a:p>
            <a:pPr lvl="1"/>
            <a:r>
              <a:rPr lang="en-US" dirty="0" smtClean="0"/>
              <a:t>The waxy cuticle of many leaves </a:t>
            </a:r>
          </a:p>
          <a:p>
            <a:pPr lvl="1"/>
            <a:r>
              <a:rPr lang="en-US" dirty="0" smtClean="0"/>
              <a:t>exoskeleton of insects</a:t>
            </a:r>
          </a:p>
          <a:p>
            <a:pPr lvl="1"/>
            <a:r>
              <a:rPr lang="en-US" dirty="0" smtClean="0"/>
              <a:t>shells and membranes of externally deposited eggs</a:t>
            </a:r>
          </a:p>
          <a:p>
            <a:pPr lvl="1"/>
            <a:r>
              <a:rPr lang="en-US" dirty="0" smtClean="0"/>
              <a:t>skin </a:t>
            </a:r>
          </a:p>
          <a:p>
            <a:pPr lvl="1"/>
            <a:r>
              <a:rPr lang="en-US" dirty="0" smtClean="0"/>
              <a:t>Sneezing/ coughing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743200"/>
            <a:ext cx="4041775" cy="39593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skin and respiratory tract secrete antimicrobial peptides such as the </a:t>
            </a:r>
            <a:r>
              <a:rPr lang="en-US" u="sng" dirty="0" err="1" smtClean="0"/>
              <a:t>defensins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Enzymes such as </a:t>
            </a:r>
            <a:r>
              <a:rPr lang="en-US" u="sng" dirty="0" err="1" smtClean="0"/>
              <a:t>lysozyme</a:t>
            </a:r>
            <a:r>
              <a:rPr lang="en-US" dirty="0" smtClean="0"/>
              <a:t>  in saliva, tears, and breast milk</a:t>
            </a:r>
          </a:p>
          <a:p>
            <a:r>
              <a:rPr lang="en-US" dirty="0" smtClean="0"/>
              <a:t>Vaginal secretions serve as a chemical barrier following menarche when they become slightly acidic, while semen contains </a:t>
            </a:r>
            <a:r>
              <a:rPr lang="en-US" dirty="0" err="1" smtClean="0"/>
              <a:t>defensins</a:t>
            </a:r>
            <a:r>
              <a:rPr lang="en-US" dirty="0" smtClean="0"/>
              <a:t> and zinc to kill pathogens</a:t>
            </a:r>
          </a:p>
          <a:p>
            <a:r>
              <a:rPr lang="en-US" dirty="0" smtClean="0"/>
              <a:t>In the stomach, gastric acid and proteases serve as powerful chemical defenses against ingested pathogens.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600200"/>
          </a:xfrm>
        </p:spPr>
        <p:txBody>
          <a:bodyPr/>
          <a:lstStyle/>
          <a:p>
            <a:r>
              <a:rPr lang="en-US" sz="3600" dirty="0" smtClean="0"/>
              <a:t>The immune system protects organisms from infection with layered defenses of increasing specificity.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3560"/>
            <a:ext cx="9144000" cy="50744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physical barriers prevent pathogens from entering the organism. </a:t>
            </a:r>
          </a:p>
          <a:p>
            <a:r>
              <a:rPr lang="en-US" dirty="0" smtClean="0"/>
              <a:t>2. If a pathogen breaches these barriers, the innate immune system provides an immediate, but non-specific response. </a:t>
            </a:r>
          </a:p>
          <a:p>
            <a:r>
              <a:rPr lang="en-US" dirty="0" smtClean="0"/>
              <a:t>3. If pathogens successfully evade the innate response, the adaptive immune system (vertebrates only), is activated</a:t>
            </a:r>
          </a:p>
          <a:p>
            <a:pPr lvl="1"/>
            <a:r>
              <a:rPr lang="en-US" dirty="0" smtClean="0"/>
              <a:t>Here, the immune system adapts its response during an infection to improve its recognition of the pathogen. </a:t>
            </a:r>
          </a:p>
          <a:p>
            <a:pPr lvl="1"/>
            <a:r>
              <a:rPr lang="en-US" dirty="0" smtClean="0"/>
              <a:t>This improved response is then retained after the pathogen has been eliminated, in the form of an immunological memory, </a:t>
            </a:r>
          </a:p>
          <a:p>
            <a:pPr lvl="2"/>
            <a:r>
              <a:rPr lang="en-US" dirty="0" smtClean="0"/>
              <a:t>allows the adaptive immune system to mount faster and stronger attacks each time this pathogen is encountered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innate response is usually triggered when microbes are identified by </a:t>
            </a:r>
            <a:r>
              <a:rPr lang="en-US" u="sng" dirty="0" smtClean="0"/>
              <a:t>pattern recognition receptors</a:t>
            </a:r>
            <a:r>
              <a:rPr lang="en-US" dirty="0" smtClean="0"/>
              <a:t>, which recognize components that are conserved among broad groups of microorganisms.</a:t>
            </a:r>
          </a:p>
          <a:p>
            <a:endParaRPr lang="en-US" baseline="30000" dirty="0" smtClean="0"/>
          </a:p>
          <a:p>
            <a:r>
              <a:rPr lang="en-US" dirty="0" smtClean="0"/>
              <a:t>Innate immune defenses are non-specific, meaning these systems respond to pathogens in a generic way. </a:t>
            </a:r>
          </a:p>
          <a:p>
            <a:endParaRPr lang="en-US" dirty="0" smtClean="0"/>
          </a:p>
          <a:p>
            <a:r>
              <a:rPr lang="en-US" dirty="0" smtClean="0"/>
              <a:t>This system does not confer long-lasting immunity against a pathogen.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Innate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blood cells (leukocytes) recognize pathogens through Toll-Like Receptors</a:t>
            </a:r>
          </a:p>
          <a:p>
            <a:pPr lvl="1"/>
            <a:r>
              <a:rPr lang="en-US" dirty="0" smtClean="0"/>
              <a:t>TLRs are non-catalytic receptors that recognize structurally conserved molecules derived from pathogens.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Once these microbes have breached physical barriers such as the skin or intestinal tract mucosa, they are recognized by TLRs which activates innate immune cell responses.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Immune Functions: </a:t>
            </a:r>
            <a:r>
              <a:rPr lang="en-US" dirty="0" err="1" smtClean="0"/>
              <a:t>Phagocytosis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Phagocytosis: the ingestion and digestion of bacteria and other foreign substances by </a:t>
            </a:r>
            <a:r>
              <a:rPr lang="en-US" dirty="0" err="1" smtClean="0"/>
              <a:t>phagocytic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Upon ingestion, phagocytes also secrete cytokines</a:t>
            </a:r>
          </a:p>
          <a:p>
            <a:pPr lvl="2"/>
            <a:r>
              <a:rPr lang="en-US" dirty="0" smtClean="0"/>
              <a:t>Cytokines are proteins that help activate lymphocytes</a:t>
            </a:r>
          </a:p>
          <a:p>
            <a:r>
              <a:rPr lang="en-US" dirty="0" err="1" smtClean="0"/>
              <a:t>Phagocytic</a:t>
            </a:r>
            <a:r>
              <a:rPr lang="en-US" dirty="0" smtClean="0"/>
              <a:t> cells </a:t>
            </a:r>
          </a:p>
          <a:p>
            <a:pPr lvl="1"/>
            <a:r>
              <a:rPr lang="en-US" dirty="0" smtClean="0"/>
              <a:t>Neutrophils *</a:t>
            </a:r>
          </a:p>
          <a:p>
            <a:pPr lvl="1"/>
            <a:r>
              <a:rPr lang="en-US" dirty="0" smtClean="0"/>
              <a:t>Macrophage *</a:t>
            </a:r>
          </a:p>
          <a:p>
            <a:pPr lvl="1"/>
            <a:r>
              <a:rPr lang="en-US" dirty="0" err="1" smtClean="0"/>
              <a:t>Eosinophils</a:t>
            </a:r>
            <a:endParaRPr lang="en-US" dirty="0" smtClean="0"/>
          </a:p>
          <a:p>
            <a:pPr lvl="1"/>
            <a:r>
              <a:rPr lang="en-US" dirty="0" err="1" smtClean="0"/>
              <a:t>Dendritic</a:t>
            </a:r>
            <a:r>
              <a:rPr lang="en-US" dirty="0" smtClean="0"/>
              <a:t> cells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1028</TotalTime>
  <Words>2095</Words>
  <Application>Microsoft Office PowerPoint</Application>
  <PresentationFormat>On-screen Show (4:3)</PresentationFormat>
  <Paragraphs>255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Metro</vt:lpstr>
      <vt:lpstr>The Immune System  http://www.dnatube.com/video/1188/Apoptosis-animation</vt:lpstr>
      <vt:lpstr>Under Attack</vt:lpstr>
      <vt:lpstr>The Immune System</vt:lpstr>
      <vt:lpstr>2 Components to the  Immune System</vt:lpstr>
      <vt:lpstr>Several barriers protect organisms from infection as part of the innate immune response</vt:lpstr>
      <vt:lpstr>The immune system protects organisms from infection with layered defenses of increasing specificity. </vt:lpstr>
      <vt:lpstr>Innate Immunity</vt:lpstr>
      <vt:lpstr>Cellular Innate Defenses</vt:lpstr>
      <vt:lpstr>Innate Immune Functions: Phagocytosis</vt:lpstr>
      <vt:lpstr>Innate Immunity &amp; Antimicrobial Proteins</vt:lpstr>
      <vt:lpstr>Complement</vt:lpstr>
      <vt:lpstr>3 results of Complement Activation</vt:lpstr>
      <vt:lpstr>Innate Immunity &amp; Antimicrobial Proteins</vt:lpstr>
      <vt:lpstr>Innate Immunity &amp; Inflammation</vt:lpstr>
      <vt:lpstr>Innate Immunity &amp; Inflammation</vt:lpstr>
      <vt:lpstr>Natural Killer Cells</vt:lpstr>
      <vt:lpstr>Adaptive/Acquired Immunity</vt:lpstr>
      <vt:lpstr>Lymphocytes</vt:lpstr>
      <vt:lpstr>The Humoral Immune Response</vt:lpstr>
      <vt:lpstr>The Cell Mediated Immune Response</vt:lpstr>
      <vt:lpstr>Lymphocytes</vt:lpstr>
      <vt:lpstr>Antibodies</vt:lpstr>
      <vt:lpstr>PowerPoint Presentation</vt:lpstr>
      <vt:lpstr>PowerPoint Presentation</vt:lpstr>
      <vt:lpstr>Major Histocompatibility Complex (MHC)</vt:lpstr>
      <vt:lpstr>Antigen Presentation</vt:lpstr>
      <vt:lpstr>Major Histocompatibility Complex</vt:lpstr>
      <vt:lpstr>Vocab</vt:lpstr>
      <vt:lpstr>Vocab</vt:lpstr>
      <vt:lpstr>Vocab</vt:lpstr>
      <vt:lpstr>3 key events in formation of T &amp; B lymphocytes </vt:lpstr>
      <vt:lpstr>3 key events in formation of T &amp; B lymphocytes </vt:lpstr>
      <vt:lpstr>3 key events in formation of T &amp; B lymphocytes</vt:lpstr>
      <vt:lpstr>3 key events in formation of T &amp; B lymphocytes </vt:lpstr>
      <vt:lpstr>PowerPoint Presentation</vt:lpstr>
      <vt:lpstr>PowerPoint Presentation</vt:lpstr>
      <vt:lpstr>Primary Immune Response  </vt:lpstr>
      <vt:lpstr>PowerPoint Presentation</vt:lpstr>
      <vt:lpstr>Secondary Immune Response</vt:lpstr>
      <vt:lpstr>PowerPoint Presentation</vt:lpstr>
      <vt:lpstr>PowerPoint Presentation</vt:lpstr>
      <vt:lpstr>PowerPoint Presentation</vt:lpstr>
      <vt:lpstr>Immunization &amp; Vaccination</vt:lpstr>
    </vt:vector>
  </TitlesOfParts>
  <Company>Lake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JENNIFER MCQUADE</dc:creator>
  <cp:lastModifiedBy>Jennifer McQuade</cp:lastModifiedBy>
  <cp:revision>48</cp:revision>
  <dcterms:created xsi:type="dcterms:W3CDTF">2010-04-27T00:42:03Z</dcterms:created>
  <dcterms:modified xsi:type="dcterms:W3CDTF">2013-04-11T13:57:58Z</dcterms:modified>
</cp:coreProperties>
</file>