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68" r:id="rId11"/>
    <p:sldId id="269" r:id="rId12"/>
    <p:sldId id="273" r:id="rId13"/>
    <p:sldId id="270" r:id="rId14"/>
    <p:sldId id="274"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58"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0" i="0" u="none" strike="noStrike" kern="1200" cap="none" spc="0" normalizeH="0" baseline="0" noProof="0" smtClean="0">
                <a:ln>
                  <a:noFill/>
                </a:ln>
                <a:solidFill>
                  <a:prstClr val="white">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7/29/2020</a:t>
            </a:fld>
            <a:endPar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772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443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41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4002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931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9766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7734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71731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8851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 y="914401"/>
            <a:ext cx="115824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25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9001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4147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31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617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7829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119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7710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881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321690-F3A3-401C-887A-766300BD97AB}" type="datetimeFigureOut">
              <a:rPr kumimoji="0" lang="en-US"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7/29/2020</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3AA4DFB-8953-408C-98A3-32B18B4479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2145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sevengablesscienc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057400" y="819151"/>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o"/>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o"/>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o"/>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o"/>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o"/>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186496"/>
                </a:solidFill>
                <a:effectLst/>
                <a:uLnTx/>
                <a:uFillTx/>
                <a:latin typeface="Arial" panose="020B0604020202020204" pitchFamily="34" charset="0"/>
                <a:ea typeface="+mn-ea"/>
                <a:cs typeface="+mn-cs"/>
              </a:rPr>
              <a:t>Chapter 1: The Nature of Life </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Science </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is a way of thinking, questioning, and </a:t>
            </a:r>
            <a:r>
              <a:rPr kumimoji="0" lang="en-US" alt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gathering evidence</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2296" name="Picture 8" descr="bhspe-0101co-00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54955" y="2099733"/>
            <a:ext cx="8825658" cy="3539067"/>
          </a:xfrm>
          <a:noFill/>
        </p:spPr>
      </p:pic>
      <p:sp>
        <p:nvSpPr>
          <p:cNvPr id="34820"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p:cNvSpPr txBox="1"/>
          <p:nvPr/>
        </p:nvSpPr>
        <p:spPr>
          <a:xfrm>
            <a:off x="2057400" y="5749159"/>
            <a:ext cx="6329855" cy="461665"/>
          </a:xfrm>
          <a:prstGeom prst="rect">
            <a:avLst/>
          </a:prstGeom>
          <a:noFill/>
        </p:spPr>
        <p:txBody>
          <a:bodyPr wrap="square" rtlCol="0">
            <a:spAutoFit/>
          </a:bodyPr>
          <a:lstStyle/>
          <a:p>
            <a:pPr lvl="0"/>
            <a:r>
              <a:rPr lang="en-US" sz="2400" b="1" dirty="0">
                <a:solidFill>
                  <a:prstClr val="white"/>
                </a:solidFill>
              </a:rPr>
              <a:t>http://www.sevengablesscience.com/</a:t>
            </a:r>
            <a:endPar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81775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6"/>
                                        </p:tgtEl>
                                        <p:attrNameLst>
                                          <p:attrName>style.visibility</p:attrName>
                                        </p:attrNameLst>
                                      </p:cBhvr>
                                      <p:to>
                                        <p:strVal val="visible"/>
                                      </p:to>
                                    </p:set>
                                    <p:animEffect transition="in" filter="wipe(up)">
                                      <p:cBhvr>
                                        <p:cTn id="11"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76400" y="727074"/>
            <a:ext cx="8686800" cy="1073733"/>
          </a:xfrm>
        </p:spPr>
        <p:txBody>
          <a:bodyPr/>
          <a:lstStyle/>
          <a:p>
            <a:r>
              <a:rPr lang="en-US" altLang="en-US" sz="3200" dirty="0" smtClean="0"/>
              <a:t>Practice</a:t>
            </a:r>
            <a:r>
              <a:rPr lang="en-US" altLang="en-US" sz="3200" dirty="0" smtClean="0"/>
              <a:t>: Independent </a:t>
            </a:r>
            <a:r>
              <a:rPr lang="en-US" altLang="en-US" sz="3200" dirty="0" smtClean="0"/>
              <a:t>variable and </a:t>
            </a:r>
            <a:r>
              <a:rPr lang="en-US" altLang="en-US" sz="3200" dirty="0" smtClean="0"/>
              <a:t>dependent variables</a:t>
            </a:r>
            <a:endParaRPr lang="en-US" altLang="en-US" sz="3200" dirty="0" smtClean="0"/>
          </a:p>
        </p:txBody>
      </p:sp>
      <p:sp>
        <p:nvSpPr>
          <p:cNvPr id="3" name="Content Placeholder 2"/>
          <p:cNvSpPr>
            <a:spLocks noGrp="1"/>
          </p:cNvSpPr>
          <p:nvPr>
            <p:ph idx="1"/>
          </p:nvPr>
        </p:nvSpPr>
        <p:spPr>
          <a:xfrm>
            <a:off x="5231132" y="2601389"/>
            <a:ext cx="5889948" cy="2993279"/>
          </a:xfrm>
        </p:spPr>
        <p:txBody>
          <a:bodyPr>
            <a:normAutofit/>
          </a:bodyPr>
          <a:lstStyle/>
          <a:p>
            <a:r>
              <a:rPr lang="en-US" altLang="en-US" dirty="0" smtClean="0"/>
              <a:t>What’s the Independent Variable?</a:t>
            </a:r>
          </a:p>
          <a:p>
            <a:r>
              <a:rPr lang="en-US" altLang="en-US" dirty="0" smtClean="0"/>
              <a:t>How do you know?</a:t>
            </a:r>
          </a:p>
          <a:p>
            <a:r>
              <a:rPr lang="en-US" altLang="en-US" dirty="0"/>
              <a:t>What’s the D</a:t>
            </a:r>
            <a:r>
              <a:rPr lang="en-US" altLang="en-US" dirty="0" smtClean="0"/>
              <a:t>ependent </a:t>
            </a:r>
            <a:r>
              <a:rPr lang="en-US" altLang="en-US" dirty="0"/>
              <a:t>Variable?</a:t>
            </a:r>
          </a:p>
          <a:p>
            <a:r>
              <a:rPr lang="en-US" altLang="en-US" dirty="0"/>
              <a:t>How do you know</a:t>
            </a:r>
            <a:r>
              <a:rPr lang="en-US" altLang="en-US" dirty="0" smtClean="0"/>
              <a:t>?</a:t>
            </a:r>
          </a:p>
          <a:p>
            <a:r>
              <a:rPr lang="en-US" altLang="en-US" dirty="0" smtClean="0"/>
              <a:t>What’s the relationship between the independent and dependent variable?</a:t>
            </a:r>
            <a:endParaRPr lang="en-US" altLang="en-US" dirty="0"/>
          </a:p>
          <a:p>
            <a:endParaRPr lang="en-US" altLang="en-US" dirty="0" smtClean="0"/>
          </a:p>
        </p:txBody>
      </p:sp>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7632441" y="6242180"/>
            <a:ext cx="4674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Blooms Taxonomy: Apply &amp; Evaluate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1202" name="Picture 2" descr="https://wiki.leeds.ac.uk/images/8/84/Chb6tm_pop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13" y="2601390"/>
            <a:ext cx="40195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76400" y="727074"/>
            <a:ext cx="8686800" cy="1073733"/>
          </a:xfrm>
        </p:spPr>
        <p:txBody>
          <a:bodyPr/>
          <a:lstStyle/>
          <a:p>
            <a:r>
              <a:rPr lang="en-US" altLang="en-US" sz="3200" dirty="0"/>
              <a:t>Practice: Independent variable and dependent variables</a:t>
            </a:r>
            <a:endParaRPr lang="en-US" altLang="en-US" sz="3200" dirty="0" smtClean="0"/>
          </a:p>
        </p:txBody>
      </p:sp>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7632441" y="6242180"/>
            <a:ext cx="4674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Blooms Taxonomy: Apply &amp; Evaluate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3250" name="Picture 2" descr="http://www.physicalgeography.net/fundamentals/images/regres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40" y="2826440"/>
            <a:ext cx="4400550"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8" name="Content Placeholder 2"/>
          <p:cNvSpPr txBox="1">
            <a:spLocks/>
          </p:cNvSpPr>
          <p:nvPr/>
        </p:nvSpPr>
        <p:spPr>
          <a:xfrm>
            <a:off x="5231132" y="2601389"/>
            <a:ext cx="5889948" cy="29932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ltLang="en-US" smtClean="0"/>
              <a:t>What’s the Independent Variable?</a:t>
            </a:r>
          </a:p>
          <a:p>
            <a:r>
              <a:rPr lang="en-US" altLang="en-US" smtClean="0"/>
              <a:t>How do you know?</a:t>
            </a:r>
          </a:p>
          <a:p>
            <a:r>
              <a:rPr lang="en-US" altLang="en-US" smtClean="0"/>
              <a:t>What’s the Dependent Variable?</a:t>
            </a:r>
          </a:p>
          <a:p>
            <a:r>
              <a:rPr lang="en-US" altLang="en-US" smtClean="0"/>
              <a:t>How do you know?</a:t>
            </a:r>
          </a:p>
          <a:p>
            <a:r>
              <a:rPr lang="en-US" altLang="en-US" smtClean="0"/>
              <a:t>What’s the relationship between the independent and dependent variable?</a:t>
            </a:r>
          </a:p>
          <a:p>
            <a:endParaRPr lang="en-US" altLang="en-US" dirty="0" smtClean="0"/>
          </a:p>
        </p:txBody>
      </p:sp>
    </p:spTree>
    <p:extLst>
      <p:ext uri="{BB962C8B-B14F-4D97-AF65-F5344CB8AC3E}">
        <p14:creationId xmlns:p14="http://schemas.microsoft.com/office/powerpoint/2010/main" val="36498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 Hypothesis Should Always:</a:t>
            </a:r>
            <a:endParaRPr lang="en-US" dirty="0"/>
          </a:p>
        </p:txBody>
      </p:sp>
      <p:sp>
        <p:nvSpPr>
          <p:cNvPr id="6" name="Content Placeholder 5"/>
          <p:cNvSpPr>
            <a:spLocks noGrp="1"/>
          </p:cNvSpPr>
          <p:nvPr>
            <p:ph idx="1"/>
          </p:nvPr>
        </p:nvSpPr>
        <p:spPr>
          <a:xfrm>
            <a:off x="844731" y="2333897"/>
            <a:ext cx="10589623" cy="4299984"/>
          </a:xfrm>
        </p:spPr>
        <p:txBody>
          <a:bodyPr>
            <a:normAutofit lnSpcReduction="10000"/>
          </a:bodyPr>
          <a:lstStyle/>
          <a:p>
            <a:r>
              <a:rPr lang="en-US" sz="2400" dirty="0" smtClean="0"/>
              <a:t>Be a </a:t>
            </a:r>
            <a:r>
              <a:rPr lang="en-US" sz="2400" dirty="0" smtClean="0"/>
              <a:t>statement, not a </a:t>
            </a:r>
            <a:r>
              <a:rPr lang="en-US" sz="2400" dirty="0" smtClean="0"/>
              <a:t>question</a:t>
            </a:r>
          </a:p>
          <a:p>
            <a:endParaRPr lang="en-US" sz="2400" dirty="0"/>
          </a:p>
          <a:p>
            <a:r>
              <a:rPr lang="en-US" sz="2400" dirty="0" smtClean="0"/>
              <a:t>Explain what you think will happen</a:t>
            </a:r>
          </a:p>
          <a:p>
            <a:endParaRPr lang="en-US" sz="2400" dirty="0" smtClean="0"/>
          </a:p>
          <a:p>
            <a:r>
              <a:rPr lang="en-US" sz="2400" dirty="0" smtClean="0"/>
              <a:t>Be clear</a:t>
            </a:r>
            <a:r>
              <a:rPr lang="en-US" sz="2400" dirty="0"/>
              <a:t> </a:t>
            </a:r>
            <a:r>
              <a:rPr lang="en-US" sz="2400" dirty="0" smtClean="0"/>
              <a:t>and understandable</a:t>
            </a:r>
            <a:endParaRPr lang="en-US" sz="2400" dirty="0" smtClean="0"/>
          </a:p>
          <a:p>
            <a:endParaRPr lang="en-US" sz="2400" dirty="0" smtClean="0"/>
          </a:p>
          <a:p>
            <a:r>
              <a:rPr lang="en-US" sz="2400" dirty="0" smtClean="0"/>
              <a:t>Identify </a:t>
            </a:r>
            <a:r>
              <a:rPr lang="en-US" sz="2400" dirty="0" smtClean="0"/>
              <a:t>the </a:t>
            </a:r>
            <a:r>
              <a:rPr lang="en-US" sz="2400" dirty="0" smtClean="0"/>
              <a:t>variables</a:t>
            </a:r>
          </a:p>
          <a:p>
            <a:endParaRPr lang="en-US" sz="2400" dirty="0" smtClean="0"/>
          </a:p>
          <a:p>
            <a:r>
              <a:rPr lang="en-US" sz="2400" dirty="0" smtClean="0"/>
              <a:t>Be "testable."</a:t>
            </a:r>
            <a:endParaRPr lang="en-US" sz="2400" dirty="0"/>
          </a:p>
        </p:txBody>
      </p:sp>
      <p:sp>
        <p:nvSpPr>
          <p:cNvPr id="7"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58105" y="2517929"/>
            <a:ext cx="2111443" cy="3931920"/>
          </a:xfrm>
          <a:prstGeom prst="rect">
            <a:avLst/>
          </a:prstGeom>
        </p:spPr>
      </p:pic>
    </p:spTree>
    <p:extLst>
      <p:ext uri="{BB962C8B-B14F-4D97-AF65-F5344CB8AC3E}">
        <p14:creationId xmlns:p14="http://schemas.microsoft.com/office/powerpoint/2010/main" val="18160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For </a:t>
            </a:r>
            <a:r>
              <a:rPr lang="en-US" dirty="0" smtClean="0"/>
              <a:t>each pair, identify which hypothesis is better and explain why</a:t>
            </a:r>
            <a:endParaRPr lang="en-US" dirty="0"/>
          </a:p>
        </p:txBody>
      </p:sp>
      <p:sp>
        <p:nvSpPr>
          <p:cNvPr id="3" name="Content Placeholder 2"/>
          <p:cNvSpPr>
            <a:spLocks noGrp="1"/>
          </p:cNvSpPr>
          <p:nvPr>
            <p:ph idx="1"/>
          </p:nvPr>
        </p:nvSpPr>
        <p:spPr/>
        <p:txBody>
          <a:bodyPr>
            <a:normAutofit/>
          </a:bodyPr>
          <a:lstStyle/>
          <a:p>
            <a:r>
              <a:rPr lang="en-US" b="1" i="1" dirty="0" smtClean="0"/>
              <a:t>Hypothesis </a:t>
            </a:r>
            <a:r>
              <a:rPr lang="en-US" b="1" i="1" dirty="0" smtClean="0"/>
              <a:t>Pair 1</a:t>
            </a:r>
            <a:r>
              <a:rPr lang="en-US" b="1" i="1" dirty="0" smtClean="0"/>
              <a:t>:</a:t>
            </a:r>
          </a:p>
          <a:p>
            <a:pPr marL="800100" lvl="1" indent="-342900">
              <a:buFont typeface="+mj-lt"/>
              <a:buAutoNum type="alphaUcPeriod"/>
            </a:pPr>
            <a:r>
              <a:rPr lang="en-US" b="1" i="1" dirty="0" smtClean="0"/>
              <a:t>When </a:t>
            </a:r>
            <a:r>
              <a:rPr lang="en-US" b="1" i="1" dirty="0"/>
              <a:t>there is less oxygen in the water, rainbow trout suffer more lice</a:t>
            </a:r>
            <a:r>
              <a:rPr lang="en-US" b="1" i="1" dirty="0" smtClean="0"/>
              <a:t>.</a:t>
            </a:r>
          </a:p>
          <a:p>
            <a:pPr marL="800100" lvl="1" indent="-342900">
              <a:buFont typeface="+mj-lt"/>
              <a:buAutoNum type="alphaUcPeriod"/>
            </a:pPr>
            <a:r>
              <a:rPr lang="en-US" b="1" i="1" dirty="0" smtClean="0"/>
              <a:t>Do rainbow trout have more lice when there’s more or less oxygen in the water?</a:t>
            </a:r>
            <a:endParaRPr lang="en-US" b="1" i="1" dirty="0" smtClean="0"/>
          </a:p>
          <a:p>
            <a:endParaRPr lang="en-US" b="1" i="1" dirty="0" smtClean="0"/>
          </a:p>
          <a:p>
            <a:r>
              <a:rPr lang="en-US" b="1" i="1" dirty="0" smtClean="0"/>
              <a:t>Hypothesis </a:t>
            </a:r>
            <a:r>
              <a:rPr lang="en-US" b="1" i="1" dirty="0" smtClean="0"/>
              <a:t>Pair 2</a:t>
            </a:r>
            <a:r>
              <a:rPr lang="en-US" b="1" i="1" dirty="0" smtClean="0"/>
              <a:t>:</a:t>
            </a:r>
          </a:p>
          <a:p>
            <a:pPr marL="800100" lvl="1" indent="-342900">
              <a:buFont typeface="+mj-lt"/>
              <a:buAutoNum type="alphaUcPeriod"/>
            </a:pPr>
            <a:r>
              <a:rPr lang="en-US" b="1" i="1" dirty="0"/>
              <a:t>Our universe is surrounded by another, larger universe, with which we can have absolutely no contact</a:t>
            </a:r>
            <a:r>
              <a:rPr lang="en-US" b="1" i="1" dirty="0" smtClean="0"/>
              <a:t>.</a:t>
            </a:r>
          </a:p>
          <a:p>
            <a:pPr marL="800100" lvl="1" indent="-342900">
              <a:buFont typeface="+mj-lt"/>
              <a:buAutoNum type="alphaUcPeriod"/>
            </a:pPr>
            <a:r>
              <a:rPr lang="en-US" b="1" i="1" dirty="0" smtClean="0"/>
              <a:t>The more high temperature gasses in galaxies the more x-rays they will emit.</a:t>
            </a:r>
            <a:endParaRPr lang="en-US" b="1" i="1" dirty="0"/>
          </a:p>
        </p:txBody>
      </p:sp>
      <p:sp>
        <p:nvSpPr>
          <p:cNvPr id="4" name="TextBox 3"/>
          <p:cNvSpPr txBox="1"/>
          <p:nvPr/>
        </p:nvSpPr>
        <p:spPr>
          <a:xfrm>
            <a:off x="7632441" y="6242180"/>
            <a:ext cx="4674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Blooms Taxonomy: Evaluate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4690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For </a:t>
            </a:r>
            <a:r>
              <a:rPr lang="en-US" dirty="0" smtClean="0"/>
              <a:t>each pair, identify which hypothesis is better and explain why</a:t>
            </a:r>
            <a:endParaRPr lang="en-US" dirty="0"/>
          </a:p>
        </p:txBody>
      </p:sp>
      <p:sp>
        <p:nvSpPr>
          <p:cNvPr id="3" name="Content Placeholder 2"/>
          <p:cNvSpPr>
            <a:spLocks noGrp="1"/>
          </p:cNvSpPr>
          <p:nvPr>
            <p:ph sz="half" idx="1"/>
          </p:nvPr>
        </p:nvSpPr>
        <p:spPr/>
        <p:txBody>
          <a:bodyPr>
            <a:normAutofit/>
          </a:bodyPr>
          <a:lstStyle/>
          <a:p>
            <a:r>
              <a:rPr lang="en-US" b="1" i="1" dirty="0" smtClean="0"/>
              <a:t>Hypothesis </a:t>
            </a:r>
            <a:r>
              <a:rPr lang="en-US" b="1" i="1" dirty="0" smtClean="0"/>
              <a:t>Pair 3:</a:t>
            </a:r>
            <a:endParaRPr lang="en-US" b="1" i="1" dirty="0" smtClean="0"/>
          </a:p>
          <a:p>
            <a:pPr marL="800100" lvl="1" indent="-342900">
              <a:buFont typeface="+mj-lt"/>
              <a:buAutoNum type="alphaUcPeriod"/>
            </a:pPr>
            <a:r>
              <a:rPr lang="en-US" b="1" i="1" dirty="0"/>
              <a:t>Aphid-infected plants that are exposed to ladybugs will have fewer aphids after a week than aphid-infected plants which are left untreated.</a:t>
            </a:r>
          </a:p>
          <a:p>
            <a:pPr marL="800100" lvl="1" indent="-342900">
              <a:buFont typeface="+mj-lt"/>
              <a:buAutoNum type="alphaUcPeriod"/>
            </a:pPr>
            <a:r>
              <a:rPr lang="en-US" b="1" i="1" dirty="0"/>
              <a:t>Ladybugs are a good natural pesticide for treating aphid infected </a:t>
            </a:r>
            <a:r>
              <a:rPr lang="en-US" b="1" i="1" dirty="0" smtClean="0"/>
              <a:t>plants.</a:t>
            </a:r>
            <a:endParaRPr lang="en-US" b="1" i="1"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5919" y="3001962"/>
            <a:ext cx="3810000" cy="2619375"/>
          </a:xfrm>
        </p:spPr>
      </p:pic>
      <p:sp>
        <p:nvSpPr>
          <p:cNvPr id="4" name="TextBox 3"/>
          <p:cNvSpPr txBox="1"/>
          <p:nvPr/>
        </p:nvSpPr>
        <p:spPr>
          <a:xfrm>
            <a:off x="7632441" y="6242180"/>
            <a:ext cx="4674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Blooms Taxonomy: Evaluate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28455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54954" y="973668"/>
            <a:ext cx="9783012" cy="706964"/>
          </a:xfrm>
        </p:spPr>
        <p:txBody>
          <a:bodyPr/>
          <a:lstStyle/>
          <a:p>
            <a:r>
              <a:rPr lang="en-US" altLang="en-US" dirty="0"/>
              <a:t>Practice: </a:t>
            </a:r>
            <a:r>
              <a:rPr lang="en-US" altLang="en-US" dirty="0" smtClean="0"/>
              <a:t>Putting it all together</a:t>
            </a:r>
            <a:endParaRPr lang="en-US" altLang="en-US" dirty="0" smtClean="0"/>
          </a:p>
        </p:txBody>
      </p:sp>
      <p:sp>
        <p:nvSpPr>
          <p:cNvPr id="3" name="Content Placeholder 2"/>
          <p:cNvSpPr>
            <a:spLocks noGrp="1"/>
          </p:cNvSpPr>
          <p:nvPr>
            <p:ph sz="half" idx="1"/>
          </p:nvPr>
        </p:nvSpPr>
        <p:spPr>
          <a:xfrm>
            <a:off x="1154954" y="2330824"/>
            <a:ext cx="4546599" cy="4280688"/>
          </a:xfrm>
        </p:spPr>
        <p:txBody>
          <a:bodyPr>
            <a:normAutofit/>
          </a:bodyPr>
          <a:lstStyle/>
          <a:p>
            <a:r>
              <a:rPr lang="en-US" altLang="en-US" dirty="0" smtClean="0"/>
              <a:t>In the experiment outlined in the table, 5 identical tomato seedlings are planted in 5 identical pots, placed in the same location, and watered on identical schedules.</a:t>
            </a:r>
          </a:p>
          <a:p>
            <a:r>
              <a:rPr lang="en-US" altLang="en-US" dirty="0"/>
              <a:t>Identify the following</a:t>
            </a:r>
          </a:p>
          <a:p>
            <a:pPr lvl="1"/>
            <a:r>
              <a:rPr lang="en-US" altLang="en-US" dirty="0"/>
              <a:t>Independent variable</a:t>
            </a:r>
          </a:p>
          <a:p>
            <a:pPr lvl="1"/>
            <a:r>
              <a:rPr lang="en-US" altLang="en-US" dirty="0"/>
              <a:t>Dependent variable</a:t>
            </a:r>
          </a:p>
          <a:p>
            <a:pPr lvl="1"/>
            <a:r>
              <a:rPr lang="en-US" altLang="en-US" dirty="0" smtClean="0"/>
              <a:t>Controlled variables</a:t>
            </a:r>
          </a:p>
          <a:p>
            <a:pPr lvl="1"/>
            <a:r>
              <a:rPr lang="en-US" altLang="en-US" dirty="0" smtClean="0"/>
              <a:t>Write a hypothesis for this experiment.</a:t>
            </a:r>
            <a:endParaRPr lang="en-US" altLang="en-US" dirty="0"/>
          </a:p>
          <a:p>
            <a:pPr lvl="1"/>
            <a:endParaRPr lang="en-US" altLang="en-US" dirty="0" smtClean="0"/>
          </a:p>
        </p:txBody>
      </p:sp>
      <p:graphicFrame>
        <p:nvGraphicFramePr>
          <p:cNvPr id="4" name="Content Placeholder 3"/>
          <p:cNvGraphicFramePr>
            <a:graphicFrameLocks noGrp="1"/>
          </p:cNvGraphicFramePr>
          <p:nvPr>
            <p:ph sz="half" idx="2"/>
            <p:extLst/>
          </p:nvPr>
        </p:nvGraphicFramePr>
        <p:xfrm>
          <a:off x="5674659" y="2603500"/>
          <a:ext cx="6230470" cy="3037840"/>
        </p:xfrm>
        <a:graphic>
          <a:graphicData uri="http://schemas.openxmlformats.org/drawingml/2006/table">
            <a:tbl>
              <a:tblPr firstRow="1" bandRow="1">
                <a:tableStyleId>{5C22544A-7EE6-4342-B048-85BDC9FD1C3A}</a:tableStyleId>
              </a:tblPr>
              <a:tblGrid>
                <a:gridCol w="1190613">
                  <a:extLst>
                    <a:ext uri="{9D8B030D-6E8A-4147-A177-3AD203B41FA5}">
                      <a16:colId xmlns:a16="http://schemas.microsoft.com/office/drawing/2014/main" val="20000"/>
                    </a:ext>
                  </a:extLst>
                </a:gridCol>
                <a:gridCol w="1409152">
                  <a:extLst>
                    <a:ext uri="{9D8B030D-6E8A-4147-A177-3AD203B41FA5}">
                      <a16:colId xmlns:a16="http://schemas.microsoft.com/office/drawing/2014/main" val="20001"/>
                    </a:ext>
                  </a:extLst>
                </a:gridCol>
                <a:gridCol w="1699086">
                  <a:extLst>
                    <a:ext uri="{9D8B030D-6E8A-4147-A177-3AD203B41FA5}">
                      <a16:colId xmlns:a16="http://schemas.microsoft.com/office/drawing/2014/main" val="20002"/>
                    </a:ext>
                  </a:extLst>
                </a:gridCol>
                <a:gridCol w="1931619">
                  <a:extLst>
                    <a:ext uri="{9D8B030D-6E8A-4147-A177-3AD203B41FA5}">
                      <a16:colId xmlns:a16="http://schemas.microsoft.com/office/drawing/2014/main" val="20003"/>
                    </a:ext>
                  </a:extLst>
                </a:gridCol>
              </a:tblGrid>
              <a:tr h="370840">
                <a:tc>
                  <a:txBody>
                    <a:bodyPr/>
                    <a:lstStyle/>
                    <a:p>
                      <a:r>
                        <a:rPr lang="en-US" dirty="0" smtClean="0"/>
                        <a:t>Seedling</a:t>
                      </a:r>
                      <a:endParaRPr lang="en-US" dirty="0"/>
                    </a:p>
                  </a:txBody>
                  <a:tcPr/>
                </a:tc>
                <a:tc>
                  <a:txBody>
                    <a:bodyPr/>
                    <a:lstStyle/>
                    <a:p>
                      <a:r>
                        <a:rPr lang="en-US" dirty="0" smtClean="0"/>
                        <a:t>Soil</a:t>
                      </a:r>
                      <a:endParaRPr lang="en-US" dirty="0"/>
                    </a:p>
                  </a:txBody>
                  <a:tcPr/>
                </a:tc>
                <a:tc>
                  <a:txBody>
                    <a:bodyPr/>
                    <a:lstStyle/>
                    <a:p>
                      <a:r>
                        <a:rPr lang="en-US" dirty="0" smtClean="0"/>
                        <a:t>Soil</a:t>
                      </a:r>
                      <a:r>
                        <a:rPr lang="en-US" baseline="0" dirty="0" smtClean="0"/>
                        <a:t> Appearance</a:t>
                      </a:r>
                      <a:endParaRPr lang="en-US" dirty="0"/>
                    </a:p>
                  </a:txBody>
                  <a:tcPr/>
                </a:tc>
                <a:tc>
                  <a:txBody>
                    <a:bodyPr/>
                    <a:lstStyle/>
                    <a:p>
                      <a:r>
                        <a:rPr lang="en-US" dirty="0" smtClean="0"/>
                        <a:t>Plant Height at 10 days</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Yard dirt</a:t>
                      </a:r>
                      <a:endParaRPr lang="en-US" dirty="0"/>
                    </a:p>
                  </a:txBody>
                  <a:tcPr/>
                </a:tc>
                <a:tc>
                  <a:txBody>
                    <a:bodyPr/>
                    <a:lstStyle/>
                    <a:p>
                      <a:r>
                        <a:rPr lang="en-US" dirty="0" smtClean="0"/>
                        <a:t>Damp, light</a:t>
                      </a:r>
                      <a:endParaRPr lang="en-US" dirty="0"/>
                    </a:p>
                  </a:txBody>
                  <a:tcPr/>
                </a:tc>
                <a:tc>
                  <a:txBody>
                    <a:bodyPr/>
                    <a:lstStyle/>
                    <a:p>
                      <a:r>
                        <a:rPr lang="en-US" dirty="0" smtClean="0"/>
                        <a:t>6</a:t>
                      </a:r>
                      <a:r>
                        <a:rPr lang="en-US" baseline="0" dirty="0" smtClean="0"/>
                        <a:t> inches</a:t>
                      </a:r>
                      <a:endParaRPr lang="en-US" dirty="0"/>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r>
                        <a:rPr lang="en-US" dirty="0" smtClean="0"/>
                        <a:t>Sand</a:t>
                      </a:r>
                      <a:endParaRPr lang="en-US" dirty="0"/>
                    </a:p>
                  </a:txBody>
                  <a:tcPr/>
                </a:tc>
                <a:tc>
                  <a:txBody>
                    <a:bodyPr/>
                    <a:lstStyle/>
                    <a:p>
                      <a:r>
                        <a:rPr lang="en-US" dirty="0" smtClean="0"/>
                        <a:t>Dry, course</a:t>
                      </a:r>
                      <a:endParaRPr lang="en-US" dirty="0"/>
                    </a:p>
                  </a:txBody>
                  <a:tcPr/>
                </a:tc>
                <a:tc>
                  <a:txBody>
                    <a:bodyPr/>
                    <a:lstStyle/>
                    <a:p>
                      <a:r>
                        <a:rPr lang="en-US" dirty="0" smtClean="0"/>
                        <a:t>1 inch</a:t>
                      </a:r>
                      <a:endParaRPr lang="en-US" dirty="0"/>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r>
                        <a:rPr lang="en-US" dirty="0" smtClean="0"/>
                        <a:t>Clay </a:t>
                      </a:r>
                      <a:endParaRPr lang="en-US" dirty="0"/>
                    </a:p>
                  </a:txBody>
                  <a:tcPr/>
                </a:tc>
                <a:tc>
                  <a:txBody>
                    <a:bodyPr/>
                    <a:lstStyle/>
                    <a:p>
                      <a:r>
                        <a:rPr lang="en-US" dirty="0" smtClean="0"/>
                        <a:t>Wet, dense</a:t>
                      </a:r>
                      <a:endParaRPr lang="en-US" dirty="0"/>
                    </a:p>
                  </a:txBody>
                  <a:tcPr/>
                </a:tc>
                <a:tc>
                  <a:txBody>
                    <a:bodyPr/>
                    <a:lstStyle/>
                    <a:p>
                      <a:r>
                        <a:rPr lang="en-US" dirty="0" smtClean="0"/>
                        <a:t>2 inches</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r>
                        <a:rPr lang="en-US" dirty="0" smtClean="0"/>
                        <a:t>Miracle grow potting soil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Damp, nutrient rich</a:t>
                      </a:r>
                    </a:p>
                  </a:txBody>
                  <a:tcPr/>
                </a:tc>
                <a:tc>
                  <a:txBody>
                    <a:bodyPr/>
                    <a:lstStyle/>
                    <a:p>
                      <a:r>
                        <a:rPr lang="en-US" dirty="0" smtClean="0"/>
                        <a:t>10 inches</a:t>
                      </a:r>
                      <a:endParaRPr lang="en-US" dirty="0"/>
                    </a:p>
                  </a:txBody>
                  <a:tcPr/>
                </a:tc>
                <a:extLst>
                  <a:ext uri="{0D108BD9-81ED-4DB2-BD59-A6C34878D82A}">
                    <a16:rowId xmlns:a16="http://schemas.microsoft.com/office/drawing/2014/main" val="10004"/>
                  </a:ext>
                </a:extLst>
              </a:tr>
              <a:tr h="370840">
                <a:tc>
                  <a:txBody>
                    <a:bodyPr/>
                    <a:lstStyle/>
                    <a:p>
                      <a:r>
                        <a:rPr lang="en-US" dirty="0" smtClean="0"/>
                        <a:t>5</a:t>
                      </a:r>
                      <a:endParaRPr lang="en-US" dirty="0"/>
                    </a:p>
                  </a:txBody>
                  <a:tcPr/>
                </a:tc>
                <a:tc>
                  <a:txBody>
                    <a:bodyPr/>
                    <a:lstStyle/>
                    <a:p>
                      <a:r>
                        <a:rPr lang="en-US" dirty="0" smtClean="0"/>
                        <a:t>none</a:t>
                      </a:r>
                      <a:endParaRPr lang="en-US" dirty="0"/>
                    </a:p>
                  </a:txBody>
                  <a:tcPr/>
                </a:tc>
                <a:tc>
                  <a:txBody>
                    <a:bodyPr/>
                    <a:lstStyle/>
                    <a:p>
                      <a:r>
                        <a:rPr lang="en-US" dirty="0" smtClean="0"/>
                        <a:t>Empty pot</a:t>
                      </a:r>
                      <a:endParaRPr lang="en-US" dirty="0"/>
                    </a:p>
                  </a:txBody>
                  <a:tcPr/>
                </a:tc>
                <a:tc>
                  <a:txBody>
                    <a:bodyPr/>
                    <a:lstStyle/>
                    <a:p>
                      <a:r>
                        <a:rPr lang="en-US" dirty="0" smtClean="0"/>
                        <a:t>0 inches</a:t>
                      </a:r>
                      <a:endParaRPr lang="en-US" dirty="0"/>
                    </a:p>
                  </a:txBody>
                  <a:tcPr/>
                </a:tc>
                <a:extLst>
                  <a:ext uri="{0D108BD9-81ED-4DB2-BD59-A6C34878D82A}">
                    <a16:rowId xmlns:a16="http://schemas.microsoft.com/office/drawing/2014/main" val="10005"/>
                  </a:ext>
                </a:extLst>
              </a:tr>
            </a:tbl>
          </a:graphicData>
        </a:graphic>
      </p:graphicFrame>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6741459" y="6242180"/>
            <a:ext cx="5565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Blooms Taxonomy: Apply, analyze, evaluate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48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dirty="0" smtClean="0"/>
              <a:t>For more resources including printable notes, worksheets, and links to online practice visit my website </a:t>
            </a:r>
            <a:r>
              <a:rPr lang="en-US" dirty="0"/>
              <a:t>at </a:t>
            </a:r>
            <a:r>
              <a:rPr lang="en-US" dirty="0">
                <a:hlinkClick r:id="rId2"/>
              </a:rPr>
              <a:t>http://www.sevengablesscience.com</a:t>
            </a:r>
            <a:r>
              <a:rPr lang="en-US" dirty="0" smtClean="0">
                <a:hlinkClick r:id="rId2"/>
              </a:rPr>
              <a:t>/</a:t>
            </a:r>
            <a:endParaRPr lang="en-US" dirty="0" smtClean="0"/>
          </a:p>
          <a:p>
            <a:endParaRPr lang="en-US" dirty="0" smtClean="0"/>
          </a:p>
          <a:p>
            <a:r>
              <a:rPr lang="en-US" dirty="0" smtClean="0"/>
              <a:t>Like and Subscribe to my YouTube channel “</a:t>
            </a:r>
            <a:r>
              <a:rPr lang="en-US" dirty="0" err="1" smtClean="0"/>
              <a:t>McQuades</a:t>
            </a:r>
            <a:r>
              <a:rPr lang="en-US" dirty="0" smtClean="0"/>
              <a:t> </a:t>
            </a:r>
            <a:r>
              <a:rPr lang="en-US" dirty="0"/>
              <a:t>Learn Biology </a:t>
            </a:r>
            <a:r>
              <a:rPr lang="en-US" dirty="0" smtClean="0"/>
              <a:t>Channel” to keep learning. </a:t>
            </a:r>
          </a:p>
          <a:p>
            <a:endParaRPr lang="en-US" dirty="0"/>
          </a:p>
          <a:p>
            <a:r>
              <a:rPr lang="en-US" dirty="0" smtClean="0"/>
              <a:t>Remember, never stop learning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7074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altLang="en-US" dirty="0" smtClean="0"/>
              <a:t>1.1 Objectives:</a:t>
            </a:r>
          </a:p>
        </p:txBody>
      </p:sp>
      <p:sp>
        <p:nvSpPr>
          <p:cNvPr id="35843" name="Content Placeholder 3"/>
          <p:cNvSpPr>
            <a:spLocks noGrp="1"/>
          </p:cNvSpPr>
          <p:nvPr>
            <p:ph idx="1"/>
          </p:nvPr>
        </p:nvSpPr>
        <p:spPr>
          <a:xfrm>
            <a:off x="2057400" y="2285999"/>
            <a:ext cx="8305800" cy="4061013"/>
          </a:xfrm>
        </p:spPr>
        <p:txBody>
          <a:bodyPr>
            <a:normAutofit/>
          </a:bodyPr>
          <a:lstStyle/>
          <a:p>
            <a:r>
              <a:rPr lang="en-US" altLang="en-US" dirty="0" smtClean="0"/>
              <a:t>Identify the different elements of scientific inquiry</a:t>
            </a:r>
          </a:p>
          <a:p>
            <a:endParaRPr lang="en-US" altLang="en-US" dirty="0" smtClean="0"/>
          </a:p>
          <a:p>
            <a:r>
              <a:rPr lang="en-US" altLang="en-US" dirty="0" smtClean="0"/>
              <a:t> Create testable hypotheses</a:t>
            </a:r>
          </a:p>
          <a:p>
            <a:endParaRPr lang="en-US" altLang="en-US" dirty="0" smtClean="0"/>
          </a:p>
          <a:p>
            <a:r>
              <a:rPr lang="en-US" altLang="en-US" dirty="0" smtClean="0"/>
              <a:t>Differentiate between independent variables and dependent variables</a:t>
            </a:r>
          </a:p>
          <a:p>
            <a:endParaRPr lang="en-US" altLang="en-US" dirty="0" smtClean="0"/>
          </a:p>
          <a:p>
            <a:r>
              <a:rPr lang="en-US" altLang="en-US" dirty="0" smtClean="0"/>
              <a:t>Explain the importance of a control group</a:t>
            </a:r>
          </a:p>
          <a:p>
            <a:endParaRPr lang="en-US" altLang="en-US" dirty="0" smtClean="0"/>
          </a:p>
        </p:txBody>
      </p:sp>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23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Vocabulary</a:t>
            </a:r>
            <a:endParaRPr lang="en-US" dirty="0"/>
          </a:p>
        </p:txBody>
      </p:sp>
      <p:graphicFrame>
        <p:nvGraphicFramePr>
          <p:cNvPr id="6" name="Content Placeholder 5"/>
          <p:cNvGraphicFramePr>
            <a:graphicFrameLocks noGrp="1"/>
          </p:cNvGraphicFramePr>
          <p:nvPr>
            <p:ph idx="1"/>
            <p:extLst/>
          </p:nvPr>
        </p:nvGraphicFramePr>
        <p:xfrm>
          <a:off x="1155698" y="2603500"/>
          <a:ext cx="9767674" cy="2419281"/>
        </p:xfrm>
        <a:graphic>
          <a:graphicData uri="http://schemas.openxmlformats.org/drawingml/2006/table">
            <a:tbl>
              <a:tblPr firstRow="1" bandRow="1">
                <a:tableStyleId>{69CF1AB2-1976-4502-BF36-3FF5EA218861}</a:tableStyleId>
              </a:tblPr>
              <a:tblGrid>
                <a:gridCol w="4883837">
                  <a:extLst>
                    <a:ext uri="{9D8B030D-6E8A-4147-A177-3AD203B41FA5}">
                      <a16:colId xmlns:a16="http://schemas.microsoft.com/office/drawing/2014/main" val="20000"/>
                    </a:ext>
                  </a:extLst>
                </a:gridCol>
                <a:gridCol w="4883837">
                  <a:extLst>
                    <a:ext uri="{9D8B030D-6E8A-4147-A177-3AD203B41FA5}">
                      <a16:colId xmlns:a16="http://schemas.microsoft.com/office/drawing/2014/main" val="20001"/>
                    </a:ext>
                  </a:extLst>
                </a:gridCol>
              </a:tblGrid>
              <a:tr h="593067">
                <a:tc>
                  <a:txBody>
                    <a:bodyPr/>
                    <a:lstStyle/>
                    <a:p>
                      <a:pPr algn="ctr"/>
                      <a:r>
                        <a:rPr lang="en-US" b="1" dirty="0" smtClean="0"/>
                        <a:t>Science</a:t>
                      </a:r>
                      <a:endParaRPr lang="en-US" b="1" dirty="0"/>
                    </a:p>
                  </a:txBody>
                  <a:tcPr/>
                </a:tc>
                <a:tc>
                  <a:txBody>
                    <a:bodyPr/>
                    <a:lstStyle/>
                    <a:p>
                      <a:pPr algn="ctr"/>
                      <a:r>
                        <a:rPr lang="en-US" b="1" dirty="0" smtClean="0"/>
                        <a:t>Constants/ Controlled</a:t>
                      </a:r>
                      <a:r>
                        <a:rPr lang="en-US" b="1" baseline="0" dirty="0" smtClean="0"/>
                        <a:t> Variables</a:t>
                      </a:r>
                      <a:endParaRPr lang="en-US" b="1" dirty="0"/>
                    </a:p>
                  </a:txBody>
                  <a:tcPr/>
                </a:tc>
                <a:extLst>
                  <a:ext uri="{0D108BD9-81ED-4DB2-BD59-A6C34878D82A}">
                    <a16:rowId xmlns:a16="http://schemas.microsoft.com/office/drawing/2014/main" val="10000"/>
                  </a:ext>
                </a:extLst>
              </a:tr>
              <a:tr h="593067">
                <a:tc>
                  <a:txBody>
                    <a:bodyPr/>
                    <a:lstStyle/>
                    <a:p>
                      <a:pPr algn="ctr"/>
                      <a:r>
                        <a:rPr lang="en-US" b="1" dirty="0" smtClean="0"/>
                        <a:t>Hypothesis</a:t>
                      </a:r>
                      <a:endParaRPr lang="en-US" b="1" dirty="0"/>
                    </a:p>
                  </a:txBody>
                  <a:tcPr/>
                </a:tc>
                <a:tc>
                  <a:txBody>
                    <a:bodyPr/>
                    <a:lstStyle/>
                    <a:p>
                      <a:pPr algn="ctr"/>
                      <a:r>
                        <a:rPr lang="en-US" b="1" dirty="0" smtClean="0"/>
                        <a:t>Independent Variable</a:t>
                      </a:r>
                      <a:endParaRPr lang="en-US" b="1" dirty="0"/>
                    </a:p>
                  </a:txBody>
                  <a:tcPr/>
                </a:tc>
                <a:extLst>
                  <a:ext uri="{0D108BD9-81ED-4DB2-BD59-A6C34878D82A}">
                    <a16:rowId xmlns:a16="http://schemas.microsoft.com/office/drawing/2014/main" val="10001"/>
                  </a:ext>
                </a:extLst>
              </a:tr>
              <a:tr h="593067">
                <a:tc>
                  <a:txBody>
                    <a:bodyPr/>
                    <a:lstStyle/>
                    <a:p>
                      <a:pPr algn="ctr"/>
                      <a:r>
                        <a:rPr lang="en-US" b="1" dirty="0" smtClean="0"/>
                        <a:t>Observation</a:t>
                      </a:r>
                      <a:endParaRPr lang="en-US" b="1" dirty="0"/>
                    </a:p>
                  </a:txBody>
                  <a:tcPr/>
                </a:tc>
                <a:tc>
                  <a:txBody>
                    <a:bodyPr/>
                    <a:lstStyle/>
                    <a:p>
                      <a:pPr algn="ctr"/>
                      <a:r>
                        <a:rPr lang="en-US" b="1" dirty="0" smtClean="0"/>
                        <a:t>Dependent Variable</a:t>
                      </a:r>
                      <a:endParaRPr lang="en-US" b="1" dirty="0"/>
                    </a:p>
                  </a:txBody>
                  <a:tcPr/>
                </a:tc>
                <a:extLst>
                  <a:ext uri="{0D108BD9-81ED-4DB2-BD59-A6C34878D82A}">
                    <a16:rowId xmlns:a16="http://schemas.microsoft.com/office/drawing/2014/main" val="10002"/>
                  </a:ext>
                </a:extLst>
              </a:tr>
              <a:tr h="5930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Control</a:t>
                      </a:r>
                      <a:r>
                        <a:rPr lang="en-US" b="1" baseline="0" dirty="0" smtClean="0"/>
                        <a:t> Group</a:t>
                      </a:r>
                      <a:endParaRPr lang="en-US" b="1" dirty="0" smtClean="0"/>
                    </a:p>
                    <a:p>
                      <a:pPr algn="ctr"/>
                      <a:endParaRPr lang="en-US" b="1" dirty="0"/>
                    </a:p>
                  </a:txBody>
                  <a:tcPr/>
                </a:tc>
                <a:tc>
                  <a:txBody>
                    <a:bodyPr/>
                    <a:lstStyle/>
                    <a:p>
                      <a:pPr algn="ctr"/>
                      <a:r>
                        <a:rPr lang="en-US" b="1" dirty="0" smtClean="0"/>
                        <a:t>Data</a:t>
                      </a:r>
                      <a:endParaRPr lang="en-US" b="1" dirty="0"/>
                    </a:p>
                  </a:txBody>
                  <a:tcPr/>
                </a:tc>
                <a:extLst>
                  <a:ext uri="{0D108BD9-81ED-4DB2-BD59-A6C34878D82A}">
                    <a16:rowId xmlns:a16="http://schemas.microsoft.com/office/drawing/2014/main" val="10003"/>
                  </a:ext>
                </a:extLst>
              </a:tr>
            </a:tbl>
          </a:graphicData>
        </a:graphic>
      </p:graphicFrame>
      <p:sp>
        <p:nvSpPr>
          <p:cNvPr id="7"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920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Science</a:t>
            </a:r>
            <a:endParaRPr lang="en-US" dirty="0"/>
          </a:p>
        </p:txBody>
      </p:sp>
      <p:sp>
        <p:nvSpPr>
          <p:cNvPr id="3" name="Content Placeholder 2"/>
          <p:cNvSpPr>
            <a:spLocks noGrp="1"/>
          </p:cNvSpPr>
          <p:nvPr>
            <p:ph idx="1"/>
          </p:nvPr>
        </p:nvSpPr>
        <p:spPr>
          <a:xfrm>
            <a:off x="1154954" y="2603499"/>
            <a:ext cx="8825659" cy="3921209"/>
          </a:xfrm>
        </p:spPr>
        <p:txBody>
          <a:bodyPr/>
          <a:lstStyle/>
          <a:p>
            <a:r>
              <a:rPr lang="en-US" dirty="0" smtClean="0"/>
              <a:t>Science is an organized way of gathering and analyzing evidence about the natural world</a:t>
            </a:r>
          </a:p>
          <a:p>
            <a:pPr lvl="1"/>
            <a:r>
              <a:rPr lang="en-US" dirty="0" smtClean="0"/>
              <a:t>Science deals only with the natural world</a:t>
            </a:r>
          </a:p>
          <a:p>
            <a:pPr lvl="1"/>
            <a:r>
              <a:rPr lang="en-US" dirty="0" smtClean="0"/>
              <a:t>Scientists collect and organize information in an orderly way, looking for patterns and connections</a:t>
            </a:r>
          </a:p>
          <a:p>
            <a:pPr lvl="1"/>
            <a:r>
              <a:rPr lang="en-US" dirty="0" smtClean="0"/>
              <a:t>Scientists propose explanations based on evidence, not belief</a:t>
            </a:r>
          </a:p>
          <a:p>
            <a:pPr lvl="1"/>
            <a:r>
              <a:rPr lang="en-US" dirty="0" smtClean="0"/>
              <a:t>Science is a way of knowing</a:t>
            </a:r>
          </a:p>
          <a:p>
            <a:pPr marL="457200" lvl="1" indent="0">
              <a:buNone/>
            </a:pPr>
            <a:endParaRPr lang="en-US" dirty="0" smtClean="0"/>
          </a:p>
          <a:p>
            <a:r>
              <a:rPr lang="en-US" dirty="0" smtClean="0"/>
              <a:t>The goals of science are to provide natural explanations for events in the natural world. Science aims to use those explanations to understand patterns in nature and to make useful predictions about natural events</a:t>
            </a:r>
          </a:p>
        </p:txBody>
      </p:sp>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6-Point Star 5"/>
          <p:cNvSpPr/>
          <p:nvPr/>
        </p:nvSpPr>
        <p:spPr>
          <a:xfrm>
            <a:off x="9657040" y="2488169"/>
            <a:ext cx="2246397" cy="270166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Think of Science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as a VERB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not a noun</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1391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04976" y="1134631"/>
            <a:ext cx="8686800" cy="457200"/>
          </a:xfrm>
        </p:spPr>
        <p:txBody>
          <a:bodyPr/>
          <a:lstStyle/>
          <a:p>
            <a:pPr algn="ctr" eaLnBrk="1" hangingPunct="1"/>
            <a:r>
              <a:rPr lang="en-US" altLang="en-US" dirty="0" smtClean="0"/>
              <a:t>Like all science, biology is a process of inquiry</a:t>
            </a:r>
          </a:p>
        </p:txBody>
      </p:sp>
      <p:sp>
        <p:nvSpPr>
          <p:cNvPr id="17411" name="Rectangle 3"/>
          <p:cNvSpPr>
            <a:spLocks noGrp="1" noChangeArrowheads="1"/>
          </p:cNvSpPr>
          <p:nvPr>
            <p:ph idx="1"/>
          </p:nvPr>
        </p:nvSpPr>
        <p:spPr>
          <a:xfrm>
            <a:off x="1208316" y="2286000"/>
            <a:ext cx="6533604" cy="4437016"/>
          </a:xfrm>
        </p:spPr>
        <p:txBody>
          <a:bodyPr>
            <a:normAutofit/>
          </a:bodyPr>
          <a:lstStyle/>
          <a:p>
            <a:pPr eaLnBrk="1" hangingPunct="1">
              <a:buFont typeface="Arial" panose="020B0604020202020204" pitchFamily="34" charset="0"/>
              <a:buChar char="•"/>
            </a:pPr>
            <a:r>
              <a:rPr lang="en-US" altLang="en-US" sz="2200" dirty="0" smtClean="0">
                <a:solidFill>
                  <a:schemeClr val="tx1"/>
                </a:solidFill>
                <a:latin typeface="+mj-lt"/>
                <a:cs typeface="Arial" panose="020B0604020202020204" pitchFamily="34" charset="0"/>
              </a:rPr>
              <a:t>Scientists make careful and systematic observations</a:t>
            </a:r>
            <a:r>
              <a:rPr lang="en-US" altLang="en-US" sz="2200" b="1" dirty="0" smtClean="0">
                <a:solidFill>
                  <a:schemeClr val="tx1"/>
                </a:solidFill>
                <a:latin typeface="+mj-lt"/>
              </a:rPr>
              <a:t>.</a:t>
            </a:r>
          </a:p>
          <a:p>
            <a:pPr eaLnBrk="1" hangingPunct="1">
              <a:buFont typeface="Arial" panose="020B0604020202020204" pitchFamily="34" charset="0"/>
              <a:buChar char="•"/>
            </a:pPr>
            <a:endParaRPr lang="en-US" altLang="en-US" sz="2200" b="1" dirty="0" smtClean="0">
              <a:solidFill>
                <a:schemeClr val="tx1"/>
              </a:solidFill>
              <a:latin typeface="+mj-lt"/>
            </a:endParaRPr>
          </a:p>
          <a:p>
            <a:pPr>
              <a:buFont typeface="Arial" panose="020B0604020202020204" pitchFamily="34" charset="0"/>
              <a:buChar char="•"/>
            </a:pPr>
            <a:r>
              <a:rPr lang="en-US" altLang="en-US" sz="2200" dirty="0">
                <a:latin typeface="+mj-lt"/>
              </a:rPr>
              <a:t>Scientists record observations as data</a:t>
            </a:r>
            <a:r>
              <a:rPr lang="en-US" altLang="en-US" sz="2200" dirty="0" smtClean="0">
                <a:latin typeface="+mj-lt"/>
              </a:rPr>
              <a:t>.</a:t>
            </a:r>
          </a:p>
          <a:p>
            <a:pPr>
              <a:buFont typeface="Arial" panose="020B0604020202020204" pitchFamily="34" charset="0"/>
              <a:buChar char="•"/>
            </a:pPr>
            <a:endParaRPr lang="en-US" altLang="en-US" sz="2200" dirty="0" smtClean="0">
              <a:latin typeface="+mj-lt"/>
            </a:endParaRPr>
          </a:p>
          <a:p>
            <a:pPr>
              <a:buFont typeface="Arial" panose="020B0604020202020204" pitchFamily="34" charset="0"/>
              <a:buChar char="•"/>
            </a:pPr>
            <a:r>
              <a:rPr lang="en-US" altLang="en-US" sz="2200" dirty="0">
                <a:latin typeface="+mj-lt"/>
                <a:cs typeface="Times" panose="02020603050405020304" pitchFamily="18" charset="0"/>
              </a:rPr>
              <a:t>Scientists form a hypothesis as a possible answer to a question</a:t>
            </a:r>
            <a:r>
              <a:rPr lang="en-US" altLang="en-US" sz="2200" dirty="0" smtClean="0">
                <a:latin typeface="+mj-lt"/>
                <a:cs typeface="Times" panose="02020603050405020304" pitchFamily="18" charset="0"/>
              </a:rPr>
              <a:t>.</a:t>
            </a:r>
          </a:p>
          <a:p>
            <a:pPr>
              <a:buFont typeface="Arial" panose="020B0604020202020204" pitchFamily="34" charset="0"/>
              <a:buChar char="•"/>
            </a:pPr>
            <a:endParaRPr lang="en-US" altLang="en-US" sz="2200" dirty="0" smtClean="0">
              <a:latin typeface="+mj-lt"/>
              <a:cs typeface="Times" panose="02020603050405020304" pitchFamily="18" charset="0"/>
            </a:endParaRPr>
          </a:p>
          <a:p>
            <a:pPr>
              <a:buFont typeface="Arial" panose="020B0604020202020204" pitchFamily="34" charset="0"/>
              <a:buChar char="•"/>
            </a:pPr>
            <a:r>
              <a:rPr lang="en-US" altLang="en-US" sz="2200" dirty="0">
                <a:latin typeface="+mj-lt"/>
              </a:rPr>
              <a:t>Scientists test their hypotheses and analyze their data</a:t>
            </a:r>
            <a:r>
              <a:rPr lang="en-US" altLang="en-US" sz="2200" dirty="0" smtClean="0">
                <a:latin typeface="+mj-lt"/>
              </a:rPr>
              <a:t>. </a:t>
            </a:r>
            <a:endParaRPr lang="en-US" altLang="en-US" sz="2200" dirty="0">
              <a:latin typeface="+mj-lt"/>
            </a:endParaRPr>
          </a:p>
          <a:p>
            <a:pPr>
              <a:buFont typeface="Arial" panose="020B0604020202020204" pitchFamily="34" charset="0"/>
              <a:buChar char="•"/>
            </a:pPr>
            <a:endParaRPr lang="en-US" altLang="en-US" dirty="0"/>
          </a:p>
          <a:p>
            <a:pPr eaLnBrk="1" hangingPunct="1">
              <a:buFont typeface="Arial" panose="020B0604020202020204" pitchFamily="34" charset="0"/>
              <a:buChar char="•"/>
            </a:pPr>
            <a:endParaRPr lang="en-US" altLang="en-US" b="1" dirty="0" smtClean="0">
              <a:solidFill>
                <a:schemeClr val="tx1"/>
              </a:solidFill>
            </a:endParaRPr>
          </a:p>
        </p:txBody>
      </p:sp>
      <p:sp>
        <p:nvSpPr>
          <p:cNvPr id="13"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765" y="2081349"/>
            <a:ext cx="3607767" cy="4794067"/>
          </a:xfrm>
          <a:prstGeom prst="rect">
            <a:avLst/>
          </a:prstGeom>
        </p:spPr>
      </p:pic>
      <p:sp>
        <p:nvSpPr>
          <p:cNvPr id="3" name="Rounded Rectangle 2"/>
          <p:cNvSpPr/>
          <p:nvPr/>
        </p:nvSpPr>
        <p:spPr>
          <a:xfrm>
            <a:off x="9588136" y="4258492"/>
            <a:ext cx="12888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Experiment</a:t>
            </a:r>
            <a:endParaRPr lang="en-US" sz="1100" dirty="0"/>
          </a:p>
        </p:txBody>
      </p:sp>
    </p:spTree>
    <p:extLst>
      <p:ext uri="{BB962C8B-B14F-4D97-AF65-F5344CB8AC3E}">
        <p14:creationId xmlns:p14="http://schemas.microsoft.com/office/powerpoint/2010/main" val="2735576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814388"/>
            <a:ext cx="8686800" cy="457200"/>
          </a:xfrm>
        </p:spPr>
        <p:txBody>
          <a:bodyPr/>
          <a:lstStyle/>
          <a:p>
            <a:pPr eaLnBrk="1" hangingPunct="1"/>
            <a:r>
              <a:rPr lang="en-US" altLang="en-US" dirty="0" smtClean="0"/>
              <a:t>Observing &amp; Asking Questions</a:t>
            </a:r>
          </a:p>
        </p:txBody>
      </p:sp>
      <p:pic>
        <p:nvPicPr>
          <p:cNvPr id="19460" name="Picture 4" descr="bhspe-010103-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8257" y="2481049"/>
            <a:ext cx="3801035" cy="35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Content Placeholder 1"/>
          <p:cNvSpPr>
            <a:spLocks noGrp="1"/>
          </p:cNvSpPr>
          <p:nvPr>
            <p:ph idx="1"/>
          </p:nvPr>
        </p:nvSpPr>
        <p:spPr>
          <a:xfrm>
            <a:off x="1154955" y="2603500"/>
            <a:ext cx="6653302" cy="3416300"/>
          </a:xfrm>
        </p:spPr>
        <p:txBody>
          <a:bodyPr/>
          <a:lstStyle/>
          <a:p>
            <a:r>
              <a:rPr lang="en-US" dirty="0" smtClean="0"/>
              <a:t>Scientific investigations begin with observations, the act of noticing and describing events or processes in a careful orderly way </a:t>
            </a:r>
          </a:p>
          <a:p>
            <a:endParaRPr lang="en-US" dirty="0" smtClean="0"/>
          </a:p>
          <a:p>
            <a:r>
              <a:rPr lang="en-US" dirty="0" smtClean="0"/>
              <a:t>It involves more than just looking at things</a:t>
            </a:r>
          </a:p>
          <a:p>
            <a:endParaRPr lang="en-US" dirty="0" smtClean="0"/>
          </a:p>
          <a:p>
            <a:r>
              <a:rPr lang="en-US" dirty="0" smtClean="0"/>
              <a:t>“Think something that nobody else has thought yet while looking at something that everybody sees” Arthur Schopenhauer</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446" y="5486399"/>
            <a:ext cx="2229802" cy="1248689"/>
          </a:xfrm>
          <a:prstGeom prst="rect">
            <a:avLst/>
          </a:prstGeom>
        </p:spPr>
      </p:pic>
    </p:spTree>
    <p:extLst>
      <p:ext uri="{BB962C8B-B14F-4D97-AF65-F5344CB8AC3E}">
        <p14:creationId xmlns:p14="http://schemas.microsoft.com/office/powerpoint/2010/main" val="1892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and Forming a Hypothesis</a:t>
            </a:r>
            <a:endParaRPr lang="en-US" dirty="0"/>
          </a:p>
        </p:txBody>
      </p:sp>
      <p:sp>
        <p:nvSpPr>
          <p:cNvPr id="3" name="Content Placeholder 2"/>
          <p:cNvSpPr>
            <a:spLocks noGrp="1"/>
          </p:cNvSpPr>
          <p:nvPr>
            <p:ph idx="1"/>
          </p:nvPr>
        </p:nvSpPr>
        <p:spPr/>
        <p:txBody>
          <a:bodyPr/>
          <a:lstStyle/>
          <a:p>
            <a:r>
              <a:rPr lang="en-US" dirty="0" smtClean="0"/>
              <a:t>An inference </a:t>
            </a:r>
            <a:r>
              <a:rPr lang="en-US" dirty="0"/>
              <a:t>is a conclusion or opinion that is formed because of known facts or </a:t>
            </a:r>
            <a:r>
              <a:rPr lang="en-US" dirty="0" smtClean="0"/>
              <a:t>evidence</a:t>
            </a:r>
          </a:p>
          <a:p>
            <a:r>
              <a:rPr lang="en-US" dirty="0" smtClean="0"/>
              <a:t>Inferences and creative imagination lead to the formation of a hypothesis</a:t>
            </a:r>
          </a:p>
          <a:p>
            <a:r>
              <a:rPr lang="en-US" dirty="0" smtClean="0"/>
              <a:t>A </a:t>
            </a:r>
            <a:r>
              <a:rPr lang="en-US" b="1" u="sng" dirty="0" smtClean="0"/>
              <a:t>hypothesis</a:t>
            </a:r>
            <a:r>
              <a:rPr lang="en-US" dirty="0" smtClean="0"/>
              <a:t> is a scientific explanation for a set of observations that can be tested in ways that support or reject it</a:t>
            </a:r>
            <a:endParaRPr lang="en-US" dirty="0"/>
          </a:p>
        </p:txBody>
      </p:sp>
      <p:sp>
        <p:nvSpPr>
          <p:cNvPr id="4"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6082" name="Picture 2" descr="http://www.glasswings.com.au/comics/ozyandmillie.au/2004/om200403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783" y="4320359"/>
            <a:ext cx="762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4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 Controlled Experiment</a:t>
            </a:r>
            <a:endParaRPr lang="en-US" dirty="0"/>
          </a:p>
        </p:txBody>
      </p:sp>
      <p:sp>
        <p:nvSpPr>
          <p:cNvPr id="21507" name="Rectangle 3"/>
          <p:cNvSpPr>
            <a:spLocks noGrp="1" noChangeArrowheads="1"/>
          </p:cNvSpPr>
          <p:nvPr>
            <p:ph idx="1"/>
          </p:nvPr>
        </p:nvSpPr>
        <p:spPr>
          <a:xfrm>
            <a:off x="301514" y="2342241"/>
            <a:ext cx="6778555" cy="4145643"/>
          </a:xfrm>
          <a:noFill/>
        </p:spPr>
        <p:txBody>
          <a:bodyPr>
            <a:noAutofit/>
          </a:bodyPr>
          <a:lstStyle/>
          <a:p>
            <a:pPr lvl="1">
              <a:tabLst>
                <a:tab pos="4911725" algn="l"/>
              </a:tabLst>
            </a:pPr>
            <a:r>
              <a:rPr lang="en-US" altLang="en-US" sz="2400" dirty="0" smtClean="0">
                <a:solidFill>
                  <a:schemeClr val="tx1"/>
                </a:solidFill>
              </a:rPr>
              <a:t>To design a controlled experiment, you must have 2 groups </a:t>
            </a:r>
          </a:p>
          <a:p>
            <a:pPr lvl="2">
              <a:tabLst>
                <a:tab pos="4911725" algn="l"/>
              </a:tabLst>
            </a:pPr>
            <a:r>
              <a:rPr lang="en-US" altLang="en-US" sz="2200" dirty="0" smtClean="0">
                <a:solidFill>
                  <a:schemeClr val="tx1"/>
                </a:solidFill>
              </a:rPr>
              <a:t>Experimental group: this is the group that you will be testing</a:t>
            </a:r>
          </a:p>
          <a:p>
            <a:pPr lvl="2">
              <a:tabLst>
                <a:tab pos="4911725" algn="l"/>
              </a:tabLst>
            </a:pPr>
            <a:r>
              <a:rPr lang="en-US" altLang="en-US" sz="2200" dirty="0" smtClean="0">
                <a:solidFill>
                  <a:schemeClr val="tx1"/>
                </a:solidFill>
              </a:rPr>
              <a:t>Control group: this is the group that you’ll compare your experimental group to. </a:t>
            </a:r>
            <a:r>
              <a:rPr lang="en-US" altLang="en-US" sz="2200" dirty="0" smtClean="0">
                <a:solidFill>
                  <a:schemeClr val="tx1"/>
                </a:solidFill>
              </a:rPr>
              <a:t>This is how you can see if what your testing causes your experimental group to change in some way, and</a:t>
            </a:r>
            <a:r>
              <a:rPr lang="en-US" altLang="en-US" sz="2200" dirty="0" smtClean="0">
                <a:solidFill>
                  <a:schemeClr val="tx1"/>
                </a:solidFill>
              </a:rPr>
              <a:t> </a:t>
            </a:r>
            <a:r>
              <a:rPr lang="en-US" altLang="en-US" sz="2200" dirty="0" smtClean="0">
                <a:solidFill>
                  <a:schemeClr val="tx1"/>
                </a:solidFill>
              </a:rPr>
              <a:t>allows you</a:t>
            </a:r>
            <a:r>
              <a:rPr lang="en-US" altLang="en-US" sz="2200" dirty="0" smtClean="0">
                <a:solidFill>
                  <a:schemeClr val="tx1"/>
                </a:solidFill>
              </a:rPr>
              <a:t> to see if your hypothesis is supported or rejected</a:t>
            </a:r>
            <a:endParaRPr lang="en-US" altLang="en-US" sz="2200" dirty="0">
              <a:solidFill>
                <a:schemeClr val="tx1"/>
              </a:solidFill>
            </a:endParaRPr>
          </a:p>
        </p:txBody>
      </p:sp>
      <p:sp>
        <p:nvSpPr>
          <p:cNvPr id="8"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rotWithShape="1">
          <a:blip r:embed="rId2"/>
          <a:srcRect l="66304" t="16666" r="4410" b="56328"/>
          <a:stretch/>
        </p:blipFill>
        <p:spPr>
          <a:xfrm rot="5400000">
            <a:off x="6946493" y="3419522"/>
            <a:ext cx="4040777" cy="2095947"/>
          </a:xfrm>
          <a:prstGeom prst="rect">
            <a:avLst/>
          </a:prstGeom>
        </p:spPr>
      </p:pic>
      <p:sp>
        <p:nvSpPr>
          <p:cNvPr id="9" name="Left Arrow 8"/>
          <p:cNvSpPr/>
          <p:nvPr/>
        </p:nvSpPr>
        <p:spPr>
          <a:xfrm>
            <a:off x="10154194" y="2943497"/>
            <a:ext cx="1741715" cy="83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Butter</a:t>
            </a:r>
            <a:endParaRPr lang="en-US" dirty="0"/>
          </a:p>
        </p:txBody>
      </p:sp>
      <p:sp>
        <p:nvSpPr>
          <p:cNvPr id="11" name="Left Arrow 10"/>
          <p:cNvSpPr/>
          <p:nvPr/>
        </p:nvSpPr>
        <p:spPr>
          <a:xfrm>
            <a:off x="10161930" y="5151709"/>
            <a:ext cx="1741715" cy="83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Oil</a:t>
            </a: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65" b="36488"/>
          <a:stretch/>
        </p:blipFill>
        <p:spPr>
          <a:xfrm>
            <a:off x="7184572" y="2333332"/>
            <a:ext cx="4833258" cy="4372268"/>
          </a:xfrm>
          <a:prstGeom prst="rect">
            <a:avLst/>
          </a:prstGeom>
        </p:spPr>
      </p:pic>
    </p:spTree>
    <p:extLst>
      <p:ext uri="{BB962C8B-B14F-4D97-AF65-F5344CB8AC3E}">
        <p14:creationId xmlns:p14="http://schemas.microsoft.com/office/powerpoint/2010/main" val="308912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wipe(left)">
                                      <p:cBhvr>
                                        <p:cTn id="11" dur="500"/>
                                        <p:tgtEl>
                                          <p:spTgt spid="2150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wipe(left)">
                                      <p:cBhvr>
                                        <p:cTn id="15" dur="5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Controlled Experiments</a:t>
            </a:r>
            <a:endParaRPr lang="en-US" dirty="0"/>
          </a:p>
        </p:txBody>
      </p:sp>
      <p:sp>
        <p:nvSpPr>
          <p:cNvPr id="20483" name="Rectangle 3"/>
          <p:cNvSpPr>
            <a:spLocks noGrp="1" noChangeArrowheads="1"/>
          </p:cNvSpPr>
          <p:nvPr>
            <p:ph idx="1"/>
          </p:nvPr>
        </p:nvSpPr>
        <p:spPr>
          <a:xfrm>
            <a:off x="1154955" y="2052917"/>
            <a:ext cx="8659606" cy="4548179"/>
          </a:xfrm>
          <a:noFill/>
        </p:spPr>
        <p:txBody>
          <a:bodyPr>
            <a:normAutofit lnSpcReduction="10000"/>
          </a:bodyPr>
          <a:lstStyle/>
          <a:p>
            <a:pPr marL="0" indent="0" algn="ctr">
              <a:buNone/>
            </a:pPr>
            <a:endParaRPr lang="en-US" altLang="en-US" dirty="0">
              <a:solidFill>
                <a:schemeClr val="tx1"/>
              </a:solidFill>
            </a:endParaRPr>
          </a:p>
          <a:p>
            <a:pPr eaLnBrk="1" hangingPunct="1"/>
            <a:r>
              <a:rPr lang="en-US" altLang="en-US" sz="2400" dirty="0" smtClean="0">
                <a:solidFill>
                  <a:schemeClr val="tx1"/>
                </a:solidFill>
              </a:rPr>
              <a:t>Experimental </a:t>
            </a:r>
            <a:r>
              <a:rPr lang="en-US" altLang="en-US" sz="2400" dirty="0">
                <a:solidFill>
                  <a:schemeClr val="tx1"/>
                </a:solidFill>
              </a:rPr>
              <a:t>studies allow scientists to determine what causes a </a:t>
            </a:r>
            <a:r>
              <a:rPr lang="en-US" altLang="en-US" sz="2400" dirty="0" smtClean="0">
                <a:solidFill>
                  <a:schemeClr val="tx1"/>
                </a:solidFill>
              </a:rPr>
              <a:t>phenomenon</a:t>
            </a:r>
          </a:p>
          <a:p>
            <a:pPr eaLnBrk="1" hangingPunct="1"/>
            <a:endParaRPr lang="en-US" altLang="en-US" sz="2400" dirty="0" smtClean="0">
              <a:solidFill>
                <a:schemeClr val="tx1"/>
              </a:solidFill>
            </a:endParaRPr>
          </a:p>
          <a:p>
            <a:pPr eaLnBrk="1" hangingPunct="1"/>
            <a:r>
              <a:rPr lang="en-US" altLang="en-US" sz="2400" dirty="0" smtClean="0">
                <a:solidFill>
                  <a:schemeClr val="tx1"/>
                </a:solidFill>
              </a:rPr>
              <a:t>There are </a:t>
            </a:r>
            <a:r>
              <a:rPr lang="en-US" altLang="en-US" sz="2400" dirty="0" smtClean="0">
                <a:solidFill>
                  <a:schemeClr val="tx1"/>
                </a:solidFill>
              </a:rPr>
              <a:t>3 </a:t>
            </a:r>
            <a:r>
              <a:rPr lang="en-US" altLang="en-US" sz="2400" dirty="0" smtClean="0">
                <a:solidFill>
                  <a:schemeClr val="tx1"/>
                </a:solidFill>
              </a:rPr>
              <a:t>types of variables scientists focus on in experiments</a:t>
            </a:r>
          </a:p>
          <a:p>
            <a:pPr lvl="1"/>
            <a:r>
              <a:rPr lang="en-US" altLang="en-US" sz="2000" dirty="0" smtClean="0">
                <a:solidFill>
                  <a:schemeClr val="tx1"/>
                </a:solidFill>
              </a:rPr>
              <a:t>Independent Variables: </a:t>
            </a:r>
            <a:r>
              <a:rPr lang="en-US" altLang="en-US" sz="2000" dirty="0">
                <a:solidFill>
                  <a:schemeClr val="tx1"/>
                </a:solidFill>
              </a:rPr>
              <a:t>are manipulated</a:t>
            </a:r>
            <a:r>
              <a:rPr lang="en-US" altLang="en-US" sz="2000" dirty="0" smtClean="0">
                <a:solidFill>
                  <a:schemeClr val="tx1"/>
                </a:solidFill>
              </a:rPr>
              <a:t>.</a:t>
            </a:r>
          </a:p>
          <a:p>
            <a:pPr lvl="1"/>
            <a:r>
              <a:rPr lang="en-US" altLang="en-US" sz="2000" dirty="0" smtClean="0">
                <a:solidFill>
                  <a:schemeClr val="tx1"/>
                </a:solidFill>
              </a:rPr>
              <a:t>Dependent Variables: are </a:t>
            </a:r>
            <a:r>
              <a:rPr lang="en-US" altLang="en-US" sz="2000" dirty="0">
                <a:solidFill>
                  <a:schemeClr val="tx1"/>
                </a:solidFill>
              </a:rPr>
              <a:t>observed and </a:t>
            </a:r>
            <a:r>
              <a:rPr lang="en-US" altLang="en-US" sz="2000" dirty="0" smtClean="0">
                <a:solidFill>
                  <a:schemeClr val="tx1"/>
                </a:solidFill>
              </a:rPr>
              <a:t>                        measured</a:t>
            </a:r>
          </a:p>
          <a:p>
            <a:pPr lvl="1"/>
            <a:r>
              <a:rPr lang="en-US" altLang="en-US" sz="2000" dirty="0" smtClean="0">
                <a:solidFill>
                  <a:schemeClr val="tx1"/>
                </a:solidFill>
              </a:rPr>
              <a:t>Controlled Variables: all of the things kept the same                 between the experimental group and the control                         group.</a:t>
            </a:r>
            <a:endParaRPr lang="en-US" altLang="en-US" sz="2000" dirty="0">
              <a:solidFill>
                <a:schemeClr val="tx1"/>
              </a:solidFill>
            </a:endParaRPr>
          </a:p>
          <a:p>
            <a:pPr lvl="1"/>
            <a:endParaRPr lang="en-US" altLang="en-US" dirty="0" smtClean="0">
              <a:solidFill>
                <a:schemeClr val="tx1"/>
              </a:solidFill>
            </a:endParaRPr>
          </a:p>
        </p:txBody>
      </p:sp>
      <p:sp>
        <p:nvSpPr>
          <p:cNvPr id="5" name="Rectangle 3"/>
          <p:cNvSpPr>
            <a:spLocks noChangeArrowheads="1"/>
          </p:cNvSpPr>
          <p:nvPr/>
        </p:nvSpPr>
        <p:spPr bwMode="auto">
          <a:xfrm>
            <a:off x="10439399" y="-1"/>
            <a:ext cx="681681" cy="1153297"/>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1.1</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5" descr="0016_bhspe-010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457" y="4065239"/>
            <a:ext cx="2779564" cy="13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science.halleyhosting.com/sci/ibbio/inquiry/pics/ax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714" y="4065239"/>
            <a:ext cx="3805646" cy="246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wipe(left)">
                                      <p:cBhvr>
                                        <p:cTn id="7" dur="500"/>
                                        <p:tgtEl>
                                          <p:spTgt spid="2048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animEffect transition="in" filter="wipe(left)">
                                      <p:cBhvr>
                                        <p:cTn id="11" dur="500"/>
                                        <p:tgtEl>
                                          <p:spTgt spid="20483">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wipe(left)">
                                      <p:cBhvr>
                                        <p:cTn id="15" dur="500"/>
                                        <p:tgtEl>
                                          <p:spTgt spid="20483">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Effect transition="in" filter="wipe(left)">
                                      <p:cBhvr>
                                        <p:cTn id="19" dur="500"/>
                                        <p:tgtEl>
                                          <p:spTgt spid="20483">
                                            <p:txEl>
                                              <p:pRg st="5" end="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animEffect transition="in" filter="wipe(left)">
                                      <p:cBhvr>
                                        <p:cTn id="23" dur="500"/>
                                        <p:tgtEl>
                                          <p:spTgt spid="2048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18"/>
                                        </p:tgtEl>
                                        <p:attrNameLst>
                                          <p:attrName>style.visibility</p:attrName>
                                        </p:attrNameLst>
                                      </p:cBhvr>
                                      <p:to>
                                        <p:strVal val="visible"/>
                                      </p:to>
                                    </p:set>
                                    <p:anim calcmode="lin" valueType="num">
                                      <p:cBhvr additive="base">
                                        <p:cTn id="33" dur="500" fill="hold"/>
                                        <p:tgtEl>
                                          <p:spTgt spid="9218"/>
                                        </p:tgtEl>
                                        <p:attrNameLst>
                                          <p:attrName>ppt_x</p:attrName>
                                        </p:attrNameLst>
                                      </p:cBhvr>
                                      <p:tavLst>
                                        <p:tav tm="0">
                                          <p:val>
                                            <p:strVal val="#ppt_x"/>
                                          </p:val>
                                        </p:tav>
                                        <p:tav tm="100000">
                                          <p:val>
                                            <p:strVal val="#ppt_x"/>
                                          </p:val>
                                        </p:tav>
                                      </p:tavLst>
                                    </p:anim>
                                    <p:anim calcmode="lin" valueType="num">
                                      <p:cBhvr additive="base">
                                        <p:cTn id="3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1441</TotalTime>
  <Words>877</Words>
  <Application>Microsoft Office PowerPoint</Application>
  <PresentationFormat>Widescreen</PresentationFormat>
  <Paragraphs>152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Times</vt:lpstr>
      <vt:lpstr>Wingdings</vt:lpstr>
      <vt:lpstr>Wingdings 3</vt:lpstr>
      <vt:lpstr>Ion Boardroom</vt:lpstr>
      <vt:lpstr>PowerPoint Presentation</vt:lpstr>
      <vt:lpstr>1.1 Objectives:</vt:lpstr>
      <vt:lpstr>Chapter 1.1 Vocabulary</vt:lpstr>
      <vt:lpstr>What is Science</vt:lpstr>
      <vt:lpstr>Like all science, biology is a process of inquiry</vt:lpstr>
      <vt:lpstr>Observing &amp; Asking Questions</vt:lpstr>
      <vt:lpstr>Inferring and Forming a Hypothesis</vt:lpstr>
      <vt:lpstr>Designing a Controlled Experiment</vt:lpstr>
      <vt:lpstr>Designing Controlled Experiments</vt:lpstr>
      <vt:lpstr>Practice: Independent variable and dependent variables</vt:lpstr>
      <vt:lpstr>Practice: Independent variable and dependent variables</vt:lpstr>
      <vt:lpstr>A Hypothesis Should Always:</vt:lpstr>
      <vt:lpstr>Practice: For each pair, identify which hypothesis is better and explain why</vt:lpstr>
      <vt:lpstr>Practice: For each pair, identify which hypothesis is better and explain why</vt:lpstr>
      <vt:lpstr>Practice: 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mcquade</dc:creator>
  <cp:lastModifiedBy>jennifer mcquade</cp:lastModifiedBy>
  <cp:revision>17</cp:revision>
  <dcterms:created xsi:type="dcterms:W3CDTF">2020-07-29T17:09:48Z</dcterms:created>
  <dcterms:modified xsi:type="dcterms:W3CDTF">2020-07-30T17:10:58Z</dcterms:modified>
</cp:coreProperties>
</file>